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60" r:id="rId6"/>
    <p:sldId id="264" r:id="rId7"/>
    <p:sldId id="263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567443,7 тыс. руб.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1.469907407407380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567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443,7</a:t>
                    </a:r>
                    <a:r>
                      <a:rPr lang="ru-RU" dirty="0" smtClean="0"/>
                      <a:t> </a:t>
                    </a:r>
                  </a:p>
                  <a:p>
                    <a:r>
                      <a:rPr lang="ru-RU" dirty="0" smtClean="0"/>
                      <a:t>тыс. руб.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566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010,9</a:t>
                    </a:r>
                    <a:endParaRPr lang="ru-RU" dirty="0"/>
                  </a:p>
                  <a:p>
                    <a:pPr>
                      <a:defRPr/>
                    </a:pPr>
                    <a:r>
                      <a:rPr lang="ru-RU" dirty="0" smtClean="0"/>
                      <a:t>тыс. </a:t>
                    </a:r>
                    <a:r>
                      <a:rPr lang="ru-RU" dirty="0"/>
                      <a:t>руб.</a:t>
                    </a:r>
                    <a:endParaRPr lang="en-US" dirty="0"/>
                  </a:p>
                </c:rich>
              </c:tx>
              <c:spPr/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Профицит</c:v>
                </c:pt>
                <c:pt idx="3">
                  <c:v>Дефицит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567443.69999999925</c:v>
                </c:pt>
                <c:pt idx="1">
                  <c:v>566010.9</c:v>
                </c:pt>
                <c:pt idx="2">
                  <c:v>1432.8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566010,9 тыс. руб.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Профицит</c:v>
                </c:pt>
                <c:pt idx="3">
                  <c:v>Дефицит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</c:numCache>
            </c:numRef>
          </c:val>
        </c:ser>
        <c:overlap val="100"/>
        <c:axId val="51776512"/>
        <c:axId val="51786496"/>
      </c:barChart>
      <c:catAx>
        <c:axId val="51776512"/>
        <c:scaling>
          <c:orientation val="minMax"/>
        </c:scaling>
        <c:axPos val="b"/>
        <c:tickLblPos val="nextTo"/>
        <c:crossAx val="51786496"/>
        <c:crosses val="autoZero"/>
        <c:auto val="1"/>
        <c:lblAlgn val="ctr"/>
        <c:lblOffset val="100"/>
      </c:catAx>
      <c:valAx>
        <c:axId val="51786496"/>
        <c:scaling>
          <c:orientation val="minMax"/>
        </c:scaling>
        <c:axPos val="l"/>
        <c:majorGridlines/>
        <c:numFmt formatCode="General" sourceLinked="1"/>
        <c:tickLblPos val="nextTo"/>
        <c:crossAx val="517765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 - 75%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100916.8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 - 5%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6655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ЕНВД - 3%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4214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Аренда - 4%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5512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Платные услуги - 10%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13542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- 3%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4184.8</c:v>
                </c:pt>
              </c:numCache>
            </c:numRef>
          </c:val>
        </c:ser>
        <c:overlap val="100"/>
        <c:axId val="51862912"/>
        <c:axId val="51868800"/>
      </c:barChart>
      <c:catAx>
        <c:axId val="51862912"/>
        <c:scaling>
          <c:orientation val="minMax"/>
        </c:scaling>
        <c:axPos val="b"/>
        <c:tickLblPos val="nextTo"/>
        <c:crossAx val="51868800"/>
        <c:crosses val="autoZero"/>
        <c:auto val="1"/>
        <c:lblAlgn val="ctr"/>
        <c:lblOffset val="100"/>
      </c:catAx>
      <c:valAx>
        <c:axId val="51868800"/>
        <c:scaling>
          <c:orientation val="minMax"/>
        </c:scaling>
        <c:axPos val="l"/>
        <c:majorGridlines/>
        <c:numFmt formatCode="General" sourceLinked="0"/>
        <c:tickLblPos val="nextTo"/>
        <c:crossAx val="51862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17900019442017"/>
          <c:y val="2.5002832795680281E-2"/>
          <c:w val="0.30590505134226664"/>
          <c:h val="0.43620737425546241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 (налоговые и неналоговые) 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#,##0.00</c:formatCode>
                <c:ptCount val="1"/>
                <c:pt idx="0">
                  <c:v>135024.6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(областные средства) 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#,##0.00</c:formatCode>
                <c:ptCount val="1"/>
                <c:pt idx="0">
                  <c:v>427355.6</c:v>
                </c:pt>
              </c:numCache>
            </c:numRef>
          </c:val>
        </c:ser>
        <c:overlap val="100"/>
        <c:axId val="79447552"/>
        <c:axId val="79449088"/>
      </c:barChart>
      <c:catAx>
        <c:axId val="79447552"/>
        <c:scaling>
          <c:orientation val="minMax"/>
        </c:scaling>
        <c:axPos val="b"/>
        <c:numFmt formatCode="General" sourceLinked="1"/>
        <c:tickLblPos val="nextTo"/>
        <c:crossAx val="79449088"/>
        <c:crosses val="autoZero"/>
        <c:auto val="1"/>
        <c:lblAlgn val="ctr"/>
        <c:lblOffset val="100"/>
      </c:catAx>
      <c:valAx>
        <c:axId val="79449088"/>
        <c:scaling>
          <c:orientation val="minMax"/>
        </c:scaling>
        <c:axPos val="l"/>
        <c:majorGridlines/>
        <c:numFmt formatCode="#,##0.00" sourceLinked="1"/>
        <c:tickLblPos val="nextTo"/>
        <c:crossAx val="794475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255168645358521E-2"/>
          <c:y val="3.195324803149608E-2"/>
          <c:w val="0.7144418009172866"/>
          <c:h val="0.86506766732283469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dLbls>
            <c:dLbl>
              <c:idx val="0"/>
              <c:layout>
                <c:manualLayout>
                  <c:x val="-4.5646002413096722E-3"/>
                  <c:y val="7.3711427896900432E-3"/>
                </c:manualLayout>
              </c:layout>
              <c:showVal val="1"/>
            </c:dLbl>
            <c:dLbl>
              <c:idx val="1"/>
              <c:layout>
                <c:manualLayout>
                  <c:x val="1.7523870236430886E-2"/>
                  <c:y val="-3.9277319881124524E-3"/>
                </c:manualLayout>
              </c:layout>
              <c:showVal val="1"/>
            </c:dLbl>
            <c:dLbl>
              <c:idx val="2"/>
              <c:layout>
                <c:manualLayout>
                  <c:x val="4.5645070877450376E-3"/>
                  <c:y val="-4.2370544086717928E-2"/>
                </c:manualLayout>
              </c:layout>
              <c:showVal val="1"/>
            </c:dLbl>
            <c:dLbl>
              <c:idx val="3"/>
              <c:layout>
                <c:manualLayout>
                  <c:x val="2.9206450394051358E-3"/>
                  <c:y val="-3.0313472114209612E-2"/>
                </c:manualLayout>
              </c:layout>
              <c:showVal val="1"/>
            </c:dLbl>
            <c:delete val="1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118775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dLbls>
            <c:dLbl>
              <c:idx val="0"/>
              <c:layout>
                <c:manualLayout>
                  <c:x val="-2.9206450394051358E-3"/>
                  <c:y val="-5.5391197853016418E-2"/>
                </c:manualLayout>
              </c:layout>
              <c:showVal val="1"/>
            </c:dLbl>
            <c:dLbl>
              <c:idx val="1"/>
              <c:layout>
                <c:manualLayout>
                  <c:x val="3.3709763083943592E-2"/>
                  <c:y val="-1.7017206421508696E-2"/>
                </c:manualLayout>
              </c:layout>
              <c:showVal val="1"/>
            </c:dLbl>
            <c:dLbl>
              <c:idx val="2"/>
              <c:layout>
                <c:manualLayout>
                  <c:x val="7.6075118129083985E-3"/>
                  <c:y val="-2.259762351291624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289747.7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Дотации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layout>
                <c:manualLayout>
                  <c:x val="0.14895289700966194"/>
                  <c:y val="6.3382497430841414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18827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layout>
                <c:manualLayout>
                  <c:x val="7.7397093544236475E-2"/>
                  <c:y val="-6.6138484612820819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2016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5.9</c:v>
                </c:pt>
              </c:numCache>
            </c:numRef>
          </c:val>
        </c:ser>
        <c:overlap val="100"/>
        <c:axId val="81512704"/>
        <c:axId val="79179776"/>
      </c:barChart>
      <c:catAx>
        <c:axId val="81512704"/>
        <c:scaling>
          <c:orientation val="minMax"/>
        </c:scaling>
        <c:axPos val="b"/>
        <c:tickLblPos val="nextTo"/>
        <c:crossAx val="79179776"/>
        <c:crosses val="autoZero"/>
        <c:auto val="1"/>
        <c:lblAlgn val="ctr"/>
        <c:lblOffset val="100"/>
      </c:catAx>
      <c:valAx>
        <c:axId val="79179776"/>
        <c:scaling>
          <c:orientation val="minMax"/>
        </c:scaling>
        <c:axPos val="l"/>
        <c:majorGridlines/>
        <c:numFmt formatCode="0.0" sourceLinked="1"/>
        <c:tickLblPos val="nextTo"/>
        <c:crossAx val="81512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48552837630861"/>
          <c:y val="9.1776911940339961E-2"/>
          <c:w val="0.30062061407366886"/>
          <c:h val="0.50505325797133649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"/>
          <c:y val="0"/>
        </c:manualLayout>
      </c:layout>
    </c:title>
    <c:view3D>
      <c:rotX val="70"/>
      <c:hPercent val="100"/>
      <c:rotY val="130"/>
      <c:depthPercent val="60"/>
      <c:rAngAx val="1"/>
    </c:view3D>
    <c:plotArea>
      <c:layout>
        <c:manualLayout>
          <c:layoutTarget val="inner"/>
          <c:xMode val="edge"/>
          <c:yMode val="edge"/>
          <c:x val="7.1684086087733193E-3"/>
          <c:y val="2.2785297896233341E-2"/>
          <c:w val="0.97839506172839563"/>
          <c:h val="0.9722764703167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6"/>
            <c:explosion val="28"/>
          </c:dPt>
          <c:dLbls>
            <c:dLbl>
              <c:idx val="0"/>
              <c:layout>
                <c:manualLayout>
                  <c:x val="0.15349109401430047"/>
                  <c:y val="-0.17975785529643468"/>
                </c:manualLayout>
              </c:layout>
              <c:showVal val="1"/>
              <c:showCatName val="1"/>
            </c:dLbl>
            <c:dLbl>
              <c:idx val="2"/>
              <c:layout>
                <c:manualLayout>
                  <c:x val="0.19368509485780144"/>
                  <c:y val="-4.371039689427672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безопасность </a:t>
                    </a:r>
                    <a:r>
                      <a:rPr lang="ru-RU" dirty="0" smtClean="0"/>
                      <a:t>0,4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-0.13318124265661438"/>
                  <c:y val="0"/>
                </c:manualLayout>
              </c:layout>
              <c:showVal val="1"/>
              <c:showCatName val="1"/>
            </c:dLbl>
            <c:dLbl>
              <c:idx val="5"/>
              <c:layout>
                <c:manualLayout>
                  <c:x val="-0.33537766563200966"/>
                  <c:y val="-3.9562277779333216E-2"/>
                </c:manualLayout>
              </c:layout>
              <c:showVal val="1"/>
              <c:showCatName val="1"/>
            </c:dLbl>
            <c:dLbl>
              <c:idx val="6"/>
              <c:layout>
                <c:manualLayout>
                  <c:x val="8.4711624517176648E-2"/>
                  <c:y val="-0.3448911410360499"/>
                </c:manualLayout>
              </c:layout>
              <c:showVal val="1"/>
              <c:showCatName val="1"/>
            </c:dLbl>
            <c:dLbl>
              <c:idx val="7"/>
              <c:layout>
                <c:manualLayout>
                  <c:x val="-0.19905835332961855"/>
                  <c:y val="-5.6808779018947334E-2"/>
                </c:manualLayout>
              </c:layout>
              <c:showVal val="1"/>
              <c:showCatName val="1"/>
            </c:dLbl>
            <c:dLbl>
              <c:idx val="8"/>
              <c:layout>
                <c:manualLayout>
                  <c:x val="-3.4496639991908162E-2"/>
                  <c:y val="-5.6042185764812347E-2"/>
                </c:manualLayout>
              </c:layout>
              <c:showVal val="1"/>
              <c:showCatName val="1"/>
            </c:dLbl>
            <c:dLbl>
              <c:idx val="9"/>
              <c:layout>
                <c:manualLayout>
                  <c:x val="5.207549700213783E-2"/>
                  <c:y val="-0.31749792360741808"/>
                </c:manualLayout>
              </c:layout>
              <c:showVal val="1"/>
              <c:showCatName val="1"/>
            </c:dLbl>
            <c:dLbl>
              <c:idx val="10"/>
              <c:layout>
                <c:manualLayout>
                  <c:x val="8.9571241112302205E-2"/>
                  <c:y val="-0.51797343306239163"/>
                </c:manualLayout>
              </c:layout>
              <c:showVal val="1"/>
              <c:showCatName val="1"/>
            </c:dLbl>
            <c:dLbl>
              <c:idx val="11"/>
              <c:layout>
                <c:manualLayout>
                  <c:x val="0.12722175511542191"/>
                  <c:y val="-0.37821665873438037"/>
                </c:manualLayout>
              </c:layout>
              <c:showVal val="1"/>
              <c:showCatName val="1"/>
            </c:dLbl>
            <c:dLbl>
              <c:idx val="12"/>
              <c:layout>
                <c:manualLayout>
                  <c:x val="0.15536741085660624"/>
                  <c:y val="-0.26163129800199597"/>
                </c:manualLayout>
              </c:layout>
              <c:showVal val="1"/>
              <c:showCatName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Межбюджетные трансферты поселениям</c:v>
                </c:pt>
                <c:pt idx="12">
                  <c:v>Обслуживание муниципального долга</c:v>
                </c:pt>
              </c:strCache>
            </c:strRef>
          </c:cat>
          <c:val>
            <c:numRef>
              <c:f>Лист1!$B$2:$B$15</c:f>
              <c:numCache>
                <c:formatCode>0.0%</c:formatCode>
                <c:ptCount val="13"/>
                <c:pt idx="0">
                  <c:v>7.2605315551343683E-2</c:v>
                </c:pt>
                <c:pt idx="1">
                  <c:v>1.6973171364721088E-3</c:v>
                </c:pt>
                <c:pt idx="2">
                  <c:v>3.5971038720279112E-3</c:v>
                </c:pt>
                <c:pt idx="3">
                  <c:v>1.487179840529573E-2</c:v>
                </c:pt>
                <c:pt idx="4">
                  <c:v>2.2806097903768301E-2</c:v>
                </c:pt>
                <c:pt idx="5" formatCode="0.00%">
                  <c:v>1.7667504283044738E-3</c:v>
                </c:pt>
                <c:pt idx="6">
                  <c:v>0.52067813535039742</c:v>
                </c:pt>
                <c:pt idx="7">
                  <c:v>7.0873193431433931E-2</c:v>
                </c:pt>
                <c:pt idx="8">
                  <c:v>2.1220439394365024E-2</c:v>
                </c:pt>
                <c:pt idx="9">
                  <c:v>0.23891236016832912</c:v>
                </c:pt>
                <c:pt idx="10">
                  <c:v>1.0600502569826841E-3</c:v>
                </c:pt>
                <c:pt idx="11">
                  <c:v>2.9174349822591778E-2</c:v>
                </c:pt>
                <c:pt idx="12" formatCode="0.00%">
                  <c:v>7.3708827868862643E-4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Межбюджетные трансферты поселениям</c:v>
                </c:pt>
                <c:pt idx="12">
                  <c:v>Обслуживание муниципального долга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41095.4</c:v>
                </c:pt>
                <c:pt idx="1">
                  <c:v>960.7</c:v>
                </c:pt>
                <c:pt idx="2">
                  <c:v>2036</c:v>
                </c:pt>
                <c:pt idx="3">
                  <c:v>8417.6</c:v>
                </c:pt>
                <c:pt idx="4">
                  <c:v>12908.5</c:v>
                </c:pt>
                <c:pt idx="5">
                  <c:v>1000</c:v>
                </c:pt>
                <c:pt idx="6">
                  <c:v>294709.5</c:v>
                </c:pt>
                <c:pt idx="7">
                  <c:v>40115</c:v>
                </c:pt>
                <c:pt idx="8">
                  <c:v>12011</c:v>
                </c:pt>
                <c:pt idx="9">
                  <c:v>135227</c:v>
                </c:pt>
                <c:pt idx="10">
                  <c:v>600</c:v>
                </c:pt>
                <c:pt idx="11">
                  <c:v>16513</c:v>
                </c:pt>
                <c:pt idx="12">
                  <c:v>417.2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"/>
          <c:y val="0"/>
        </c:manualLayout>
      </c:layout>
    </c:title>
    <c:view3D>
      <c:rotX val="70"/>
      <c:hPercent val="100"/>
      <c:rotY val="130"/>
      <c:depthPercent val="60"/>
      <c:rAngAx val="1"/>
    </c:view3D>
    <c:plotArea>
      <c:layout>
        <c:manualLayout>
          <c:layoutTarget val="inner"/>
          <c:xMode val="edge"/>
          <c:yMode val="edge"/>
          <c:x val="0"/>
          <c:y val="1.2908823813034461E-2"/>
          <c:w val="0.97839506172839563"/>
          <c:h val="0.9722764703167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6"/>
          <c:dLbls>
            <c:dLbl>
              <c:idx val="0"/>
              <c:layout>
                <c:manualLayout>
                  <c:x val="-0.13491735219983297"/>
                  <c:y val="-0.20827714630557656"/>
                </c:manualLayout>
              </c:layout>
              <c:showVal val="1"/>
              <c:showCatName val="1"/>
            </c:dLbl>
            <c:dLbl>
              <c:idx val="1"/>
              <c:layout>
                <c:manualLayout>
                  <c:x val="-1.18978649656955E-2"/>
                  <c:y val="5.8825290617194083E-3"/>
                </c:manualLayout>
              </c:layout>
              <c:showVal val="1"/>
              <c:showCatName val="1"/>
            </c:dLbl>
            <c:dLbl>
              <c:idx val="2"/>
              <c:layout>
                <c:manualLayout>
                  <c:x val="-6.5874965794837689E-2"/>
                  <c:y val="2.7160303728796686E-2"/>
                </c:manualLayout>
              </c:layout>
              <c:showVal val="1"/>
              <c:showCatName val="1"/>
            </c:dLbl>
            <c:dLbl>
              <c:idx val="3"/>
              <c:layout>
                <c:manualLayout>
                  <c:x val="0.1121259896919413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Муниципальные программы; </a:t>
                    </a:r>
                    <a:r>
                      <a:rPr lang="ru-RU" dirty="0"/>
                      <a:t>5,9%</a:t>
                    </a:r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1.3745733950215461E-2"/>
                  <c:y val="4.3174967570947305E-2"/>
                </c:manualLayout>
              </c:layout>
              <c:showVal val="1"/>
              <c:showCatName val="1"/>
            </c:dLbl>
            <c:dLbl>
              <c:idx val="5"/>
              <c:layout>
                <c:manualLayout>
                  <c:x val="1.0578482672545284E-2"/>
                  <c:y val="-0.20059254956123618"/>
                </c:manualLayout>
              </c:layout>
              <c:showVal val="1"/>
              <c:showCatName val="1"/>
            </c:dLbl>
            <c:showVal val="1"/>
            <c:showCatName val="1"/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ТЭРы</c:v>
                </c:pt>
                <c:pt idx="2">
                  <c:v>Текущие расходы</c:v>
                </c:pt>
                <c:pt idx="3">
                  <c:v>Муниципальные программы</c:v>
                </c:pt>
                <c:pt idx="4">
                  <c:v>Субсидии БУ культуры</c:v>
                </c:pt>
                <c:pt idx="5">
                  <c:v>Трансферты поселениям</c:v>
                </c:pt>
                <c:pt idx="6">
                  <c:v>Субсидии Общественным организациям, социальная политика, резервные фонды, налоги, прочие расходы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7"/>
                <c:pt idx="0">
                  <c:v>0.38261742358653844</c:v>
                </c:pt>
                <c:pt idx="1">
                  <c:v>0.14231507540477822</c:v>
                </c:pt>
                <c:pt idx="2">
                  <c:v>0.12125989731727502</c:v>
                </c:pt>
                <c:pt idx="3">
                  <c:v>5.8689216988299271E-2</c:v>
                </c:pt>
                <c:pt idx="4">
                  <c:v>0.19661248083087349</c:v>
                </c:pt>
                <c:pt idx="5">
                  <c:v>4.3669155166571494E-2</c:v>
                </c:pt>
                <c:pt idx="6">
                  <c:v>5.4836750705664121E-2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млн.руб.</c:v>
                </c:pt>
              </c:strCache>
            </c:strRef>
          </c:tx>
          <c:explosion val="25"/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ТЭРы</c:v>
                </c:pt>
                <c:pt idx="2">
                  <c:v>Текущие расходы</c:v>
                </c:pt>
                <c:pt idx="3">
                  <c:v>Муниципальные программы</c:v>
                </c:pt>
                <c:pt idx="4">
                  <c:v>Субсидии БУ культуры</c:v>
                </c:pt>
                <c:pt idx="5">
                  <c:v>Трансферты поселениям</c:v>
                </c:pt>
                <c:pt idx="6">
                  <c:v>Субсидии Общественным организациям, социальная политика, резервные фонды, налоги, прочие расходы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92365.3</c:v>
                </c:pt>
                <c:pt idx="1">
                  <c:v>34355.4</c:v>
                </c:pt>
                <c:pt idx="2">
                  <c:v>29272.6</c:v>
                </c:pt>
                <c:pt idx="3">
                  <c:v>14167.8</c:v>
                </c:pt>
                <c:pt idx="4">
                  <c:v>47463</c:v>
                </c:pt>
                <c:pt idx="5">
                  <c:v>10541.9</c:v>
                </c:pt>
                <c:pt idx="6">
                  <c:v>13237.8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0"/>
      <c:hPercent val="100"/>
      <c:rotY val="130"/>
      <c:depthPercent val="60"/>
      <c:rAngAx val="1"/>
    </c:view3D>
    <c:plotArea>
      <c:layout>
        <c:manualLayout>
          <c:layoutTarget val="inner"/>
          <c:xMode val="edge"/>
          <c:yMode val="edge"/>
          <c:x val="7.1684086087733193E-3"/>
          <c:y val="2.2785297896233341E-2"/>
          <c:w val="0.97839506172839563"/>
          <c:h val="0.9722764703167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explosion val="22"/>
          </c:dPt>
          <c:dPt>
            <c:idx val="3"/>
            <c:explosion val="29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Дотации за счет субвенции из областного бюджета
</a:t>
                    </a:r>
                    <a:r>
                      <a:rPr lang="ru-RU" smtClean="0"/>
                      <a:t>23,1%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2.3317986541905502E-2"/>
                  <c:y val="0.1111103334359864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Дотации по обеспечению сбалансированности местных бюджетов
</a:t>
                    </a:r>
                    <a:r>
                      <a:rPr lang="ru-RU" dirty="0" smtClean="0"/>
                      <a:t>50,6%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7.093812003912250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Субвенции на обеспечение первичного воинского учета
</a:t>
                    </a:r>
                    <a:r>
                      <a:rPr lang="ru-RU" dirty="0" smtClean="0"/>
                      <a:t>4,2%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600" dirty="0"/>
                      <a:t>Переданные полномочия муниципального района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23,1%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showCatName val="1"/>
            <c:showPercent val="1"/>
          </c:dLbls>
          <c:cat>
            <c:strRef>
              <c:f>Лист1!$A$2:$A$5</c:f>
              <c:strCache>
                <c:ptCount val="4"/>
                <c:pt idx="0">
                  <c:v>Дотации за счет субвенции из областного бюджета</c:v>
                </c:pt>
                <c:pt idx="1">
                  <c:v>Дотации по обеспечению сбалансированности местных бюджетов</c:v>
                </c:pt>
                <c:pt idx="2">
                  <c:v>Субвенции на обеспечение первичного воинского учета</c:v>
                </c:pt>
                <c:pt idx="3">
                  <c:v>Переданные полномочия муниципального района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4"/>
                <c:pt idx="0">
                  <c:v>0.22048054467007086</c:v>
                </c:pt>
                <c:pt idx="1">
                  <c:v>0.50579019822577631</c:v>
                </c:pt>
                <c:pt idx="2">
                  <c:v>4.2253273342217693E-2</c:v>
                </c:pt>
                <c:pt idx="3">
                  <c:v>0.23147598376193568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 руб.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Дотации за счет субвенции из областного бюджета</c:v>
                </c:pt>
                <c:pt idx="1">
                  <c:v>Дотации по обеспечению сбалансированности местных бюджетов</c:v>
                </c:pt>
                <c:pt idx="2">
                  <c:v>Субвенции на обеспечение первичного воинского учета</c:v>
                </c:pt>
                <c:pt idx="3">
                  <c:v>Переданные полномочия муниципального района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5013</c:v>
                </c:pt>
                <c:pt idx="1">
                  <c:v>11500</c:v>
                </c:pt>
                <c:pt idx="2">
                  <c:v>960.7</c:v>
                </c:pt>
                <c:pt idx="3">
                  <c:v>5263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0.74616</cdr:x>
      <cdr:y>0.63522</cdr:y>
    </cdr:from>
    <cdr:to>
      <cdr:x>0.85143</cdr:x>
      <cdr:y>0.83725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81778" y="28749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0.58389</cdr:x>
      <cdr:y>0.64715</cdr:y>
    </cdr:from>
    <cdr:to>
      <cdr:x>0.73191</cdr:x>
      <cdr:y>0.75763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72098" y="2928958"/>
          <a:ext cx="1285884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dirty="0">
              <a:latin typeface="+mn-lt"/>
              <a:ea typeface="+mn-ea"/>
              <a:cs typeface="+mn-cs"/>
            </a:rPr>
            <a:t>1432,8</a:t>
          </a:r>
          <a:r>
            <a:rPr lang="ru-RU" sz="1600" dirty="0" smtClean="0"/>
            <a:t> </a:t>
          </a:r>
        </a:p>
        <a:p xmlns:a="http://schemas.openxmlformats.org/drawingml/2006/main">
          <a:pPr algn="ctr"/>
          <a:r>
            <a:rPr lang="ru-RU" sz="1600" dirty="0" smtClean="0"/>
            <a:t>тыс. руб.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0.85163</cdr:x>
      <cdr:y>0.76201</cdr:y>
    </cdr:from>
    <cdr:to>
      <cdr:x>0.89275</cdr:x>
      <cdr:y>0.82514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358114" y="3429024"/>
          <a:ext cx="355266" cy="284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0</a:t>
          </a:r>
          <a:endParaRPr lang="ru-RU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0.31771</cdr:x>
      <cdr:y>0.43796</cdr:y>
    </cdr:from>
    <cdr:to>
      <cdr:x>0.34015</cdr:x>
      <cdr:y>0.49846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14602" y="1893892"/>
          <a:ext cx="18473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endParaRPr lang="ru-RU" sz="1100" dirty="0" smtClean="0"/>
        </a:p>
      </cdr:txBody>
    </cdr:sp>
  </cdr:relSizeAnchor>
  <cdr:relSizeAnchor xmlns:cdr="http://schemas.openxmlformats.org/drawingml/2006/chartDrawing">
    <cdr:from>
      <cdr:x>0.5159</cdr:x>
      <cdr:y>0.5563</cdr:y>
    </cdr:from>
    <cdr:to>
      <cdr:x>0.99629</cdr:x>
      <cdr:y>0.6855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81514" y="2517779"/>
          <a:ext cx="4173052" cy="58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3200" dirty="0" smtClean="0"/>
            <a:t>135 024,6 тыс. руб.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0.50365</cdr:x>
      <cdr:y>0.69231</cdr:y>
    </cdr:from>
    <cdr:to>
      <cdr:x>0.69115</cdr:x>
      <cdr:y>0.76262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86148" y="3357586"/>
          <a:ext cx="1223376" cy="341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dirty="0" smtClean="0"/>
            <a:t>135 024,6 тыс.</a:t>
          </a:r>
          <a:r>
            <a:rPr lang="ru-RU" sz="1600" baseline="0" dirty="0" smtClean="0"/>
            <a:t> руб.</a:t>
          </a:r>
          <a:endParaRPr lang="ru-RU" sz="1600" dirty="0" smtClean="0"/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0.64396</cdr:x>
      <cdr:y>0.14705</cdr:y>
    </cdr:from>
    <cdr:to>
      <cdr:x>0.70192</cdr:x>
      <cdr:y>0.21875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600365" y="677689"/>
          <a:ext cx="504056" cy="3304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0.33679</cdr:x>
      <cdr:y>0</cdr:y>
    </cdr:from>
    <cdr:to>
      <cdr:x>0.69001</cdr:x>
      <cdr:y>0.10018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928958" y="0"/>
          <a:ext cx="3071834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2400" b="1" dirty="0" smtClean="0"/>
            <a:t>427 355,6 тыс. руб.</a:t>
          </a:r>
        </a:p>
      </cdr:txBody>
    </cdr:sp>
  </cdr:relSizeAnchor>
  <cdr:relSizeAnchor xmlns:cdr="http://schemas.openxmlformats.org/drawingml/2006/chartDrawing">
    <cdr:from>
      <cdr:x>0.70644</cdr:x>
      <cdr:y>0.26352</cdr:y>
    </cdr:from>
    <cdr:to>
      <cdr:x>0.94465</cdr:x>
      <cdr:y>0.34103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143668" y="1214446"/>
          <a:ext cx="2071702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600" dirty="0"/>
            <a:t>18827,0 </a:t>
          </a:r>
          <a:r>
            <a:rPr lang="ru-RU" sz="1600" dirty="0" smtClean="0"/>
            <a:t>млн</a:t>
          </a:r>
          <a:r>
            <a:rPr lang="ru-RU" sz="1600" dirty="0"/>
            <a:t>. руб</a:t>
          </a:r>
          <a:r>
            <a:rPr lang="ru-RU" sz="1600" dirty="0" smtClean="0"/>
            <a:t>.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0.86251</cdr:x>
      <cdr:y>0.13951</cdr:y>
    </cdr:from>
    <cdr:to>
      <cdr:x>0.99179</cdr:x>
      <cdr:y>0.17051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500990" y="642942"/>
          <a:ext cx="1124281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b="1" dirty="0"/>
            <a:t> 5,9 </a:t>
          </a:r>
          <a:r>
            <a:rPr lang="ru-RU" b="1" dirty="0" smtClean="0"/>
            <a:t>млн</a:t>
          </a:r>
          <a:r>
            <a:rPr lang="ru-RU" b="1" dirty="0"/>
            <a:t>. руб</a:t>
          </a:r>
          <a:r>
            <a:rPr lang="ru-RU" b="1" dirty="0" smtClean="0"/>
            <a:t>.</a:t>
          </a:r>
          <a:endParaRPr lang="ru-RU" sz="16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0.30645</cdr:x>
      <cdr:y>0.34722</cdr:y>
    </cdr:from>
    <cdr:to>
      <cdr:x>0.45795</cdr:x>
      <cdr:y>0.48485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14644" y="1785950"/>
          <a:ext cx="1342034" cy="707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+mn-lt"/>
              <a:ea typeface="+mn-ea"/>
              <a:cs typeface="+mn-cs"/>
            </a:rPr>
            <a:t>5 013,0</a:t>
          </a:r>
        </a:p>
        <a:p xmlns:a="http://schemas.openxmlformats.org/drawingml/2006/main">
          <a:r>
            <a:rPr lang="ru-RU" sz="2000" b="1" dirty="0" smtClean="0">
              <a:latin typeface="+mn-lt"/>
              <a:ea typeface="+mn-ea"/>
              <a:cs typeface="+mn-cs"/>
            </a:rPr>
            <a:t>тыс. руб.</a:t>
          </a:r>
          <a:endParaRPr lang="ru-RU" sz="2000" b="1" dirty="0" smtClean="0"/>
        </a:p>
      </cdr:txBody>
    </cdr:sp>
  </cdr:relSizeAnchor>
  <cdr:relSizeAnchor xmlns:cdr="http://schemas.openxmlformats.org/drawingml/2006/chartDrawing">
    <cdr:from>
      <cdr:x>0.45968</cdr:x>
      <cdr:y>0.72222</cdr:y>
    </cdr:from>
    <cdr:to>
      <cdr:x>0.61118</cdr:x>
      <cdr:y>0.85985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71966" y="3714776"/>
          <a:ext cx="1342034" cy="707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+mn-lt"/>
              <a:ea typeface="+mn-ea"/>
              <a:cs typeface="+mn-cs"/>
            </a:rPr>
            <a:t>5 263,0 </a:t>
          </a:r>
        </a:p>
        <a:p xmlns:a="http://schemas.openxmlformats.org/drawingml/2006/main">
          <a:r>
            <a:rPr lang="ru-RU" sz="2000" b="1" dirty="0" smtClean="0">
              <a:latin typeface="+mn-lt"/>
              <a:ea typeface="+mn-ea"/>
              <a:cs typeface="+mn-cs"/>
            </a:rPr>
            <a:t>тыс. руб.</a:t>
          </a:r>
          <a:endParaRPr lang="ru-RU" sz="2000" b="1" dirty="0" smtClean="0"/>
        </a:p>
      </cdr:txBody>
    </cdr:sp>
  </cdr:relSizeAnchor>
  <cdr:relSizeAnchor xmlns:cdr="http://schemas.openxmlformats.org/drawingml/2006/chartDrawing">
    <cdr:from>
      <cdr:x>0.62097</cdr:x>
      <cdr:y>0.38889</cdr:y>
    </cdr:from>
    <cdr:to>
      <cdr:x>0.77247</cdr:x>
      <cdr:y>0.52652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00726" y="2000264"/>
          <a:ext cx="1342034" cy="707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+mn-lt"/>
              <a:ea typeface="+mn-ea"/>
              <a:cs typeface="+mn-cs"/>
            </a:rPr>
            <a:t>5 263,0</a:t>
          </a:r>
        </a:p>
        <a:p xmlns:a="http://schemas.openxmlformats.org/drawingml/2006/main">
          <a:r>
            <a:rPr lang="ru-RU" sz="2000" b="1" dirty="0" smtClean="0">
              <a:latin typeface="+mn-lt"/>
              <a:ea typeface="+mn-ea"/>
              <a:cs typeface="+mn-cs"/>
            </a:rPr>
            <a:t>тыс. руб.</a:t>
          </a:r>
          <a:endParaRPr lang="ru-RU" sz="2000" b="1" dirty="0" smtClean="0"/>
        </a:p>
      </cdr:txBody>
    </cdr:sp>
  </cdr:relSizeAnchor>
  <cdr:relSizeAnchor xmlns:cdr="http://schemas.openxmlformats.org/drawingml/2006/chartDrawing">
    <cdr:from>
      <cdr:x>0.58871</cdr:x>
      <cdr:y>0.18056</cdr:y>
    </cdr:from>
    <cdr:to>
      <cdr:x>0.72917</cdr:x>
      <cdr:y>0.31818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214974" y="928694"/>
          <a:ext cx="1244251" cy="707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+mn-lt"/>
              <a:ea typeface="+mn-ea"/>
              <a:cs typeface="+mn-cs"/>
            </a:rPr>
            <a:t>960,7</a:t>
          </a:r>
          <a:endParaRPr lang="ru-RU" sz="2000" dirty="0" smtClean="0"/>
        </a:p>
        <a:p xmlns:a="http://schemas.openxmlformats.org/drawingml/2006/main">
          <a:r>
            <a:rPr lang="ru-RU" sz="2000" dirty="0" smtClean="0"/>
            <a:t>тыс. руб.</a:t>
          </a:r>
          <a:endParaRPr lang="ru-RU" sz="2000" b="1" dirty="0" smtClean="0"/>
        </a:p>
      </cdr:txBody>
    </cdr:sp>
  </cdr:relSizeAnchor>
  <cdr:relSizeAnchor xmlns:cdr="http://schemas.openxmlformats.org/drawingml/2006/chartDrawing">
    <cdr:from>
      <cdr:x>0.05009</cdr:x>
      <cdr:y>0.01112</cdr:y>
    </cdr:from>
    <cdr:to>
      <cdr:x>0.37807</cdr:x>
      <cdr:y>0.08891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43707" y="57188"/>
          <a:ext cx="2905329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ru-RU" sz="2000" b="1" dirty="0" smtClean="0"/>
            <a:t>22 736,7 тыс. руб</a:t>
          </a:r>
          <a:r>
            <a:rPr lang="ru-RU" sz="2000" dirty="0" smtClean="0"/>
            <a:t>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EF423-A562-4D0A-A17B-A7C112A19512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21ADF-F14B-4E39-90B0-DC6EA07A7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4A14C7-00B2-4839-997A-D389E20BA42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4B6BD4-D137-4F8D-A22C-9BB30B35E7F3}" type="datetimeFigureOut">
              <a:rPr lang="ru-RU" smtClean="0"/>
              <a:pPr/>
              <a:t>20.03.2016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11A76FC-EB09-468B-B8DB-EA4E0BDA1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35743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</a:rPr>
              <a:t>Проект бюджета Нязепетровского муниципального района </a:t>
            </a:r>
            <a:br>
              <a:rPr lang="ru-RU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</a:rPr>
              <a:t>на 2016 год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458200" cy="914400"/>
          </a:xfrm>
        </p:spPr>
        <p:txBody>
          <a:bodyPr/>
          <a:lstStyle/>
          <a:p>
            <a:pPr lvl="0" algn="ctr">
              <a:spcBef>
                <a:spcPct val="0"/>
              </a:spcBef>
              <a:buClrTx/>
              <a:buSzTx/>
              <a:defRPr/>
            </a:pPr>
            <a:r>
              <a:rPr lang="ru-RU" sz="32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Нязепетровский</a:t>
            </a:r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муниципальный район</a:t>
            </a:r>
          </a:p>
          <a:p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5429264"/>
            <a:ext cx="5214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Докладчик: </a:t>
            </a:r>
          </a:p>
          <a:p>
            <a:r>
              <a:rPr lang="ru-RU" dirty="0" smtClean="0"/>
              <a:t>заместитель Главы муниципального района по финансовым вопросам Л.В. Нечаева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286512" y="5929330"/>
            <a:ext cx="214674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dirty="0" smtClean="0"/>
              <a:t>14 декабря 2015 г.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</a:rPr>
              <a:t>Основные параметры бюджета</a:t>
            </a:r>
            <a:r>
              <a:rPr lang="en-US" sz="2000" b="1" dirty="0" smtClean="0">
                <a:latin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</a:rPr>
            </a:br>
            <a:r>
              <a:rPr lang="ru-RU" sz="2000" b="1" dirty="0" err="1" smtClean="0">
                <a:latin typeface="Times New Roman" pitchFamily="18" charset="0"/>
              </a:rPr>
              <a:t>нязепетровского</a:t>
            </a:r>
            <a:r>
              <a:rPr lang="ru-RU" sz="2000" b="1" dirty="0" smtClean="0">
                <a:latin typeface="Times New Roman" pitchFamily="18" charset="0"/>
              </a:rPr>
              <a:t> муниципального района на 2016 год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00174"/>
          <a:ext cx="864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собственные доходные (налоговые и неналоговые) источники Нязепетровского муниципального района в 2016 году</a:t>
            </a:r>
            <a:endParaRPr lang="ru-RU" sz="2400" dirty="0"/>
          </a:p>
        </p:txBody>
      </p:sp>
      <p:graphicFrame>
        <p:nvGraphicFramePr>
          <p:cNvPr id="4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59513299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2976" y="1142984"/>
          <a:ext cx="70009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09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Всего</a:t>
                      </a:r>
                      <a:r>
                        <a:rPr lang="ru-RU" baseline="0" dirty="0" smtClean="0"/>
                        <a:t> доходов 567 443,7 тыс. руб.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2976" y="214290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Структура доходов бюджета Нязепетровского муниципального района на 2016 год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142976" y="1785926"/>
          <a:ext cx="6524628" cy="4849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00562" y="3429000"/>
            <a:ext cx="1214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427 355,6</a:t>
            </a:r>
          </a:p>
          <a:p>
            <a:r>
              <a:rPr lang="ru-RU" sz="1600" dirty="0" smtClean="0"/>
              <a:t>тыс. руб.</a:t>
            </a:r>
          </a:p>
          <a:p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143636" y="5143512"/>
            <a:ext cx="20717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Собственные доходы (налоговые и неналоговые)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000760" y="3429000"/>
            <a:ext cx="2000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Безвозмездные поступления </a:t>
            </a:r>
          </a:p>
          <a:p>
            <a:pPr algn="ctr"/>
            <a:r>
              <a:rPr lang="ru-RU" dirty="0" smtClean="0"/>
              <a:t>(областные средства)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Структура безвозмездных поступлений из областного бюджета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571621458"/>
              </p:ext>
            </p:extLst>
          </p:nvPr>
        </p:nvGraphicFramePr>
        <p:xfrm>
          <a:off x="214282" y="1714488"/>
          <a:ext cx="869670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89853643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0" name="Заголовок 6"/>
          <p:cNvSpPr txBox="1">
            <a:spLocks/>
          </p:cNvSpPr>
          <p:nvPr/>
        </p:nvSpPr>
        <p:spPr>
          <a:xfrm>
            <a:off x="571472" y="357166"/>
            <a:ext cx="8229600" cy="42862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dirty="0" smtClean="0"/>
              <a:t>Структура </a:t>
            </a:r>
            <a:r>
              <a:rPr lang="ru-RU" sz="2400" b="1" dirty="0"/>
              <a:t>расходов </a:t>
            </a:r>
            <a:r>
              <a:rPr lang="ru-RU" sz="2400" b="1" dirty="0" smtClean="0"/>
              <a:t>бюджета Нязепетровского муниципального района </a:t>
            </a:r>
            <a:r>
              <a:rPr lang="ru-RU" sz="2400" b="1" dirty="0"/>
              <a:t>в </a:t>
            </a:r>
            <a:r>
              <a:rPr lang="ru-RU" sz="2400" b="1" dirty="0" smtClean="0"/>
              <a:t>2016 году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46363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74873498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Структура расходов бюджета муниципального района  за счет собственных ресурсов</a:t>
            </a:r>
            <a:endParaRPr lang="ru-RU" sz="24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643306" y="5214950"/>
            <a:ext cx="1719072" cy="1186041"/>
          </a:xfrm>
          <a:prstGeom prst="upArrow">
            <a:avLst>
              <a:gd name="adj1" fmla="val 56448"/>
              <a:gd name="adj2" fmla="val 50000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+6%</a:t>
            </a:r>
          </a:p>
          <a:p>
            <a:endParaRPr lang="ru-RU" sz="1600" dirty="0" smtClean="0"/>
          </a:p>
          <a:p>
            <a:endParaRPr lang="ru-RU" sz="1600" dirty="0" smtClean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42844" y="1500174"/>
            <a:ext cx="8858312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Млн. руб.</a:t>
            </a:r>
            <a:endParaRPr lang="ru-RU" sz="16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786182" y="5929330"/>
            <a:ext cx="1428760" cy="578882"/>
          </a:xfrm>
          <a:prstGeom prst="flowChartAlternateProcess">
            <a:avLst/>
          </a:prstGeom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</a:t>
            </a:r>
            <a:r>
              <a:rPr lang="ru-RU" sz="2800" b="1" dirty="0" smtClean="0"/>
              <a:t>267,6</a:t>
            </a:r>
            <a:endParaRPr lang="ru-RU" sz="28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14282" y="1986548"/>
            <a:ext cx="2357454" cy="374571"/>
          </a:xfrm>
          <a:prstGeom prst="flowChartAlternateProcess">
            <a:avLst/>
          </a:prstGeom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Зарплата – 135,7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4973" y="2578412"/>
            <a:ext cx="2357454" cy="374571"/>
          </a:xfrm>
          <a:prstGeom prst="flowChartAlternateProcess">
            <a:avLst/>
          </a:prstGeom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ТЭРы – 43,1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86446" y="2428868"/>
            <a:ext cx="3143272" cy="408623"/>
          </a:xfrm>
          <a:prstGeom prst="flowChartAlternateProcess">
            <a:avLst/>
          </a:prstGeom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МП – </a:t>
            </a:r>
            <a:r>
              <a:rPr lang="ru-RU" b="1" dirty="0" smtClean="0"/>
              <a:t>26,4</a:t>
            </a:r>
            <a:endParaRPr lang="ru-RU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214973" y="3086405"/>
            <a:ext cx="2357454" cy="612934"/>
          </a:xfrm>
          <a:prstGeom prst="flowChartAlternateProcess">
            <a:avLst/>
          </a:prstGeom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Текущее содержание </a:t>
            </a:r>
            <a:r>
              <a:rPr lang="ru-RU" sz="1600" b="1" dirty="0" smtClean="0"/>
              <a:t>МУ и ОМСУ– 36,5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04098" y="3214687"/>
            <a:ext cx="45719" cy="341828"/>
          </a:xfrm>
          <a:prstGeom prst="flowChartAlternateProcess">
            <a:avLst/>
          </a:prstGeom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sz="16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5786446" y="4000504"/>
            <a:ext cx="3143272" cy="646986"/>
          </a:xfrm>
          <a:prstGeom prst="flowChartAlternateProcess">
            <a:avLst/>
          </a:prstGeom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Общественные организации – 1,0</a:t>
            </a:r>
            <a:endParaRPr lang="ru-RU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5857884" y="3214686"/>
            <a:ext cx="3143272" cy="374571"/>
          </a:xfrm>
          <a:prstGeom prst="flowChartAlternateProcess">
            <a:avLst/>
          </a:prstGeom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Социальная политика – 4,0</a:t>
            </a:r>
            <a:endParaRPr lang="ru-RU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142844" y="5567226"/>
            <a:ext cx="2928958" cy="374571"/>
          </a:xfrm>
          <a:prstGeom prst="flowChartAlternateProcess">
            <a:avLst/>
          </a:prstGeom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Резервные фонды  – 2,2</a:t>
            </a:r>
            <a:endParaRPr lang="ru-RU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42844" y="4712169"/>
            <a:ext cx="2910104" cy="646986"/>
          </a:xfrm>
          <a:prstGeom prst="flowChartAlternateProcess">
            <a:avLst/>
          </a:prstGeom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Финансовая помощь поселениям – 11,5</a:t>
            </a:r>
            <a:endParaRPr lang="ru-RU" b="1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5786446" y="5000636"/>
            <a:ext cx="3143272" cy="817245"/>
          </a:xfrm>
          <a:prstGeom prst="flowChartAlternateProcess">
            <a:avLst/>
          </a:prstGeom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Трансферты бюджетам поселений по переданным полномочиям – 0,6</a:t>
            </a:r>
            <a:endParaRPr lang="ru-RU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142844" y="6191294"/>
            <a:ext cx="2928958" cy="374571"/>
          </a:xfrm>
          <a:prstGeom prst="flowChartAlternateProcess">
            <a:avLst/>
          </a:prstGeom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Прочие расходы – 1,6</a:t>
            </a:r>
          </a:p>
        </p:txBody>
      </p:sp>
      <p:sp>
        <p:nvSpPr>
          <p:cNvPr id="27" name="Правая фигурная скобка 26"/>
          <p:cNvSpPr/>
          <p:nvPr/>
        </p:nvSpPr>
        <p:spPr>
          <a:xfrm>
            <a:off x="2689472" y="1915594"/>
            <a:ext cx="726952" cy="200026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26443" y="3915858"/>
            <a:ext cx="2345293" cy="62290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</a:rPr>
              <a:t>Уплата налогов – 5,0 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13992" y="3225323"/>
            <a:ext cx="1866120" cy="16949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том числе расходы на питание и подвоз учащихся 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572427" y="3531790"/>
            <a:ext cx="1141565" cy="8568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57158" y="14285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Направления расходования средств за счет собственных ресурсов источников</a:t>
            </a:r>
            <a:endParaRPr lang="ru-RU" sz="2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643306" y="2714620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215,3</a:t>
            </a: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6158893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992-DE29-4D97-87F3-CCAEABEE3F1B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10" name="Заголовок 6"/>
          <p:cNvSpPr txBox="1">
            <a:spLocks/>
          </p:cNvSpPr>
          <p:nvPr/>
        </p:nvSpPr>
        <p:spPr>
          <a:xfrm>
            <a:off x="428596" y="357166"/>
            <a:ext cx="8229600" cy="42862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	</a:t>
            </a:r>
            <a:r>
              <a:rPr lang="ru-RU" sz="2000" b="1" dirty="0"/>
              <a:t> Объем межбюджетных трансфертов бюджетам поселений на </a:t>
            </a:r>
            <a:r>
              <a:rPr lang="ru-RU" sz="2000" b="1" dirty="0" smtClean="0"/>
              <a:t>2016 </a:t>
            </a:r>
            <a:r>
              <a:rPr lang="ru-RU" sz="2000" b="1" dirty="0"/>
              <a:t>год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1194960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154</TotalTime>
  <Words>376</Words>
  <Application>Microsoft Office PowerPoint</Application>
  <PresentationFormat>Экран (4:3)</PresentationFormat>
  <Paragraphs>89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Проект бюджета Нязепетровского муниципального района  на 2016 год</vt:lpstr>
      <vt:lpstr>Основные параметры бюджета  нязепетровского муниципального района на 2016 год</vt:lpstr>
      <vt:lpstr>собственные доходные (налоговые и неналоговые) источники Нязепетровского муниципального района в 2016 году</vt:lpstr>
      <vt:lpstr>Слайд 4</vt:lpstr>
      <vt:lpstr>Структура безвозмездных поступлений из областного бюджета</vt:lpstr>
      <vt:lpstr>Слайд 6</vt:lpstr>
      <vt:lpstr>Структура расходов бюджета муниципального района  за счет собственных ресурсов</vt:lpstr>
      <vt:lpstr>Направления расходования средств за счет собственных ресурсов источников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Нязепетровского муниципального района  на 2016 год</dc:title>
  <dc:creator>fu_user</dc:creator>
  <cp:lastModifiedBy>fu_user</cp:lastModifiedBy>
  <cp:revision>40</cp:revision>
  <dcterms:created xsi:type="dcterms:W3CDTF">2015-12-11T09:30:41Z</dcterms:created>
  <dcterms:modified xsi:type="dcterms:W3CDTF">2016-03-20T13:13:51Z</dcterms:modified>
</cp:coreProperties>
</file>