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rawings/drawing7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36" r:id="rId1"/>
  </p:sldMasterIdLst>
  <p:notesMasterIdLst>
    <p:notesMasterId r:id="rId14"/>
  </p:notesMasterIdLst>
  <p:handoutMasterIdLst>
    <p:handoutMasterId r:id="rId15"/>
  </p:handoutMasterIdLst>
  <p:sldIdLst>
    <p:sldId id="266" r:id="rId2"/>
    <p:sldId id="259" r:id="rId3"/>
    <p:sldId id="277" r:id="rId4"/>
    <p:sldId id="262" r:id="rId5"/>
    <p:sldId id="279" r:id="rId6"/>
    <p:sldId id="273" r:id="rId7"/>
    <p:sldId id="275" r:id="rId8"/>
    <p:sldId id="291" r:id="rId9"/>
    <p:sldId id="289" r:id="rId10"/>
    <p:sldId id="287" r:id="rId11"/>
    <p:sldId id="288" r:id="rId12"/>
    <p:sldId id="26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AOJTcAVMWVrf0kD5hg7vpw" hashData="dHUD9uS4E+6mezQZHzwfp7878SQ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77" autoAdjust="0"/>
    <p:restoredTop sz="86529" autoAdjust="0"/>
  </p:normalViewPr>
  <p:slideViewPr>
    <p:cSldViewPr>
      <p:cViewPr varScale="1">
        <p:scale>
          <a:sx n="95" d="100"/>
          <a:sy n="95" d="100"/>
        </p:scale>
        <p:origin x="-43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gradFill>
          <a:gsLst>
            <a:gs pos="0">
              <a:srgbClr val="EEECE1">
                <a:tint val="80000"/>
                <a:satMod val="300000"/>
                <a:alpha val="48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2332045299893096"/>
          <c:y val="5.1591841620877689E-2"/>
          <c:w val="0.70226584524156699"/>
          <c:h val="0.84081965421854798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dLbl>
              <c:idx val="0"/>
              <c:layout>
                <c:manualLayout>
                  <c:x val="-2.0061728395061741E-2"/>
                  <c:y val="-2.6019174729785547E-2"/>
                </c:manualLayout>
              </c:layout>
              <c:showVal val="1"/>
            </c:dLbl>
            <c:dLbl>
              <c:idx val="1"/>
              <c:layout>
                <c:manualLayout>
                  <c:x val="-2.469135802469144E-2"/>
                  <c:y val="-6.8874286049432187E-2"/>
                </c:manualLayout>
              </c:layout>
              <c:showVal val="1"/>
            </c:dLbl>
            <c:dLbl>
              <c:idx val="2"/>
              <c:layout>
                <c:manualLayout>
                  <c:x val="-1.851851851851857E-2"/>
                  <c:y val="-5.754628376125509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588.4</c:v>
                </c:pt>
                <c:pt idx="1">
                  <c:v>452.6</c:v>
                </c:pt>
                <c:pt idx="2">
                  <c:v>462.1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dPt>
            <c:idx val="0"/>
            <c:spPr>
              <a:solidFill>
                <a:schemeClr val="accent2">
                  <a:lumMod val="40000"/>
                  <a:lumOff val="60000"/>
                </a:schemeClr>
              </a:solidFill>
              <a:scene3d>
                <a:camera prst="orthographicFront"/>
                <a:lightRig rig="threePt" dir="t"/>
              </a:scene3d>
              <a:sp3d prstMaterial="softEdge"/>
            </c:spPr>
          </c:dPt>
          <c:dLbls>
            <c:dLbl>
              <c:idx val="0"/>
              <c:layout>
                <c:manualLayout>
                  <c:x val="5.8641975308641972E-2"/>
                  <c:y val="-1.0458687881580419E-2"/>
                </c:manualLayout>
              </c:layout>
              <c:showVal val="1"/>
            </c:dLbl>
            <c:dLbl>
              <c:idx val="1"/>
              <c:layout>
                <c:manualLayout>
                  <c:x val="5.5555555555555546E-2"/>
                  <c:y val="-2.8059894316435265E-2"/>
                </c:manualLayout>
              </c:layout>
              <c:showVal val="1"/>
            </c:dLbl>
            <c:dLbl>
              <c:idx val="2"/>
              <c:layout>
                <c:manualLayout>
                  <c:x val="5.5555555555555546E-2"/>
                  <c:y val="-1.418099254494604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587.6</c:v>
                </c:pt>
                <c:pt idx="1">
                  <c:v>452.6</c:v>
                </c:pt>
                <c:pt idx="2">
                  <c:v>462.1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dLbls>
            <c:dLbl>
              <c:idx val="0"/>
              <c:layout>
                <c:manualLayout>
                  <c:x val="1.3888767376300213E-2"/>
                  <c:y val="-3.127463024008985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</a:t>
                    </a:r>
                    <a:r>
                      <a:rPr lang="ru-RU" dirty="0" smtClean="0"/>
                      <a:t>8  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9.2592592592593732E-3"/>
                  <c:y val="-2.8059894316435265E-2"/>
                </c:manualLayout>
              </c:layout>
              <c:showVal val="1"/>
            </c:dLbl>
            <c:dLbl>
              <c:idx val="2"/>
              <c:layout>
                <c:manualLayout>
                  <c:x val="1.8518518518518583E-2"/>
                  <c:y val="-2.8059894316435265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Профицит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</c:strCache>
            </c:strRef>
          </c:cat>
          <c:val>
            <c:numRef>
              <c:f>Лист1!$E$2:$E$4</c:f>
              <c:numCache>
                <c:formatCode>0.0</c:formatCode>
                <c:ptCount val="3"/>
                <c:pt idx="0">
                  <c:v>0.8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hape val="cylinder"/>
        <c:axId val="89066496"/>
        <c:axId val="89080576"/>
        <c:axId val="0"/>
      </c:bar3DChart>
      <c:catAx>
        <c:axId val="89066496"/>
        <c:scaling>
          <c:orientation val="minMax"/>
        </c:scaling>
        <c:axPos val="b"/>
        <c:tickLblPos val="nextTo"/>
        <c:crossAx val="89080576"/>
        <c:crosses val="autoZero"/>
        <c:auto val="1"/>
        <c:lblAlgn val="ctr"/>
        <c:lblOffset val="100"/>
      </c:catAx>
      <c:valAx>
        <c:axId val="89080576"/>
        <c:scaling>
          <c:orientation val="minMax"/>
        </c:scaling>
        <c:axPos val="l"/>
        <c:majorGridlines>
          <c:spPr>
            <a:ln w="0">
              <a:solidFill>
                <a:schemeClr val="accent1"/>
              </a:solidFill>
            </a:ln>
            <a:effectLst>
              <a:outerShdw blurRad="50800" sx="1000" sy="1000" algn="ctr" rotWithShape="0">
                <a:prstClr val="white"/>
              </a:outerShdw>
            </a:effectLst>
          </c:spPr>
        </c:majorGridlines>
        <c:numFmt formatCode="0.0" sourceLinked="1"/>
        <c:tickLblPos val="nextTo"/>
        <c:crossAx val="89066496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gradFill>
          <a:gsLst>
            <a:gs pos="0">
              <a:srgbClr val="EEECE1">
                <a:tint val="80000"/>
                <a:satMod val="300000"/>
                <a:alpha val="48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dLbl>
              <c:idx val="0"/>
              <c:layout>
                <c:manualLayout>
                  <c:x val="-2.0061728395061731E-2"/>
                  <c:y val="-2.6019174729785492E-2"/>
                </c:manualLayout>
              </c:layout>
              <c:showVal val="1"/>
            </c:dLbl>
            <c:dLbl>
              <c:idx val="1"/>
              <c:layout>
                <c:manualLayout>
                  <c:x val="-3.3950617283950615E-2"/>
                  <c:y val="-1.2754497416561483E-2"/>
                </c:manualLayout>
              </c:layout>
              <c:showVal val="1"/>
            </c:dLbl>
            <c:dLbl>
              <c:idx val="2"/>
              <c:layout>
                <c:manualLayout>
                  <c:x val="9.2592592592593212E-3"/>
                  <c:y val="-2.4384590478195231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2016 год, план</c:v>
                </c:pt>
                <c:pt idx="1">
                  <c:v>2016 год, на 01.12.2016</c:v>
                </c:pt>
                <c:pt idx="2">
                  <c:v>2017 год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565.4</c:v>
                </c:pt>
                <c:pt idx="1">
                  <c:v>626.29999999999995</c:v>
                </c:pt>
                <c:pt idx="2">
                  <c:v>588.4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dPt>
            <c:idx val="0"/>
            <c:spPr>
              <a:solidFill>
                <a:schemeClr val="accent2">
                  <a:lumMod val="40000"/>
                  <a:lumOff val="60000"/>
                </a:schemeClr>
              </a:solidFill>
              <a:scene3d>
                <a:camera prst="orthographicFront"/>
                <a:lightRig rig="threePt" dir="t"/>
              </a:scene3d>
              <a:sp3d prstMaterial="softEdge"/>
            </c:spPr>
          </c:dPt>
          <c:dLbls>
            <c:dLbl>
              <c:idx val="0"/>
              <c:layout>
                <c:manualLayout>
                  <c:x val="5.8641975308641965E-2"/>
                  <c:y val="-1.0458687881580419E-2"/>
                </c:manualLayout>
              </c:layout>
              <c:showVal val="1"/>
            </c:dLbl>
            <c:dLbl>
              <c:idx val="1"/>
              <c:layout>
                <c:manualLayout>
                  <c:x val="5.5555555555555455E-2"/>
                  <c:y val="-2.8059894316435265E-2"/>
                </c:manualLayout>
              </c:layout>
              <c:showVal val="1"/>
            </c:dLbl>
            <c:dLbl>
              <c:idx val="2"/>
              <c:layout>
                <c:manualLayout>
                  <c:x val="9.8765432098765843E-2"/>
                  <c:y val="-1.1630093061633751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2016 год, план</c:v>
                </c:pt>
                <c:pt idx="1">
                  <c:v>2016 год, на 01.12.2016</c:v>
                </c:pt>
                <c:pt idx="2">
                  <c:v>2017 год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564</c:v>
                </c:pt>
                <c:pt idx="1">
                  <c:v>635.6</c:v>
                </c:pt>
                <c:pt idx="2">
                  <c:v>587.6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dLbls>
            <c:dLbl>
              <c:idx val="0"/>
              <c:layout>
                <c:manualLayout>
                  <c:x val="1.2345679012345711E-2"/>
                  <c:y val="-2.87233290403234E-2"/>
                </c:manualLayout>
              </c:layout>
              <c:showVal val="1"/>
            </c:dLbl>
            <c:dLbl>
              <c:idx val="1"/>
              <c:layout>
                <c:manualLayout>
                  <c:x val="1.8518518518518483E-2"/>
                  <c:y val="-2.0407195866498491E-2"/>
                </c:manualLayout>
              </c:layout>
              <c:showVal val="1"/>
            </c:dLbl>
            <c:dLbl>
              <c:idx val="2"/>
              <c:delete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2016 год, план</c:v>
                </c:pt>
                <c:pt idx="1">
                  <c:v>2016 год, на 01.12.2016</c:v>
                </c:pt>
                <c:pt idx="2">
                  <c:v>2017 год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3"/>
                <c:pt idx="0">
                  <c:v>0</c:v>
                </c:pt>
                <c:pt idx="1">
                  <c:v>9.2000000000000011</c:v>
                </c:pt>
                <c:pt idx="2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Профицит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2016 год, план</c:v>
                </c:pt>
                <c:pt idx="1">
                  <c:v>2016 год, на 01.12.2016</c:v>
                </c:pt>
                <c:pt idx="2">
                  <c:v>2017 год</c:v>
                </c:pt>
              </c:strCache>
            </c:strRef>
          </c:cat>
          <c:val>
            <c:numRef>
              <c:f>Лист1!$E$2:$E$4</c:f>
              <c:numCache>
                <c:formatCode>0.0</c:formatCode>
                <c:ptCount val="3"/>
                <c:pt idx="0">
                  <c:v>1.4</c:v>
                </c:pt>
                <c:pt idx="1">
                  <c:v>0</c:v>
                </c:pt>
                <c:pt idx="2">
                  <c:v>0.8</c:v>
                </c:pt>
              </c:numCache>
            </c:numRef>
          </c:val>
        </c:ser>
        <c:shape val="cylinder"/>
        <c:axId val="90548480"/>
        <c:axId val="90562560"/>
        <c:axId val="0"/>
      </c:bar3DChart>
      <c:catAx>
        <c:axId val="9054848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90562560"/>
        <c:crosses val="autoZero"/>
        <c:auto val="1"/>
        <c:lblAlgn val="ctr"/>
        <c:lblOffset val="100"/>
      </c:catAx>
      <c:valAx>
        <c:axId val="90562560"/>
        <c:scaling>
          <c:orientation val="minMax"/>
        </c:scaling>
        <c:axPos val="l"/>
        <c:majorGridlines>
          <c:spPr>
            <a:ln w="0">
              <a:solidFill>
                <a:schemeClr val="accent1"/>
              </a:solidFill>
            </a:ln>
            <a:effectLst>
              <a:outerShdw blurRad="50800" sx="1000" sy="1000" algn="ctr" rotWithShape="0">
                <a:prstClr val="white"/>
              </a:outerShdw>
            </a:effectLst>
          </c:spPr>
        </c:majorGridlines>
        <c:numFmt formatCode="0.0" sourceLinked="1"/>
        <c:tickLblPos val="nextTo"/>
        <c:crossAx val="9054848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floor>
      <c:spPr>
        <a:gradFill>
          <a:gsLst>
            <a:gs pos="47000">
              <a:srgbClr val="EEECE1">
                <a:tint val="80000"/>
                <a:satMod val="300000"/>
                <a:alpha val="7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plotArea>
      <c:layout/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dLbls>
            <c:dLbl>
              <c:idx val="0"/>
              <c:layout>
                <c:manualLayout>
                  <c:x val="1.5432098765432169E-2"/>
                  <c:y val="-2.9368575624082228E-2"/>
                </c:manualLayout>
              </c:layout>
              <c:showVal val="1"/>
            </c:dLbl>
            <c:dLbl>
              <c:idx val="1"/>
              <c:layout>
                <c:manualLayout>
                  <c:x val="2.3137497574458116E-2"/>
                  <c:y val="-1.0994984492750919E-2"/>
                </c:manualLayout>
              </c:layout>
              <c:showVal val="1"/>
            </c:dLbl>
            <c:dLbl>
              <c:idx val="2"/>
              <c:layout>
                <c:manualLayout>
                  <c:x val="1.6975308641975408E-2"/>
                  <c:y val="-2.9368575624082238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0">
                  <c:v>150.69999999999999</c:v>
                </c:pt>
                <c:pt idx="1">
                  <c:v>154.9</c:v>
                </c:pt>
                <c:pt idx="2">
                  <c:v>161.4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 </c:v>
                </c:pt>
              </c:strCache>
            </c:strRef>
          </c:tx>
          <c:spPr>
            <a:solidFill>
              <a:srgbClr val="92D050"/>
            </a:solidFill>
          </c:spPr>
          <c:dLbls>
            <c:dLbl>
              <c:idx val="0"/>
              <c:layout>
                <c:manualLayout>
                  <c:x val="0"/>
                  <c:y val="-3.2305433186490456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Лист1!$C$2:$C$4</c:f>
              <c:numCache>
                <c:formatCode>0.0</c:formatCode>
                <c:ptCount val="3"/>
                <c:pt idx="0">
                  <c:v>437.7</c:v>
                </c:pt>
                <c:pt idx="1">
                  <c:v>297.7</c:v>
                </c:pt>
                <c:pt idx="2">
                  <c:v>300.7</c:v>
                </c:pt>
              </c:numCache>
            </c:numRef>
          </c:val>
        </c:ser>
        <c:shape val="cylinder"/>
        <c:axId val="94024448"/>
        <c:axId val="94025984"/>
        <c:axId val="0"/>
      </c:bar3DChart>
      <c:catAx>
        <c:axId val="94024448"/>
        <c:scaling>
          <c:orientation val="minMax"/>
        </c:scaling>
        <c:axPos val="l"/>
        <c:numFmt formatCode="General" sourceLinked="1"/>
        <c:tickLblPos val="nextTo"/>
        <c:crossAx val="94025984"/>
        <c:crosses val="autoZero"/>
        <c:auto val="1"/>
        <c:lblAlgn val="ctr"/>
        <c:lblOffset val="100"/>
      </c:catAx>
      <c:valAx>
        <c:axId val="94025984"/>
        <c:scaling>
          <c:orientation val="minMax"/>
        </c:scaling>
        <c:axPos val="b"/>
        <c:majorGridlines/>
        <c:numFmt formatCode="0.0" sourceLinked="1"/>
        <c:tickLblPos val="nextTo"/>
        <c:crossAx val="940244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936531412336333"/>
          <c:y val="1.7619566768804679E-2"/>
          <c:w val="0.31063468587663767"/>
          <c:h val="0.23138403445303379"/>
        </c:manualLayout>
      </c:layout>
      <c:spPr>
        <a:noFill/>
      </c:spPr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 - 70%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70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Акцизы - 5%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совокупный доход- 6,5%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6.5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Доходы от использования имущества -3%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Платные услуги - 10%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Прочие - 5,5%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5.5</c:v>
                </c:pt>
              </c:numCache>
            </c:numRef>
          </c:val>
        </c:ser>
        <c:shape val="cylinder"/>
        <c:axId val="100532224"/>
        <c:axId val="100533760"/>
        <c:axId val="0"/>
      </c:bar3DChart>
      <c:catAx>
        <c:axId val="100532224"/>
        <c:scaling>
          <c:orientation val="minMax"/>
        </c:scaling>
        <c:axPos val="l"/>
        <c:tickLblPos val="nextTo"/>
        <c:crossAx val="100533760"/>
        <c:crosses val="autoZero"/>
        <c:auto val="1"/>
        <c:lblAlgn val="ctr"/>
        <c:lblOffset val="100"/>
      </c:catAx>
      <c:valAx>
        <c:axId val="100533760"/>
        <c:scaling>
          <c:orientation val="minMax"/>
        </c:scaling>
        <c:axPos val="b"/>
        <c:majorGridlines/>
        <c:numFmt formatCode="0%" sourceLinked="0"/>
        <c:tickLblPos val="nextTo"/>
        <c:crossAx val="1005322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17900019442017"/>
          <c:y val="2.5002832795680281E-2"/>
          <c:w val="0.31036688391185718"/>
          <c:h val="0.94262582815914575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0.10353203723385479"/>
          <c:y val="3.1953263873458516E-2"/>
          <c:w val="0.7144418009172866"/>
          <c:h val="0.86506766732283469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dLbls>
            <c:dLbl>
              <c:idx val="0"/>
              <c:layout>
                <c:manualLayout>
                  <c:x val="1.5880030020551453E-2"/>
                  <c:y val="7.3711427896900675E-3"/>
                </c:manualLayout>
              </c:layout>
              <c:showVal val="1"/>
            </c:dLbl>
            <c:dLbl>
              <c:idx val="1"/>
              <c:layout>
                <c:manualLayout>
                  <c:x val="1.7523870236430886E-2"/>
                  <c:y val="-3.9277319881124524E-3"/>
                </c:manualLayout>
              </c:layout>
              <c:showVal val="1"/>
            </c:dLbl>
            <c:dLbl>
              <c:idx val="2"/>
              <c:layout>
                <c:manualLayout>
                  <c:x val="4.5645070877450376E-3"/>
                  <c:y val="-4.2370544086717928E-2"/>
                </c:manualLayout>
              </c:layout>
              <c:showVal val="1"/>
            </c:dLbl>
            <c:dLbl>
              <c:idx val="3"/>
              <c:layout>
                <c:manualLayout>
                  <c:x val="2.9206450394051358E-3"/>
                  <c:y val="-3.0313472114209612E-2"/>
                </c:manualLayout>
              </c:layout>
              <c:showVal val="1"/>
            </c:dLbl>
            <c:delete val="1"/>
          </c:dLbls>
          <c:cat>
            <c:strRef>
              <c:f>Лист1!$A$2:$A$3</c:f>
              <c:strCache>
                <c:ptCount val="2"/>
                <c:pt idx="0">
                  <c:v>2016 год</c:v>
                </c:pt>
                <c:pt idx="1">
                  <c:v>2017 год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113.8</c:v>
                </c:pt>
                <c:pt idx="1">
                  <c:v>116.9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dLbls>
            <c:dLbl>
              <c:idx val="0"/>
              <c:layout>
                <c:manualLayout>
                  <c:x val="2.9206450394051328E-2"/>
                  <c:y val="-2.5077725738806806E-2"/>
                </c:manualLayout>
              </c:layout>
              <c:showVal val="1"/>
            </c:dLbl>
            <c:dLbl>
              <c:idx val="1"/>
              <c:layout>
                <c:manualLayout>
                  <c:x val="3.3709763083943592E-2"/>
                  <c:y val="-1.7017206421508696E-2"/>
                </c:manualLayout>
              </c:layout>
              <c:showVal val="1"/>
            </c:dLbl>
            <c:dLbl>
              <c:idx val="2"/>
              <c:layout>
                <c:manualLayout>
                  <c:x val="7.6075118129083985E-3"/>
                  <c:y val="-2.2597623512916241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2016 год</c:v>
                </c:pt>
                <c:pt idx="1">
                  <c:v>2017 год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>
                  <c:v>289.7</c:v>
                </c:pt>
                <c:pt idx="1">
                  <c:v>285.89999999999969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Дотации</c:v>
                </c:pt>
              </c:strCache>
            </c:strRef>
          </c:tx>
          <c:dLbls>
            <c:dLbl>
              <c:idx val="1"/>
              <c:layout>
                <c:manualLayout>
                  <c:x val="2.4825482834943648E-2"/>
                  <c:y val="-2.7562041717586958E-3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2016 год</c:v>
                </c:pt>
                <c:pt idx="1">
                  <c:v>2017 год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23.8</c:v>
                </c:pt>
                <c:pt idx="1">
                  <c:v>29.7</c:v>
                </c:pt>
              </c:numCache>
            </c:numRef>
          </c:val>
        </c:ser>
        <c:shape val="cylinder"/>
        <c:axId val="93976448"/>
        <c:axId val="93977984"/>
        <c:axId val="0"/>
      </c:bar3DChart>
      <c:catAx>
        <c:axId val="93976448"/>
        <c:scaling>
          <c:orientation val="minMax"/>
        </c:scaling>
        <c:axPos val="b"/>
        <c:tickLblPos val="nextTo"/>
        <c:crossAx val="93977984"/>
        <c:crosses val="autoZero"/>
        <c:auto val="1"/>
        <c:lblAlgn val="ctr"/>
        <c:lblOffset val="100"/>
      </c:catAx>
      <c:valAx>
        <c:axId val="93977984"/>
        <c:scaling>
          <c:orientation val="minMax"/>
        </c:scaling>
        <c:axPos val="l"/>
        <c:majorGridlines/>
        <c:numFmt formatCode="0.0" sourceLinked="1"/>
        <c:tickLblPos val="nextTo"/>
        <c:crossAx val="939764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227939672352129"/>
          <c:y val="3.1150023309359683E-2"/>
          <c:w val="0.24772060327648079"/>
          <c:h val="0.90759164780302193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floor>
      <c:spPr>
        <a:gradFill>
          <a:gsLst>
            <a:gs pos="0">
              <a:srgbClr val="EEECE1">
                <a:tint val="80000"/>
                <a:satMod val="300000"/>
                <a:alpha val="48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23320452998931"/>
          <c:y val="5.1591841620877675E-2"/>
          <c:w val="0.70226584524156699"/>
          <c:h val="0.84081965421854843"/>
        </c:manualLayout>
      </c:layout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dLbls>
            <c:dLbl>
              <c:idx val="0"/>
              <c:layout>
                <c:manualLayout>
                  <c:x val="4.4753086419753084E-2"/>
                  <c:y val="-2.8570074213097724E-2"/>
                </c:manualLayout>
              </c:layout>
              <c:showVal val="1"/>
            </c:dLbl>
            <c:dLbl>
              <c:idx val="1"/>
              <c:layout>
                <c:manualLayout>
                  <c:x val="4.7839506172839497E-2"/>
                  <c:y val="-2.2958095349810671E-2"/>
                </c:manualLayout>
              </c:layout>
              <c:showVal val="1"/>
            </c:dLbl>
            <c:dLbl>
              <c:idx val="2"/>
              <c:layout>
                <c:manualLayout>
                  <c:x val="-1.851851851851857E-2"/>
                  <c:y val="-5.7546283761255076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2016 год</c:v>
                </c:pt>
                <c:pt idx="1">
                  <c:v>2017 год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564</c:v>
                </c:pt>
                <c:pt idx="1">
                  <c:v>587.6</c:v>
                </c:pt>
              </c:numCache>
            </c:numRef>
          </c:val>
        </c:ser>
        <c:shape val="cylinder"/>
        <c:axId val="111814528"/>
        <c:axId val="111816064"/>
        <c:axId val="0"/>
      </c:bar3DChart>
      <c:catAx>
        <c:axId val="111814528"/>
        <c:scaling>
          <c:orientation val="minMax"/>
        </c:scaling>
        <c:axPos val="l"/>
        <c:tickLblPos val="nextTo"/>
        <c:crossAx val="111816064"/>
        <c:crosses val="autoZero"/>
        <c:auto val="1"/>
        <c:lblAlgn val="ctr"/>
        <c:lblOffset val="100"/>
      </c:catAx>
      <c:valAx>
        <c:axId val="111816064"/>
        <c:scaling>
          <c:orientation val="minMax"/>
        </c:scaling>
        <c:axPos val="b"/>
        <c:majorGridlines>
          <c:spPr>
            <a:ln w="0">
              <a:solidFill>
                <a:schemeClr val="accent1"/>
              </a:solidFill>
            </a:ln>
            <a:effectLst>
              <a:outerShdw blurRad="50800" sx="1000" sy="1000" algn="ctr" rotWithShape="0">
                <a:prstClr val="white"/>
              </a:outerShdw>
            </a:effectLst>
          </c:spPr>
        </c:majorGridlines>
        <c:numFmt formatCode="0.0" sourceLinked="1"/>
        <c:tickLblPos val="nextTo"/>
        <c:crossAx val="111814528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40"/>
      <c:hPercent val="100"/>
      <c:rotY val="230"/>
      <c:depthPercent val="60"/>
      <c:rAngAx val="1"/>
    </c:view3D>
    <c:plotArea>
      <c:layout>
        <c:manualLayout>
          <c:layoutTarget val="inner"/>
          <c:xMode val="edge"/>
          <c:yMode val="edge"/>
          <c:x val="7.1684086087733193E-3"/>
          <c:y val="0"/>
          <c:w val="0.99197996187083948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explosion val="27"/>
          <c:dPt>
            <c:idx val="3"/>
            <c:explosion val="53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400" dirty="0"/>
                      <a:t>Расходы на функционирование </a:t>
                    </a:r>
                    <a:r>
                      <a:rPr lang="ru-RU" sz="1400" dirty="0" smtClean="0"/>
                      <a:t>ОМСУ</a:t>
                    </a:r>
                    <a:r>
                      <a:rPr lang="ru-RU" dirty="0" smtClean="0"/>
                      <a:t> </a:t>
                    </a:r>
                    <a:r>
                      <a:rPr lang="ru-RU" b="1" dirty="0" smtClean="0"/>
                      <a:t>7,6%</a:t>
                    </a:r>
                    <a:endParaRPr lang="ru-RU" b="1" dirty="0"/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6.5017466081574134E-3"/>
                  <c:y val="-0.10437197289957707"/>
                </c:manualLayout>
              </c:layout>
              <c:tx>
                <c:rich>
                  <a:bodyPr/>
                  <a:lstStyle/>
                  <a:p>
                    <a:r>
                      <a:rPr lang="ru-RU" b="0" dirty="0" smtClean="0"/>
                      <a:t>Прочие</a:t>
                    </a:r>
                    <a:r>
                      <a:rPr lang="ru-RU" b="1" dirty="0" smtClean="0"/>
                      <a:t> </a:t>
                    </a:r>
                    <a:r>
                      <a:rPr lang="ru-RU" b="1" dirty="0"/>
                      <a:t>0,7%</a:t>
                    </a:r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8.8336355730076394E-2"/>
                  <c:y val="-0.24963118757213026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Отрасли экономической </a:t>
                    </a:r>
                    <a:r>
                      <a:rPr lang="ru-RU" dirty="0" smtClean="0"/>
                      <a:t>направленности </a:t>
                    </a:r>
                    <a:r>
                      <a:rPr lang="ru-RU" b="1" dirty="0" smtClean="0"/>
                      <a:t>5,0%</a:t>
                    </a:r>
                    <a:endParaRPr lang="ru-RU" b="1" dirty="0"/>
                  </a:p>
                </c:rich>
              </c:tx>
              <c:showVal val="1"/>
              <c:showCatName val="1"/>
            </c:dLbl>
            <c:dLbl>
              <c:idx val="3"/>
              <c:layout>
                <c:manualLayout>
                  <c:x val="-0.2251667134776919"/>
                  <c:y val="2.7779333128027234E-2"/>
                </c:manualLayout>
              </c:layout>
              <c:tx>
                <c:rich>
                  <a:bodyPr/>
                  <a:lstStyle/>
                  <a:p>
                    <a:r>
                      <a:rPr lang="ru-RU" sz="1600" b="0" dirty="0"/>
                      <a:t>Отрасли социальной </a:t>
                    </a:r>
                    <a:r>
                      <a:rPr lang="ru-RU" sz="1600" b="0" dirty="0" smtClean="0"/>
                      <a:t>направленности</a:t>
                    </a:r>
                    <a:r>
                      <a:rPr lang="ru-RU" sz="1600" b="1" dirty="0" smtClean="0"/>
                      <a:t> 82,9%</a:t>
                    </a:r>
                    <a:endParaRPr lang="ru-RU" b="1" dirty="0"/>
                  </a:p>
                </c:rich>
              </c:tx>
              <c:showVal val="1"/>
              <c:showCatName val="1"/>
            </c:dLbl>
            <c:dLbl>
              <c:idx val="4"/>
              <c:layout>
                <c:manualLayout>
                  <c:x val="0.23387926503378967"/>
                  <c:y val="3.1254374422576323E-2"/>
                </c:manualLayout>
              </c:layout>
              <c:tx>
                <c:rich>
                  <a:bodyPr/>
                  <a:lstStyle/>
                  <a:p>
                    <a:r>
                      <a:rPr lang="ru-RU" b="0" dirty="0"/>
                      <a:t>Финансовая помощь поселениям</a:t>
                    </a:r>
                    <a:r>
                      <a:rPr lang="ru-RU" b="1" dirty="0"/>
                      <a:t>; </a:t>
                    </a:r>
                    <a:r>
                      <a:rPr lang="ru-RU" b="1" dirty="0" smtClean="0"/>
                      <a:t>3,8%</a:t>
                    </a:r>
                    <a:endParaRPr lang="ru-RU" b="1" dirty="0"/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  <c:showCatName val="1"/>
          </c:dLbls>
          <c:cat>
            <c:strRef>
              <c:f>Лист1!$A$2:$A$6</c:f>
              <c:strCache>
                <c:ptCount val="5"/>
                <c:pt idx="0">
                  <c:v>Расходы на функционирование ОМСУ</c:v>
                </c:pt>
                <c:pt idx="1">
                  <c:v>Прочие</c:v>
                </c:pt>
                <c:pt idx="2">
                  <c:v>Отрасли экономической нгаправленности</c:v>
                </c:pt>
                <c:pt idx="3">
                  <c:v>Отрасли социальной направленности</c:v>
                </c:pt>
                <c:pt idx="4">
                  <c:v>Финансовая помощь поселениям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5"/>
                <c:pt idx="0">
                  <c:v>7.6083767216918341E-2</c:v>
                </c:pt>
                <c:pt idx="1">
                  <c:v>7.2617066874350001E-3</c:v>
                </c:pt>
                <c:pt idx="2">
                  <c:v>4.9541358727323216E-2</c:v>
                </c:pt>
                <c:pt idx="3">
                  <c:v>0.82948817621845961</c:v>
                </c:pt>
                <c:pt idx="4">
                  <c:v>3.7624991149864152E-2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тыс.руб.</c:v>
                </c:pt>
              </c:strCache>
            </c:strRef>
          </c:tx>
          <c:explosion val="25"/>
          <c:dLbls>
            <c:showVal val="1"/>
            <c:showCatName val="1"/>
          </c:dLbls>
          <c:cat>
            <c:strRef>
              <c:f>Лист1!$A$2:$A$6</c:f>
              <c:strCache>
                <c:ptCount val="5"/>
                <c:pt idx="0">
                  <c:v>Расходы на функционирование ОМСУ</c:v>
                </c:pt>
                <c:pt idx="1">
                  <c:v>Прочие</c:v>
                </c:pt>
                <c:pt idx="2">
                  <c:v>Отрасли экономической нгаправленности</c:v>
                </c:pt>
                <c:pt idx="3">
                  <c:v>Отрасли социальной направленности</c:v>
                </c:pt>
                <c:pt idx="4">
                  <c:v>Финансовая помощь поселениям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44703.9</c:v>
                </c:pt>
                <c:pt idx="1">
                  <c:v>4266.7</c:v>
                </c:pt>
                <c:pt idx="2">
                  <c:v>29108.6</c:v>
                </c:pt>
                <c:pt idx="3">
                  <c:v>487375.4</c:v>
                </c:pt>
                <c:pt idx="4" formatCode="0.0">
                  <c:v>22107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"/>
          <c:y val="0"/>
        </c:manualLayout>
      </c:layout>
    </c:title>
    <c:view3D>
      <c:rotX val="70"/>
      <c:hPercent val="100"/>
      <c:rotY val="130"/>
      <c:depthPercent val="60"/>
      <c:rAngAx val="1"/>
    </c:view3D>
    <c:plotArea>
      <c:layout>
        <c:manualLayout>
          <c:layoutTarget val="inner"/>
          <c:xMode val="edge"/>
          <c:yMode val="edge"/>
          <c:x val="7.1684086087733193E-3"/>
          <c:y val="2.2785297896233341E-2"/>
          <c:w val="0.97839506172839563"/>
          <c:h val="0.9722764703167290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Pt>
            <c:idx val="6"/>
            <c:explosion val="28"/>
          </c:dPt>
          <c:dLbls>
            <c:dLbl>
              <c:idx val="0"/>
              <c:layout>
                <c:manualLayout>
                  <c:x val="0.13628691335324392"/>
                  <c:y val="-0.1871652108588335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Общегосударственные </a:t>
                    </a:r>
                    <a:r>
                      <a:rPr lang="ru-RU" dirty="0"/>
                      <a:t>вопросы; </a:t>
                    </a:r>
                    <a:r>
                      <a:rPr lang="ru-RU" dirty="0" smtClean="0"/>
                      <a:t>7,6</a:t>
                    </a:r>
                    <a:r>
                      <a:rPr lang="ru-RU" dirty="0"/>
                      <a:t>%</a:t>
                    </a:r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0.19081773141429234"/>
                  <c:y val="-4.2045005614814385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Национальная безопасность </a:t>
                    </a:r>
                    <a:r>
                      <a:rPr lang="ru-RU" dirty="0" smtClean="0"/>
                      <a:t>0,4</a:t>
                    </a:r>
                    <a:r>
                      <a:rPr lang="ru-RU" dirty="0"/>
                      <a:t>%</a:t>
                    </a:r>
                  </a:p>
                </c:rich>
              </c:tx>
              <c:showVal val="1"/>
              <c:showCatName val="1"/>
            </c:dLbl>
            <c:dLbl>
              <c:idx val="4"/>
              <c:layout>
                <c:manualLayout>
                  <c:x val="-0.13318124265661438"/>
                  <c:y val="0"/>
                </c:manualLayout>
              </c:layout>
              <c:showVal val="1"/>
              <c:showCatName val="1"/>
            </c:dLbl>
            <c:dLbl>
              <c:idx val="5"/>
              <c:layout>
                <c:manualLayout>
                  <c:x val="-0.33537766563200966"/>
                  <c:y val="-3.9562277779333216E-2"/>
                </c:manualLayout>
              </c:layout>
              <c:showVal val="1"/>
              <c:showCatName val="1"/>
            </c:dLbl>
            <c:dLbl>
              <c:idx val="6"/>
              <c:layout>
                <c:manualLayout>
                  <c:x val="8.4711624517176648E-2"/>
                  <c:y val="-0.3448911410360499"/>
                </c:manualLayout>
              </c:layout>
              <c:showVal val="1"/>
              <c:showCatName val="1"/>
            </c:dLbl>
            <c:dLbl>
              <c:idx val="7"/>
              <c:layout>
                <c:manualLayout>
                  <c:x val="-9.8123660580029665E-3"/>
                  <c:y val="-3.4586712331749994E-2"/>
                </c:manualLayout>
              </c:layout>
              <c:showVal val="1"/>
              <c:showCatName val="1"/>
            </c:dLbl>
            <c:dLbl>
              <c:idx val="8"/>
              <c:layout>
                <c:manualLayout>
                  <c:x val="2.7790847737131008E-3"/>
                  <c:y val="-0.11283191174320546"/>
                </c:manualLayout>
              </c:layout>
              <c:showVal val="1"/>
              <c:showCatName val="1"/>
            </c:dLbl>
            <c:dLbl>
              <c:idx val="9"/>
              <c:layout>
                <c:manualLayout>
                  <c:x val="8.2182813158985679E-2"/>
                  <c:y val="-0.32984351621141617"/>
                </c:manualLayout>
              </c:layout>
              <c:showVal val="1"/>
              <c:showCatName val="1"/>
            </c:dLbl>
            <c:dLbl>
              <c:idx val="10"/>
              <c:layout>
                <c:manualLayout>
                  <c:x val="9.5305967999321006E-2"/>
                  <c:y val="-0.66118230726877503"/>
                </c:manualLayout>
              </c:layout>
              <c:showVal val="1"/>
              <c:showCatName val="1"/>
            </c:dLbl>
            <c:dLbl>
              <c:idx val="11"/>
              <c:layout>
                <c:manualLayout>
                  <c:x val="6.4139759358216433E-2"/>
                  <c:y val="-0.27945191790239282"/>
                </c:manualLayout>
              </c:layout>
              <c:showVal val="1"/>
              <c:showCatName val="1"/>
            </c:dLbl>
            <c:dLbl>
              <c:idx val="12"/>
              <c:layout>
                <c:manualLayout>
                  <c:x val="0.15536741085660624"/>
                  <c:y val="-0.26163129800199597"/>
                </c:manualLayout>
              </c:layout>
              <c:showVal val="1"/>
              <c:showCatName val="1"/>
            </c:dLbl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  <c:showCatName val="1"/>
          </c:dLbls>
          <c:cat>
            <c:strRef>
              <c:f>Лист1!$A$2:$A$13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Межбюджетные трансферты поселениям</c:v>
                </c:pt>
                <c:pt idx="11">
                  <c:v>Обслуживание муниципального долга</c:v>
                </c:pt>
              </c:strCache>
            </c:strRef>
          </c:cat>
          <c:val>
            <c:numRef>
              <c:f>Лист1!$B$2:$B$14</c:f>
              <c:numCache>
                <c:formatCode>0.0%</c:formatCode>
                <c:ptCount val="12"/>
                <c:pt idx="0">
                  <c:v>7.6083767216918327E-2</c:v>
                </c:pt>
                <c:pt idx="1">
                  <c:v>1.6725054870842504E-3</c:v>
                </c:pt>
                <c:pt idx="2">
                  <c:v>3.7562019029153812E-3</c:v>
                </c:pt>
                <c:pt idx="3">
                  <c:v>2.0132016796196351E-2</c:v>
                </c:pt>
                <c:pt idx="4">
                  <c:v>2.9409341931126882E-2</c:v>
                </c:pt>
                <c:pt idx="5" formatCode="0.00%">
                  <c:v>1.5232445415085012E-3</c:v>
                </c:pt>
                <c:pt idx="6">
                  <c:v>0.50640920032895276</c:v>
                </c:pt>
                <c:pt idx="7">
                  <c:v>6.4992845005527933E-2</c:v>
                </c:pt>
                <c:pt idx="8">
                  <c:v>0.2563416329453797</c:v>
                </c:pt>
                <c:pt idx="9">
                  <c:v>1.7444979385991221E-3</c:v>
                </c:pt>
                <c:pt idx="10">
                  <c:v>3.7624991149864152E-2</c:v>
                </c:pt>
                <c:pt idx="11" formatCode="0.00%">
                  <c:v>3.0975475592686849E-4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тыс. руб.</c:v>
                </c:pt>
              </c:strCache>
            </c:strRef>
          </c:tx>
          <c:explosion val="25"/>
          <c:cat>
            <c:strRef>
              <c:f>Лист1!$A$2:$A$13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Межбюджетные трансферты поселениям</c:v>
                </c:pt>
                <c:pt idx="11">
                  <c:v>Обслуживание муниципального долга</c:v>
                </c:pt>
              </c:strCache>
            </c:strRef>
          </c:cat>
          <c:val>
            <c:numRef>
              <c:f>Лист1!$C$2:$C$13</c:f>
              <c:numCache>
                <c:formatCode>0.0</c:formatCode>
                <c:ptCount val="12"/>
                <c:pt idx="0">
                  <c:v>44703.9</c:v>
                </c:pt>
                <c:pt idx="1">
                  <c:v>982.7</c:v>
                </c:pt>
                <c:pt idx="2">
                  <c:v>2207</c:v>
                </c:pt>
                <c:pt idx="3">
                  <c:v>11828.8</c:v>
                </c:pt>
                <c:pt idx="4">
                  <c:v>17279.8</c:v>
                </c:pt>
                <c:pt idx="5">
                  <c:v>895</c:v>
                </c:pt>
                <c:pt idx="6">
                  <c:v>297546.59999999998</c:v>
                </c:pt>
                <c:pt idx="7">
                  <c:v>38187.300000000003</c:v>
                </c:pt>
                <c:pt idx="8">
                  <c:v>150616.5</c:v>
                </c:pt>
                <c:pt idx="9">
                  <c:v>1025</c:v>
                </c:pt>
                <c:pt idx="10">
                  <c:v>22107</c:v>
                </c:pt>
                <c:pt idx="11">
                  <c:v>182</c:v>
                </c:pt>
              </c:numCache>
            </c:numRef>
          </c:val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70"/>
      <c:hPercent val="100"/>
      <c:rotY val="130"/>
      <c:depthPercent val="60"/>
      <c:rAngAx val="1"/>
    </c:view3D>
    <c:plotArea>
      <c:layout>
        <c:manualLayout>
          <c:layoutTarget val="inner"/>
          <c:xMode val="edge"/>
          <c:yMode val="edge"/>
          <c:x val="1.5770498939301304E-2"/>
          <c:y val="1.5377942333834152E-2"/>
          <c:w val="0.97839506172839563"/>
          <c:h val="0.9722764703167290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explosion val="26"/>
          <c:dPt>
            <c:idx val="0"/>
            <c:explosion val="22"/>
          </c:dPt>
          <c:dPt>
            <c:idx val="3"/>
            <c:explosion val="29"/>
          </c:dPt>
          <c:dLbls>
            <c:dLbl>
              <c:idx val="0"/>
              <c:layout>
                <c:manualLayout>
                  <c:x val="-0.22916775792047064"/>
                  <c:y val="-3.3957378737117815E-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6.6328438194545411E-2"/>
                  <c:y val="0.11111033343598646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0.14835693301387443"/>
                  <c:y val="1.23455926039985E-2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7.9826156495729703E-3"/>
                  <c:y val="0.2090781516839777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Переданные полномочия муниципального района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27%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dLbl>
              <c:idx val="4"/>
              <c:layout>
                <c:manualLayout>
                  <c:x val="2.4347415173455088E-2"/>
                  <c:y val="-4.9452361177213548E-3"/>
                </c:manualLayout>
              </c:layout>
              <c:showCatName val="1"/>
              <c:showPercent val="1"/>
            </c:dLbl>
            <c:showCatName val="1"/>
            <c:showPercent val="1"/>
          </c:dLbls>
          <c:cat>
            <c:strRef>
              <c:f>Лист1!$A$2:$A$5</c:f>
              <c:strCache>
                <c:ptCount val="4"/>
                <c:pt idx="0">
                  <c:v>Дотации за счет субвенции из областного бюджета</c:v>
                </c:pt>
                <c:pt idx="1">
                  <c:v>Дотации по обеспечению сбалансированности местных бюджетов</c:v>
                </c:pt>
                <c:pt idx="2">
                  <c:v>Субвенции на обеспечение первичного воинского учета</c:v>
                </c:pt>
                <c:pt idx="3">
                  <c:v>Переданные полномочия муниципального района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4"/>
                <c:pt idx="0">
                  <c:v>0.33434727103658063</c:v>
                </c:pt>
                <c:pt idx="1">
                  <c:v>0.36249586281895702</c:v>
                </c:pt>
                <c:pt idx="2">
                  <c:v>3.0976059512364266E-2</c:v>
                </c:pt>
                <c:pt idx="3">
                  <c:v>0.27218080663209826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тыс. руб.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4"/>
                <c:pt idx="0">
                  <c:v>Дотации за счет субвенции из областного бюджета</c:v>
                </c:pt>
                <c:pt idx="1">
                  <c:v>Дотации по обеспечению сбалансированности местных бюджетов</c:v>
                </c:pt>
                <c:pt idx="2">
                  <c:v>Субвенции на обеспечение первичного воинского учета</c:v>
                </c:pt>
                <c:pt idx="3">
                  <c:v>Переданные полномочия муниципального района</c:v>
                </c:pt>
              </c:strCache>
            </c:strRef>
          </c:cat>
          <c:val>
            <c:numRef>
              <c:f>Лист1!$C$2:$C$5</c:f>
              <c:numCache>
                <c:formatCode>0.0</c:formatCode>
                <c:ptCount val="4"/>
                <c:pt idx="0">
                  <c:v>10607</c:v>
                </c:pt>
                <c:pt idx="1">
                  <c:v>11500</c:v>
                </c:pt>
                <c:pt idx="2">
                  <c:v>982.7</c:v>
                </c:pt>
                <c:pt idx="3">
                  <c:v>8634.7999999999975</c:v>
                </c:pt>
              </c:numCache>
            </c:numRef>
          </c:val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0.12153</cdr:x>
      <cdr:y>0.48344</cdr:y>
    </cdr:from>
    <cdr:to>
      <cdr:x>0.20474</cdr:x>
      <cdr:y>0.53599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000132" y="2406868"/>
          <a:ext cx="684797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0.10417</cdr:x>
      <cdr:y>0.37307</cdr:y>
    </cdr:from>
    <cdr:to>
      <cdr:x>0.12662</cdr:x>
      <cdr:y>0.44725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857277" y="1857380"/>
          <a:ext cx="184731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 smtClean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0.2691</cdr:x>
      <cdr:y>0.34437</cdr:y>
    </cdr:from>
    <cdr:to>
      <cdr:x>0.29155</cdr:x>
      <cdr:y>0.41855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214585" y="1714493"/>
          <a:ext cx="184731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 smtClean="0">
            <a:solidFill>
              <a:srgbClr val="7030A0"/>
            </a:solidFill>
          </a:endParaRPr>
        </a:p>
      </cdr:txBody>
    </cdr:sp>
  </cdr:relSizeAnchor>
  <cdr:relSizeAnchor xmlns:cdr="http://schemas.openxmlformats.org/drawingml/2006/chartDrawing">
    <cdr:from>
      <cdr:x>0.48611</cdr:x>
      <cdr:y>0.45474</cdr:y>
    </cdr:from>
    <cdr:to>
      <cdr:x>0.50856</cdr:x>
      <cdr:y>0.50729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000528" y="2263992"/>
          <a:ext cx="184731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0.34722</cdr:x>
      <cdr:y>0.04305</cdr:y>
    </cdr:from>
    <cdr:to>
      <cdr:x>0.41667</cdr:x>
      <cdr:y>0.11723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2857520" y="214330"/>
          <a:ext cx="571504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1800" dirty="0" smtClean="0"/>
            <a:t>0,8</a:t>
          </a:r>
        </a:p>
      </cdr:txBody>
    </cdr:sp>
  </cdr:relSizeAnchor>
  <cdr:relSizeAnchor xmlns:cdr="http://schemas.openxmlformats.org/drawingml/2006/chartDrawing">
    <cdr:from>
      <cdr:x>0.23438</cdr:x>
      <cdr:y>0.11479</cdr:y>
    </cdr:from>
    <cdr:to>
      <cdr:x>0.36459</cdr:x>
      <cdr:y>0.17219</cdr:y>
    </cdr:to>
    <cdr:sp macro="" textlink="">
      <cdr:nvSpPr>
        <cdr:cNvPr id="18" name="Прямая соединительная линия 17"/>
        <cdr:cNvSpPr/>
      </cdr:nvSpPr>
      <cdr:spPr>
        <a:xfrm xmlns:a="http://schemas.openxmlformats.org/drawingml/2006/main" flipV="1">
          <a:off x="1928854" y="571503"/>
          <a:ext cx="1071542" cy="28576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0.39931</cdr:x>
      <cdr:y>0.04305</cdr:y>
    </cdr:from>
    <cdr:to>
      <cdr:x>1</cdr:x>
      <cdr:y>0.11105</cdr:y>
    </cdr:to>
    <cdr:sp macro="" textlink="">
      <cdr:nvSpPr>
        <cdr:cNvPr id="21" name="TextBox 20"/>
        <cdr:cNvSpPr txBox="1"/>
      </cdr:nvSpPr>
      <cdr:spPr>
        <a:xfrm xmlns:a="http://schemas.openxmlformats.org/drawingml/2006/main">
          <a:off x="3286149" y="214330"/>
          <a:ext cx="4943451" cy="338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1600" dirty="0" smtClean="0"/>
            <a:t>Профицит   (погашение муниципального долга)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0.41667</cdr:x>
      <cdr:y>0.25386</cdr:y>
    </cdr:from>
    <cdr:to>
      <cdr:x>0.625</cdr:x>
      <cdr:y>0.42604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>
          <a:off x="3429024" y="1263860"/>
          <a:ext cx="1714512" cy="857256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0.69445</cdr:x>
      <cdr:y>0.2969</cdr:y>
    </cdr:from>
    <cdr:to>
      <cdr:x>0.79461</cdr:x>
      <cdr:y>0.37108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715046" y="1478157"/>
          <a:ext cx="824265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r>
            <a:rPr lang="ru-RU" sz="1800" dirty="0" smtClean="0">
              <a:solidFill>
                <a:srgbClr val="FF0000"/>
              </a:solidFill>
            </a:rPr>
            <a:t>-7,6 %</a:t>
          </a:r>
        </a:p>
      </cdr:txBody>
    </cdr:sp>
  </cdr:relSizeAnchor>
  <cdr:relSizeAnchor xmlns:cdr="http://schemas.openxmlformats.org/drawingml/2006/chartDrawing">
    <cdr:from>
      <cdr:x>0.46007</cdr:x>
      <cdr:y>0.19646</cdr:y>
    </cdr:from>
    <cdr:to>
      <cdr:x>0.68577</cdr:x>
      <cdr:y>0.3256</cdr:y>
    </cdr:to>
    <cdr:sp macro="" textlink="">
      <cdr:nvSpPr>
        <cdr:cNvPr id="6" name="Прямая со стрелкой 5"/>
        <cdr:cNvSpPr/>
      </cdr:nvSpPr>
      <cdr:spPr>
        <a:xfrm xmlns:a="http://schemas.openxmlformats.org/drawingml/2006/main">
          <a:off x="3786214" y="978108"/>
          <a:ext cx="1857388" cy="642942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0.73785</cdr:x>
      <cdr:y>0.71302</cdr:y>
    </cdr:from>
    <cdr:to>
      <cdr:x>0.8073</cdr:x>
      <cdr:y>0.76557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072230" y="3549876"/>
          <a:ext cx="57150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0.67709</cdr:x>
      <cdr:y>0.72737</cdr:y>
    </cdr:from>
    <cdr:to>
      <cdr:x>0.75521</cdr:x>
      <cdr:y>0.80155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572164" y="3621314"/>
          <a:ext cx="642941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1800" b="1" dirty="0" smtClean="0"/>
            <a:t>0,8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0.47967</cdr:x>
      <cdr:y>0.5971</cdr:y>
    </cdr:from>
    <cdr:to>
      <cdr:x>0.82927</cdr:x>
      <cdr:y>1</cdr:y>
    </cdr:to>
    <cdr:sp macro="" textlink="">
      <cdr:nvSpPr>
        <cdr:cNvPr id="10" name="Овальная выноска 9"/>
        <cdr:cNvSpPr/>
      </cdr:nvSpPr>
      <cdr:spPr>
        <a:xfrm xmlns:a="http://schemas.openxmlformats.org/drawingml/2006/main">
          <a:off x="4214800" y="2752692"/>
          <a:ext cx="3071891" cy="1857410"/>
        </a:xfrm>
        <a:prstGeom xmlns:a="http://schemas.openxmlformats.org/drawingml/2006/main" prst="wedgeEllipseCallout">
          <a:avLst>
            <a:gd name="adj1" fmla="val -69058"/>
            <a:gd name="adj2" fmla="val -26259"/>
          </a:avLst>
        </a:prstGeom>
        <a:solidFill xmlns:a="http://schemas.openxmlformats.org/drawingml/2006/main">
          <a:sysClr val="window" lastClr="FFFFFF"/>
        </a:solidFill>
        <a:ln xmlns:a="http://schemas.openxmlformats.org/drawingml/2006/main" w="28575" cap="flat" cmpd="sng" algn="ctr">
          <a:solidFill>
            <a:srgbClr val="1F497D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rgbClr val="FF0000"/>
              </a:solidFill>
            </a:rPr>
            <a:t>432,5 </a:t>
          </a:r>
          <a:r>
            <a:rPr lang="ru-RU" sz="1400" b="1" dirty="0" smtClean="0">
              <a:solidFill>
                <a:srgbClr val="1F497D"/>
              </a:solidFill>
            </a:rPr>
            <a:t>млн. руб. –  безвозмездные поступления</a:t>
          </a:r>
        </a:p>
        <a:p xmlns:a="http://schemas.openxmlformats.org/drawingml/2006/main">
          <a:r>
            <a:rPr lang="ru-RU" sz="1400" b="1" dirty="0" smtClean="0">
              <a:solidFill>
                <a:srgbClr val="FF0000"/>
              </a:solidFill>
            </a:rPr>
            <a:t>5,2 </a:t>
          </a:r>
          <a:r>
            <a:rPr lang="ru-RU" sz="1400" b="1" dirty="0" smtClean="0">
              <a:solidFill>
                <a:srgbClr val="1F497D"/>
              </a:solidFill>
            </a:rPr>
            <a:t>млн. руб.–  трансферты  города</a:t>
          </a:r>
          <a:endParaRPr lang="ru-RU" sz="1400" b="1" dirty="0">
            <a:solidFill>
              <a:srgbClr val="1F497D"/>
            </a:solidFill>
          </a:endParaRPr>
        </a:p>
      </cdr:txBody>
    </cdr:sp>
  </cdr:relSizeAnchor>
  <cdr:relSizeAnchor xmlns:cdr="http://schemas.openxmlformats.org/drawingml/2006/chartDrawing">
    <cdr:from>
      <cdr:x>0.49593</cdr:x>
      <cdr:y>0.2317</cdr:y>
    </cdr:from>
    <cdr:to>
      <cdr:x>0.80833</cdr:x>
      <cdr:y>0.6346</cdr:y>
    </cdr:to>
    <cdr:sp macro="" textlink="">
      <cdr:nvSpPr>
        <cdr:cNvPr id="8" name="Овальная выноска 7"/>
        <cdr:cNvSpPr/>
      </cdr:nvSpPr>
      <cdr:spPr>
        <a:xfrm xmlns:a="http://schemas.openxmlformats.org/drawingml/2006/main">
          <a:off x="4357718" y="1068150"/>
          <a:ext cx="2745019" cy="1857411"/>
        </a:xfrm>
        <a:prstGeom xmlns:a="http://schemas.openxmlformats.org/drawingml/2006/main" prst="wedgeEllipseCallout">
          <a:avLst>
            <a:gd name="adj1" fmla="val -136408"/>
            <a:gd name="adj2" fmla="val 44958"/>
          </a:avLst>
        </a:prstGeom>
        <a:ln xmlns:a="http://schemas.openxmlformats.org/drawingml/2006/main" w="28575">
          <a:solidFill>
            <a:schemeClr val="tx2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rgbClr val="FF0000"/>
              </a:solidFill>
            </a:rPr>
            <a:t>126,6 </a:t>
          </a:r>
          <a:r>
            <a:rPr lang="ru-RU" sz="1400" b="1" dirty="0" smtClean="0">
              <a:solidFill>
                <a:schemeClr val="tx2"/>
              </a:solidFill>
            </a:rPr>
            <a:t>млн. руб. – налоговые доходы;</a:t>
          </a:r>
        </a:p>
        <a:p xmlns:a="http://schemas.openxmlformats.org/drawingml/2006/main">
          <a:r>
            <a:rPr lang="ru-RU" sz="1400" b="1" dirty="0" smtClean="0">
              <a:solidFill>
                <a:srgbClr val="FF0000"/>
              </a:solidFill>
            </a:rPr>
            <a:t>24,1</a:t>
          </a:r>
          <a:r>
            <a:rPr lang="ru-RU" sz="1400" b="1" dirty="0" smtClean="0">
              <a:solidFill>
                <a:schemeClr val="tx2"/>
              </a:solidFill>
            </a:rPr>
            <a:t> млн. руб.– неналоговые доходы</a:t>
          </a:r>
          <a:endParaRPr lang="ru-RU" sz="1400" b="1" dirty="0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0.69369</cdr:x>
      <cdr:y>0</cdr:y>
    </cdr:from>
    <cdr:to>
      <cdr:x>0.94595</cdr:x>
      <cdr:y>0.0605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500726" y="0"/>
          <a:ext cx="2000264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0.75862</cdr:x>
      <cdr:y>0.27893</cdr:y>
    </cdr:from>
    <cdr:to>
      <cdr:x>1</cdr:x>
      <cdr:y>0.83048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665904" y="1285884"/>
          <a:ext cx="2120970" cy="2542699"/>
        </a:xfrm>
        <a:prstGeom xmlns:a="http://schemas.openxmlformats.org/drawingml/2006/main" prst="flowChartAlternateProcess">
          <a:avLst/>
        </a:prstGeom>
        <a:solidFill xmlns:a="http://schemas.openxmlformats.org/drawingml/2006/main">
          <a:schemeClr val="accent6">
            <a:lumMod val="60000"/>
            <a:lumOff val="40000"/>
          </a:schemeClr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2000" b="1" dirty="0" smtClean="0">
              <a:solidFill>
                <a:schemeClr val="tx1"/>
              </a:solidFill>
            </a:rPr>
            <a:t>75 </a:t>
          </a:r>
          <a:r>
            <a:rPr lang="ru-RU" sz="1400" b="1" dirty="0" smtClean="0">
              <a:solidFill>
                <a:schemeClr val="tx1"/>
              </a:solidFill>
            </a:rPr>
            <a:t>%</a:t>
          </a:r>
          <a:r>
            <a:rPr lang="ru-RU" sz="1400" dirty="0" smtClean="0">
              <a:solidFill>
                <a:schemeClr val="tx1"/>
              </a:solidFill>
            </a:rPr>
            <a:t> доходов бюджета муниципального района –безвозмездные поступления от других бюджетов бюджетной системы Российской федерации</a:t>
          </a:r>
        </a:p>
      </cdr:txBody>
    </cdr:sp>
  </cdr:relSizeAnchor>
  <cdr:relSizeAnchor xmlns:cdr="http://schemas.openxmlformats.org/drawingml/2006/chartDrawing">
    <cdr:from>
      <cdr:x>0.17117</cdr:x>
      <cdr:y>0.71036</cdr:y>
    </cdr:from>
    <cdr:to>
      <cdr:x>0.31532</cdr:x>
      <cdr:y>0.77085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357322" y="3071834"/>
          <a:ext cx="1143008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0.5045</cdr:x>
      <cdr:y>0</cdr:y>
    </cdr:from>
    <cdr:to>
      <cdr:x>0.62162</cdr:x>
      <cdr:y>0.0605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000528" y="0"/>
          <a:ext cx="928694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0.31771</cdr:x>
      <cdr:y>0.43796</cdr:y>
    </cdr:from>
    <cdr:to>
      <cdr:x>0.34015</cdr:x>
      <cdr:y>0.49846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14602" y="1893892"/>
          <a:ext cx="184731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0.20348</cdr:x>
      <cdr:y>0.1562</cdr:y>
    </cdr:from>
    <cdr:to>
      <cdr:x>0.68387</cdr:x>
      <cdr:y>0.29143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738536" y="675456"/>
          <a:ext cx="4104456" cy="584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3200" dirty="0" smtClean="0"/>
            <a:t>150,7   млн. руб.</a:t>
          </a:r>
        </a:p>
      </cdr:txBody>
    </cdr:sp>
  </cdr:relSizeAnchor>
  <cdr:relSizeAnchor xmlns:cdr="http://schemas.openxmlformats.org/drawingml/2006/chartDrawing">
    <cdr:from>
      <cdr:x>0.33833</cdr:x>
      <cdr:y>0</cdr:y>
    </cdr:from>
    <cdr:to>
      <cdr:x>0.52374</cdr:x>
      <cdr:y>0.1895</cdr:y>
    </cdr:to>
    <cdr:sp macro="" textlink="">
      <cdr:nvSpPr>
        <cdr:cNvPr id="6" name="Стрелка вверх 5"/>
        <cdr:cNvSpPr/>
      </cdr:nvSpPr>
      <cdr:spPr>
        <a:xfrm xmlns:a="http://schemas.openxmlformats.org/drawingml/2006/main">
          <a:off x="2890677" y="0"/>
          <a:ext cx="1584135" cy="819464"/>
        </a:xfrm>
        <a:prstGeom xmlns:a="http://schemas.openxmlformats.org/drawingml/2006/main" prst="up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2000" dirty="0" smtClean="0"/>
            <a:t>+11,6    %</a:t>
          </a:r>
          <a:endParaRPr lang="ru-RU" sz="20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0.52772</cdr:x>
      <cdr:y>0.00247</cdr:y>
    </cdr:from>
    <cdr:to>
      <cdr:x>0.6761</cdr:x>
      <cdr:y>0.18279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589403" y="11400"/>
          <a:ext cx="1290410" cy="8309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2400" b="1" dirty="0" smtClean="0"/>
            <a:t>432,5</a:t>
          </a:r>
        </a:p>
        <a:p xmlns:a="http://schemas.openxmlformats.org/drawingml/2006/main">
          <a:endParaRPr lang="ru-RU" sz="2400" b="1" dirty="0" smtClean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0.12153</cdr:x>
      <cdr:y>0.48344</cdr:y>
    </cdr:from>
    <cdr:to>
      <cdr:x>0.20474</cdr:x>
      <cdr:y>0.53599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000132" y="2406868"/>
          <a:ext cx="684797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0.10417</cdr:x>
      <cdr:y>0.37307</cdr:y>
    </cdr:from>
    <cdr:to>
      <cdr:x>0.12662</cdr:x>
      <cdr:y>0.44725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857277" y="1857380"/>
          <a:ext cx="184731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 smtClean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0.2691</cdr:x>
      <cdr:y>0.34437</cdr:y>
    </cdr:from>
    <cdr:to>
      <cdr:x>0.29155</cdr:x>
      <cdr:y>0.41855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214585" y="1714493"/>
          <a:ext cx="184731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 smtClean="0">
            <a:solidFill>
              <a:srgbClr val="7030A0"/>
            </a:solidFill>
          </a:endParaRPr>
        </a:p>
      </cdr:txBody>
    </cdr:sp>
  </cdr:relSizeAnchor>
  <cdr:relSizeAnchor xmlns:cdr="http://schemas.openxmlformats.org/drawingml/2006/chartDrawing">
    <cdr:from>
      <cdr:x>0.48611</cdr:x>
      <cdr:y>0.45474</cdr:y>
    </cdr:from>
    <cdr:to>
      <cdr:x>0.50856</cdr:x>
      <cdr:y>0.50729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000528" y="2263992"/>
          <a:ext cx="184731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0.34722</cdr:x>
      <cdr:y>0.04305</cdr:y>
    </cdr:from>
    <cdr:to>
      <cdr:x>0.41667</cdr:x>
      <cdr:y>0.17287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2857482" y="214330"/>
          <a:ext cx="571545" cy="6463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800" dirty="0" smtClean="0"/>
        </a:p>
        <a:p xmlns:a="http://schemas.openxmlformats.org/drawingml/2006/main">
          <a:endParaRPr lang="ru-RU" sz="1800" dirty="0" smtClean="0"/>
        </a:p>
      </cdr:txBody>
    </cdr:sp>
  </cdr:relSizeAnchor>
  <cdr:relSizeAnchor xmlns:cdr="http://schemas.openxmlformats.org/drawingml/2006/chartDrawing">
    <cdr:from>
      <cdr:x>0.39931</cdr:x>
      <cdr:y>0.04305</cdr:y>
    </cdr:from>
    <cdr:to>
      <cdr:x>1</cdr:x>
      <cdr:y>0.11105</cdr:y>
    </cdr:to>
    <cdr:sp macro="" textlink="">
      <cdr:nvSpPr>
        <cdr:cNvPr id="21" name="TextBox 20"/>
        <cdr:cNvSpPr txBox="1"/>
      </cdr:nvSpPr>
      <cdr:spPr>
        <a:xfrm xmlns:a="http://schemas.openxmlformats.org/drawingml/2006/main">
          <a:off x="3286149" y="214330"/>
          <a:ext cx="4943451" cy="338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600" dirty="0" smtClean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0.29678</cdr:x>
      <cdr:y>0.34711</cdr:y>
    </cdr:from>
    <cdr:to>
      <cdr:x>0.43362</cdr:x>
      <cdr:y>0.4249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28970" y="1785373"/>
          <a:ext cx="1212191" cy="400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r>
            <a:rPr lang="ru-RU" sz="2000" b="1" dirty="0" smtClean="0"/>
            <a:t>11500,0</a:t>
          </a:r>
        </a:p>
      </cdr:txBody>
    </cdr:sp>
  </cdr:relSizeAnchor>
  <cdr:relSizeAnchor xmlns:cdr="http://schemas.openxmlformats.org/drawingml/2006/chartDrawing">
    <cdr:from>
      <cdr:x>0.47561</cdr:x>
      <cdr:y>0.7391</cdr:y>
    </cdr:from>
    <cdr:to>
      <cdr:x>0.61589</cdr:x>
      <cdr:y>0.81689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213102" y="3801587"/>
          <a:ext cx="1242648" cy="400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r>
            <a:rPr lang="ru-RU" sz="2000" b="1" dirty="0" smtClean="0"/>
            <a:t>10607,0</a:t>
          </a:r>
        </a:p>
      </cdr:txBody>
    </cdr:sp>
  </cdr:relSizeAnchor>
  <cdr:relSizeAnchor xmlns:cdr="http://schemas.openxmlformats.org/drawingml/2006/chartDrawing">
    <cdr:from>
      <cdr:x>0.65445</cdr:x>
      <cdr:y>0.41711</cdr:y>
    </cdr:from>
    <cdr:to>
      <cdr:x>0.78226</cdr:x>
      <cdr:y>0.4949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797322" y="2145420"/>
          <a:ext cx="1132164" cy="400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2000" b="1" dirty="0" smtClean="0"/>
            <a:t>8634,8</a:t>
          </a:r>
        </a:p>
      </cdr:txBody>
    </cdr:sp>
  </cdr:relSizeAnchor>
  <cdr:relSizeAnchor xmlns:cdr="http://schemas.openxmlformats.org/drawingml/2006/chartDrawing">
    <cdr:from>
      <cdr:x>0.54839</cdr:x>
      <cdr:y>0.13889</cdr:y>
    </cdr:from>
    <cdr:to>
      <cdr:x>0.65139</cdr:x>
      <cdr:y>0.21668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857784" y="714380"/>
          <a:ext cx="912429" cy="400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r>
            <a:rPr lang="ru-RU" sz="2000" b="1" dirty="0" smtClean="0"/>
            <a:t>982,7</a:t>
          </a:r>
        </a:p>
      </cdr:txBody>
    </cdr:sp>
  </cdr:relSizeAnchor>
  <cdr:relSizeAnchor xmlns:cdr="http://schemas.openxmlformats.org/drawingml/2006/chartDrawing">
    <cdr:from>
      <cdr:x>0.05009</cdr:x>
      <cdr:y>0.01112</cdr:y>
    </cdr:from>
    <cdr:to>
      <cdr:x>0.37807</cdr:x>
      <cdr:y>0.08891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43707" y="57188"/>
          <a:ext cx="2905329" cy="400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2000" b="1" dirty="0" smtClean="0"/>
            <a:t>31 724,5 тыс. руб</a:t>
          </a:r>
          <a:r>
            <a:rPr lang="ru-RU" sz="2000" dirty="0" smtClean="0"/>
            <a:t>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AB4E0-A599-4FB3-A77C-BAA9E021CE8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526BC-1E5A-4964-9116-EB20C72652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8942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144BF-33D1-4629-B1D9-B3372E374FCA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420C8-DEFB-4791-8660-8E66A11469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324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Слайд готов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984CFC6-2F7E-499F-8738-AD178D06FDAE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984CFC6-2F7E-499F-8738-AD178D06FDAE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984CFC6-2F7E-499F-8738-AD178D06FDAE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984CFC6-2F7E-499F-8738-AD178D06FDAE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4286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	</a:t>
            </a:r>
            <a:r>
              <a:rPr lang="ru-RU" sz="2400" b="1" dirty="0" smtClean="0"/>
              <a:t>Нязепетровский муниципальный район</a:t>
            </a:r>
            <a:endParaRPr lang="ru-RU" sz="24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992-DE29-4D97-87F3-CCAEABEE3F1B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214282" y="2571744"/>
            <a:ext cx="8750206" cy="23083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О проекте бюджета Нязепетровского муниципального района </a:t>
            </a:r>
          </a:p>
          <a:p>
            <a:pPr algn="ctr">
              <a:defRPr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на 2017 год и на плановый период 2018 и 2019  годов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Picture 15" descr="c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00042"/>
            <a:ext cx="744538" cy="74453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643174" y="1285860"/>
            <a:ext cx="3357586" cy="40011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    Публичные слушания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4282" y="5286388"/>
            <a:ext cx="8929718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Докладчик: </a:t>
            </a:r>
          </a:p>
          <a:p>
            <a:r>
              <a:rPr lang="ru-RU" sz="1600" dirty="0" smtClean="0"/>
              <a:t>заместитель Главы муниципального района по финансовым вопросам Л.В.Нечаева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43306" y="6429396"/>
            <a:ext cx="1285884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3428992" y="6072206"/>
            <a:ext cx="2113079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ru-RU" dirty="0" smtClean="0"/>
              <a:t>19 декабря 2016 г.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57158" y="928670"/>
            <a:ext cx="8658228" cy="57150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 smtClean="0"/>
              <a:t>	Структура расходов бюджета муниципального района в 2017году </a:t>
            </a:r>
            <a:endParaRPr lang="ru-RU" sz="2200" b="1" dirty="0"/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89853643"/>
              </p:ext>
            </p:extLst>
          </p:nvPr>
        </p:nvGraphicFramePr>
        <p:xfrm>
          <a:off x="142844" y="1571612"/>
          <a:ext cx="8858312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992-DE29-4D97-87F3-CCAEABEE3F1B}" type="slidenum">
              <a:rPr lang="ru-RU" smtClean="0"/>
              <a:pPr/>
              <a:t>10</a:t>
            </a:fld>
            <a:endParaRPr lang="ru-RU" dirty="0"/>
          </a:p>
        </p:txBody>
      </p:sp>
      <p:pic>
        <p:nvPicPr>
          <p:cNvPr id="8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00042"/>
            <a:ext cx="744538" cy="744538"/>
          </a:xfrm>
          <a:prstGeom prst="rect">
            <a:avLst/>
          </a:prstGeom>
          <a:noFill/>
        </p:spPr>
      </p:pic>
      <p:sp>
        <p:nvSpPr>
          <p:cNvPr id="10" name="Заголовок 6"/>
          <p:cNvSpPr txBox="1">
            <a:spLocks/>
          </p:cNvSpPr>
          <p:nvPr/>
        </p:nvSpPr>
        <p:spPr>
          <a:xfrm>
            <a:off x="457200" y="571480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463635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57158" y="928670"/>
            <a:ext cx="8658228" cy="57150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 smtClean="0"/>
              <a:t>	Объем межбюджетных трансфертов бюджетам поселений на 2017 год</a:t>
            </a:r>
            <a:endParaRPr lang="ru-RU" sz="2200" b="1" dirty="0"/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66158893"/>
              </p:ext>
            </p:extLst>
          </p:nvPr>
        </p:nvGraphicFramePr>
        <p:xfrm>
          <a:off x="142844" y="1571612"/>
          <a:ext cx="8858312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992-DE29-4D97-87F3-CCAEABEE3F1B}" type="slidenum">
              <a:rPr lang="ru-RU" smtClean="0"/>
              <a:pPr/>
              <a:t>11</a:t>
            </a:fld>
            <a:endParaRPr lang="ru-RU" dirty="0"/>
          </a:p>
        </p:txBody>
      </p:sp>
      <p:pic>
        <p:nvPicPr>
          <p:cNvPr id="8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00042"/>
            <a:ext cx="744538" cy="744538"/>
          </a:xfrm>
          <a:prstGeom prst="rect">
            <a:avLst/>
          </a:prstGeom>
          <a:noFill/>
        </p:spPr>
      </p:pic>
      <p:sp>
        <p:nvSpPr>
          <p:cNvPr id="10" name="Заголовок 6"/>
          <p:cNvSpPr txBox="1">
            <a:spLocks/>
          </p:cNvSpPr>
          <p:nvPr/>
        </p:nvSpPr>
        <p:spPr>
          <a:xfrm>
            <a:off x="457200" y="571480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1194960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4286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	</a:t>
            </a:r>
            <a:r>
              <a:rPr lang="ru-RU" sz="2400" b="1" dirty="0" smtClean="0"/>
              <a:t>Нязепетровский муниципальный район</a:t>
            </a:r>
            <a:endParaRPr lang="ru-RU" sz="24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992-DE29-4D97-87F3-CCAEABEE3F1B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1285143" y="2428875"/>
            <a:ext cx="6929803" cy="1754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dirty="0">
                <a:solidFill>
                  <a:schemeClr val="accent1">
                    <a:lumMod val="50000"/>
                  </a:schemeClr>
                </a:solidFill>
              </a:rPr>
              <a:t>Благодарю за внимание!</a:t>
            </a:r>
          </a:p>
        </p:txBody>
      </p:sp>
      <p:pic>
        <p:nvPicPr>
          <p:cNvPr id="8" name="Picture 15" descr="c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00042"/>
            <a:ext cx="744538" cy="744538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214282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600" b="1" dirty="0" smtClean="0"/>
              <a:t>МЛН.РУБ.</a:t>
            </a:r>
            <a:endParaRPr lang="ru-RU" sz="1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142984"/>
            <a:ext cx="8715436" cy="42861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>Основные </a:t>
            </a:r>
            <a:r>
              <a:rPr lang="ru-RU" sz="2700" b="1" dirty="0" smtClean="0"/>
              <a:t>параметры</a:t>
            </a:r>
            <a:r>
              <a:rPr lang="ru-RU" sz="2400" b="1" dirty="0" smtClean="0"/>
              <a:t> бюджета муниципального района </a:t>
            </a:r>
            <a:br>
              <a:rPr lang="ru-RU" sz="2400" b="1" dirty="0" smtClean="0"/>
            </a:br>
            <a:r>
              <a:rPr lang="ru-RU" sz="2400" b="1" dirty="0" smtClean="0"/>
              <a:t>на 2017-2019 годы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46954311"/>
              </p:ext>
            </p:extLst>
          </p:nvPr>
        </p:nvGraphicFramePr>
        <p:xfrm>
          <a:off x="642910" y="1500174"/>
          <a:ext cx="8229600" cy="4978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6"/>
          <p:cNvSpPr txBox="1">
            <a:spLocks/>
          </p:cNvSpPr>
          <p:nvPr/>
        </p:nvSpPr>
        <p:spPr>
          <a:xfrm>
            <a:off x="457200" y="571480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00042"/>
            <a:ext cx="744538" cy="744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214282" y="1285860"/>
            <a:ext cx="1571636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600" b="1" dirty="0" smtClean="0"/>
              <a:t>МЛН.РУБ.</a:t>
            </a:r>
            <a:endParaRPr lang="ru-RU" sz="1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928670"/>
            <a:ext cx="8715436" cy="71438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000" b="1" dirty="0" smtClean="0"/>
              <a:t>Основные параметры бюджета муниципального района</a:t>
            </a:r>
            <a:br>
              <a:rPr lang="ru-RU" sz="2000" b="1" dirty="0" smtClean="0"/>
            </a:br>
            <a:r>
              <a:rPr lang="ru-RU" sz="2000" b="1" dirty="0" smtClean="0"/>
              <a:t>на 2017 год в сравнении с 2016 годом</a:t>
            </a:r>
            <a:endParaRPr lang="ru-RU" sz="20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46954311"/>
              </p:ext>
            </p:extLst>
          </p:nvPr>
        </p:nvGraphicFramePr>
        <p:xfrm>
          <a:off x="571472" y="1571612"/>
          <a:ext cx="8229600" cy="4978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6"/>
          <p:cNvSpPr txBox="1">
            <a:spLocks/>
          </p:cNvSpPr>
          <p:nvPr/>
        </p:nvSpPr>
        <p:spPr>
          <a:xfrm>
            <a:off x="457200" y="571480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28604"/>
            <a:ext cx="744538" cy="74453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857752" y="3786190"/>
            <a:ext cx="785818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-6,1%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TextBox 9"/>
          <p:cNvSpPr txBox="1"/>
          <p:nvPr/>
        </p:nvSpPr>
        <p:spPr>
          <a:xfrm>
            <a:off x="500034" y="1785926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600" b="1" dirty="0" smtClean="0"/>
              <a:t>МЛН.РУБ.</a:t>
            </a:r>
            <a:endParaRPr lang="ru-RU" sz="1600" b="1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00013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>Прогнозируемая</a:t>
            </a:r>
            <a:br>
              <a:rPr lang="ru-RU" sz="2400" b="1" dirty="0" smtClean="0"/>
            </a:br>
            <a:r>
              <a:rPr lang="ru-RU" sz="2400" b="1" dirty="0" smtClean="0"/>
              <a:t>структура доходов бюджета муниципального района</a:t>
            </a:r>
            <a:br>
              <a:rPr lang="ru-RU" sz="2400" b="1" dirty="0" smtClean="0"/>
            </a:br>
            <a:r>
              <a:rPr lang="ru-RU" sz="2400" b="1" dirty="0" smtClean="0"/>
              <a:t>на 2017 – 2019 годы</a:t>
            </a:r>
            <a:endParaRPr lang="ru-RU" sz="2400" b="1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05440181"/>
              </p:ext>
            </p:extLst>
          </p:nvPr>
        </p:nvGraphicFramePr>
        <p:xfrm>
          <a:off x="214282" y="1928802"/>
          <a:ext cx="8786874" cy="4610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Заголовок 6"/>
          <p:cNvSpPr txBox="1">
            <a:spLocks/>
          </p:cNvSpPr>
          <p:nvPr/>
        </p:nvSpPr>
        <p:spPr>
          <a:xfrm>
            <a:off x="457200" y="571480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00042"/>
            <a:ext cx="744538" cy="744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TextBox 9"/>
          <p:cNvSpPr txBox="1"/>
          <p:nvPr/>
        </p:nvSpPr>
        <p:spPr>
          <a:xfrm>
            <a:off x="500034" y="1785926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600" b="1" dirty="0" smtClean="0"/>
              <a:t>.</a:t>
            </a:r>
            <a:endParaRPr lang="ru-RU" sz="1600" b="1" dirty="0"/>
          </a:p>
        </p:txBody>
      </p:sp>
      <p:sp>
        <p:nvSpPr>
          <p:cNvPr id="4" name="Заголовок 6"/>
          <p:cNvSpPr txBox="1">
            <a:spLocks/>
          </p:cNvSpPr>
          <p:nvPr/>
        </p:nvSpPr>
        <p:spPr>
          <a:xfrm>
            <a:off x="457200" y="571480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00013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Собственные доходные источники бюджета муниципального района в 2017 году</a:t>
            </a:r>
            <a:endParaRPr lang="ru-RU" sz="2400" b="1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59513299"/>
              </p:ext>
            </p:extLst>
          </p:nvPr>
        </p:nvGraphicFramePr>
        <p:xfrm>
          <a:off x="457200" y="2249488"/>
          <a:ext cx="8543956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00042"/>
            <a:ext cx="744538" cy="744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6"/>
          <p:cNvSpPr>
            <a:spLocks noGrp="1"/>
          </p:cNvSpPr>
          <p:nvPr>
            <p:ph type="title"/>
          </p:nvPr>
        </p:nvSpPr>
        <p:spPr>
          <a:xfrm>
            <a:off x="407179" y="1011692"/>
            <a:ext cx="8329642" cy="98873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Структура безвозмездных поступлений из областного бюджета </a:t>
            </a:r>
            <a:br>
              <a:rPr lang="ru-RU" sz="2700" dirty="0" smtClean="0"/>
            </a:br>
            <a:endParaRPr lang="ru-RU" sz="2400" b="1" dirty="0"/>
          </a:p>
        </p:txBody>
      </p:sp>
      <p:pic>
        <p:nvPicPr>
          <p:cNvPr id="4" name="Picture 15" descr="c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00042"/>
            <a:ext cx="744538" cy="744538"/>
          </a:xfrm>
          <a:prstGeom prst="rect">
            <a:avLst/>
          </a:prstGeom>
          <a:noFill/>
        </p:spPr>
      </p:pic>
      <p:sp>
        <p:nvSpPr>
          <p:cNvPr id="5" name="Заголовок 6"/>
          <p:cNvSpPr txBox="1">
            <a:spLocks/>
          </p:cNvSpPr>
          <p:nvPr/>
        </p:nvSpPr>
        <p:spPr>
          <a:xfrm>
            <a:off x="457200" y="571480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xmlns="" val="3571621458"/>
              </p:ext>
            </p:extLst>
          </p:nvPr>
        </p:nvGraphicFramePr>
        <p:xfrm>
          <a:off x="339787" y="1988840"/>
          <a:ext cx="8696709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TextBox 1"/>
          <p:cNvSpPr txBox="1"/>
          <p:nvPr/>
        </p:nvSpPr>
        <p:spPr>
          <a:xfrm>
            <a:off x="484687" y="1624281"/>
            <a:ext cx="1423902" cy="338554"/>
          </a:xfrm>
          <a:prstGeom prst="rect">
            <a:avLst/>
          </a:prstGeom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/>
              <a:t>МЛН.</a:t>
            </a:r>
            <a:r>
              <a:rPr lang="ru-RU" sz="1400" b="1" dirty="0" smtClean="0"/>
              <a:t> </a:t>
            </a:r>
            <a:r>
              <a:rPr lang="ru-RU" sz="1600" b="1" dirty="0" smtClean="0"/>
              <a:t>РУБ</a:t>
            </a:r>
            <a:r>
              <a:rPr lang="ru-RU" sz="1600" b="1" dirty="0"/>
              <a:t>.</a:t>
            </a:r>
            <a:endParaRPr lang="ru-RU" sz="1600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643174" y="1857364"/>
            <a:ext cx="1368151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427,3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6"/>
          <p:cNvSpPr>
            <a:spLocks noGrp="1"/>
          </p:cNvSpPr>
          <p:nvPr>
            <p:ph type="title"/>
          </p:nvPr>
        </p:nvSpPr>
        <p:spPr>
          <a:xfrm>
            <a:off x="484643" y="1028624"/>
            <a:ext cx="8229600" cy="96021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Изменения в структуре безвозмездных поступлений в районный бюджет в 2017 году</a:t>
            </a:r>
            <a:endParaRPr lang="ru-RU" sz="2400" b="1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60893" y="2365016"/>
            <a:ext cx="8822214" cy="5039233"/>
          </a:xfrm>
          <a:ln>
            <a:solidFill>
              <a:schemeClr val="accent1">
                <a:alpha val="0"/>
              </a:schemeClr>
            </a:solidFill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000" b="1" dirty="0" smtClean="0">
                <a:solidFill>
                  <a:srgbClr val="0070C0"/>
                </a:solidFill>
              </a:rPr>
              <a:t>Субвенции на 2017 год:</a:t>
            </a:r>
          </a:p>
          <a:p>
            <a:pPr>
              <a:buNone/>
            </a:pPr>
            <a:endParaRPr lang="ru-RU" sz="2000" b="1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0070C0"/>
                </a:solidFill>
              </a:rPr>
              <a:t>на реализацию  переданных полномочий по установлению необходимости проведения капитального ремонта общего имущества в многоквартирном доме – </a:t>
            </a:r>
            <a:r>
              <a:rPr lang="ru-RU" sz="2000" b="1" dirty="0" smtClean="0">
                <a:solidFill>
                  <a:srgbClr val="0070C0"/>
                </a:solidFill>
              </a:rPr>
              <a:t>47,8 тыс. руб.</a:t>
            </a:r>
            <a:r>
              <a:rPr lang="ru-RU" sz="2000" dirty="0" smtClean="0">
                <a:solidFill>
                  <a:srgbClr val="0070C0"/>
                </a:solidFill>
              </a:rPr>
              <a:t>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0070C0"/>
                </a:solidFill>
              </a:rPr>
              <a:t>на проведение землеустроительных работ по описанию местоположения границ населённых пунктов Челябинской области – </a:t>
            </a:r>
            <a:r>
              <a:rPr lang="ru-RU" sz="2000" b="1" dirty="0" smtClean="0">
                <a:solidFill>
                  <a:srgbClr val="0070C0"/>
                </a:solidFill>
              </a:rPr>
              <a:t>100,0 тыс. руб. </a:t>
            </a:r>
            <a:r>
              <a:rPr lang="ru-RU" sz="2000" dirty="0" smtClean="0">
                <a:solidFill>
                  <a:srgbClr val="0070C0"/>
                </a:solidFill>
              </a:rPr>
              <a:t>;</a:t>
            </a:r>
          </a:p>
          <a:p>
            <a:pPr>
              <a:buNone/>
            </a:pPr>
            <a:endParaRPr lang="ru-RU" sz="2000" b="1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ru-RU" sz="2000" b="1" dirty="0" smtClean="0">
              <a:solidFill>
                <a:srgbClr val="0070C0"/>
              </a:solidFill>
            </a:endParaRPr>
          </a:p>
        </p:txBody>
      </p:sp>
      <p:pic>
        <p:nvPicPr>
          <p:cNvPr id="4" name="Picture 15" descr="c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00042"/>
            <a:ext cx="744538" cy="744538"/>
          </a:xfrm>
          <a:prstGeom prst="rect">
            <a:avLst/>
          </a:prstGeom>
          <a:noFill/>
        </p:spPr>
      </p:pic>
      <p:sp>
        <p:nvSpPr>
          <p:cNvPr id="5" name="Заголовок 6"/>
          <p:cNvSpPr txBox="1">
            <a:spLocks/>
          </p:cNvSpPr>
          <p:nvPr/>
        </p:nvSpPr>
        <p:spPr>
          <a:xfrm>
            <a:off x="457200" y="571480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8522" y="1903351"/>
            <a:ext cx="8216881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Новые виды финансовой помощи</a:t>
            </a:r>
          </a:p>
        </p:txBody>
      </p:sp>
    </p:spTree>
    <p:extLst>
      <p:ext uri="{BB962C8B-B14F-4D97-AF65-F5344CB8AC3E}">
        <p14:creationId xmlns:p14="http://schemas.microsoft.com/office/powerpoint/2010/main" xmlns="" val="409942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214282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600" b="1" dirty="0" smtClean="0"/>
              <a:t>МЛН.РУБ.</a:t>
            </a:r>
            <a:endParaRPr lang="ru-RU" sz="1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42984"/>
            <a:ext cx="8715436" cy="42861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>Расходы бюджета муниципального района </a:t>
            </a:r>
            <a:br>
              <a:rPr lang="ru-RU" sz="2400" b="1" dirty="0" smtClean="0"/>
            </a:br>
            <a:r>
              <a:rPr lang="ru-RU" sz="2400" b="1" dirty="0" smtClean="0"/>
              <a:t> на 2017 год в сравнении с 2016 годом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46954311"/>
              </p:ext>
            </p:extLst>
          </p:nvPr>
        </p:nvGraphicFramePr>
        <p:xfrm>
          <a:off x="571472" y="1428736"/>
          <a:ext cx="8229600" cy="4978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6"/>
          <p:cNvSpPr txBox="1">
            <a:spLocks/>
          </p:cNvSpPr>
          <p:nvPr/>
        </p:nvSpPr>
        <p:spPr>
          <a:xfrm>
            <a:off x="457200" y="571480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00042"/>
            <a:ext cx="744538" cy="744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57158" y="928670"/>
            <a:ext cx="8658228" cy="57150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 smtClean="0"/>
              <a:t>	Общая направленность расходов бюджета муниципального  района в 2017 году </a:t>
            </a:r>
            <a:endParaRPr lang="ru-RU" sz="2200" b="1" dirty="0"/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22849411"/>
              </p:ext>
            </p:extLst>
          </p:nvPr>
        </p:nvGraphicFramePr>
        <p:xfrm>
          <a:off x="142844" y="1571612"/>
          <a:ext cx="8858312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992-DE29-4D97-87F3-CCAEABEE3F1B}" type="slidenum">
              <a:rPr lang="ru-RU" smtClean="0"/>
              <a:pPr/>
              <a:t>9</a:t>
            </a:fld>
            <a:endParaRPr lang="ru-RU" dirty="0"/>
          </a:p>
        </p:txBody>
      </p:sp>
      <p:pic>
        <p:nvPicPr>
          <p:cNvPr id="8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00042"/>
            <a:ext cx="744538" cy="744538"/>
          </a:xfrm>
          <a:prstGeom prst="rect">
            <a:avLst/>
          </a:prstGeom>
          <a:noFill/>
        </p:spPr>
      </p:pic>
      <p:sp>
        <p:nvSpPr>
          <p:cNvPr id="10" name="Заголовок 6"/>
          <p:cNvSpPr txBox="1">
            <a:spLocks/>
          </p:cNvSpPr>
          <p:nvPr/>
        </p:nvSpPr>
        <p:spPr>
          <a:xfrm>
            <a:off x="457200" y="571480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7759229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378</Words>
  <Application>Microsoft Office PowerPoint</Application>
  <PresentationFormat>Экран (4:3)</PresentationFormat>
  <Paragraphs>130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Городская</vt:lpstr>
      <vt:lpstr>       Нязепетровский муниципальный район</vt:lpstr>
      <vt:lpstr>Основные параметры бюджета муниципального района  на 2017-2019 годы</vt:lpstr>
      <vt:lpstr>Основные параметры бюджета муниципального района на 2017 год в сравнении с 2016 годом</vt:lpstr>
      <vt:lpstr>Прогнозируемая структура доходов бюджета муниципального района на 2017 – 2019 годы</vt:lpstr>
      <vt:lpstr>Собственные доходные источники бюджета муниципального района в 2017 году</vt:lpstr>
      <vt:lpstr> Структура безвозмездных поступлений из областного бюджета  </vt:lpstr>
      <vt:lpstr>Изменения в структуре безвозмездных поступлений в районный бюджет в 2017 году</vt:lpstr>
      <vt:lpstr>Расходы бюджета муниципального района   на 2017 год в сравнении с 2016 годом</vt:lpstr>
      <vt:lpstr> Общая направленность расходов бюджета муниципального  района в 2017 году </vt:lpstr>
      <vt:lpstr> Структура расходов бюджета муниципального района в 2017году </vt:lpstr>
      <vt:lpstr> Объем межбюджетных трансфертов бюджетам поселений на 2017 год</vt:lpstr>
      <vt:lpstr>       Нязепетровский муниципальный район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/>
  <cp:lastModifiedBy/>
  <cp:revision>580</cp:revision>
  <dcterms:created xsi:type="dcterms:W3CDTF">2012-11-19T09:39:56Z</dcterms:created>
  <dcterms:modified xsi:type="dcterms:W3CDTF">2017-04-03T06:36:12Z</dcterms:modified>
</cp:coreProperties>
</file>