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6"/>
  </p:notesMasterIdLst>
  <p:handoutMasterIdLst>
    <p:handoutMasterId r:id="rId17"/>
  </p:handoutMasterIdLst>
  <p:sldIdLst>
    <p:sldId id="266" r:id="rId2"/>
    <p:sldId id="259" r:id="rId3"/>
    <p:sldId id="292" r:id="rId4"/>
    <p:sldId id="277" r:id="rId5"/>
    <p:sldId id="262" r:id="rId6"/>
    <p:sldId id="279" r:id="rId7"/>
    <p:sldId id="273" r:id="rId8"/>
    <p:sldId id="275" r:id="rId9"/>
    <p:sldId id="291" r:id="rId10"/>
    <p:sldId id="289" r:id="rId11"/>
    <p:sldId id="294" r:id="rId12"/>
    <p:sldId id="287" r:id="rId13"/>
    <p:sldId id="288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62" autoAdjust="0"/>
    <p:restoredTop sz="86501" autoAdjust="0"/>
  </p:normalViewPr>
  <p:slideViewPr>
    <p:cSldViewPr>
      <p:cViewPr varScale="1">
        <p:scale>
          <a:sx n="93" d="100"/>
          <a:sy n="93" d="100"/>
        </p:scale>
        <p:origin x="-4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332045299893113"/>
          <c:y val="5.1591841620877682E-2"/>
          <c:w val="0.70226584524156699"/>
          <c:h val="0.8408196542185499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2.314814814814815E-2"/>
                  <c:y val="-3.0610793799747613E-3"/>
                </c:manualLayout>
              </c:layout>
              <c:showVal val="1"/>
            </c:dLbl>
            <c:dLbl>
              <c:idx val="1"/>
              <c:layout>
                <c:manualLayout>
                  <c:x val="-4.0123456790123482E-2"/>
                  <c:y val="-7.6526984499369023E-3"/>
                </c:manualLayout>
              </c:layout>
              <c:showVal val="1"/>
            </c:dLbl>
            <c:dLbl>
              <c:idx val="2"/>
              <c:layout>
                <c:manualLayout>
                  <c:x val="-1.697530864197536E-2"/>
                  <c:y val="-1.9282791511570647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789.7</c:v>
                </c:pt>
                <c:pt idx="1">
                  <c:v>478</c:v>
                </c:pt>
                <c:pt idx="2">
                  <c:v>482.5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</c:dPt>
          <c:dLbls>
            <c:dLbl>
              <c:idx val="0"/>
              <c:layout>
                <c:manualLayout>
                  <c:x val="7.5617283950617536E-2"/>
                  <c:y val="6.6068296617788513E-2"/>
                </c:manualLayout>
              </c:layout>
              <c:showVal val="1"/>
            </c:dLbl>
            <c:dLbl>
              <c:idx val="1"/>
              <c:layout>
                <c:manualLayout>
                  <c:x val="5.7098765432098894E-2"/>
                  <c:y val="5.1017989666246053E-3"/>
                </c:manualLayout>
              </c:layout>
              <c:showVal val="1"/>
            </c:dLbl>
            <c:dLbl>
              <c:idx val="2"/>
              <c:layout>
                <c:manualLayout>
                  <c:x val="5.5555555555555483E-2"/>
                  <c:y val="2.408249970473842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789.7</c:v>
                </c:pt>
                <c:pt idx="1">
                  <c:v>478</c:v>
                </c:pt>
                <c:pt idx="2">
                  <c:v>482.5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dLbls>
            <c:dLbl>
              <c:idx val="0"/>
              <c:layout>
                <c:manualLayout>
                  <c:x val="1.3888767376300237E-2"/>
                  <c:y val="-3.1274630240089855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GulimChe" pitchFamily="49" charset="-127"/>
                        <a:ea typeface="GulimChe" pitchFamily="49" charset="-127"/>
                      </a:rPr>
                      <a:t>0,0</a:t>
                    </a:r>
                    <a:endParaRPr lang="en-US" sz="1600" b="1" dirty="0">
                      <a:latin typeface="GulimChe" pitchFamily="49" charset="-127"/>
                      <a:ea typeface="GulimChe" pitchFamily="49" charset="-127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1.5432098765432098E-3"/>
                  <c:y val="-3.0610793799747467E-2"/>
                </c:manualLayout>
              </c:layout>
              <c:showVal val="1"/>
            </c:dLbl>
            <c:dLbl>
              <c:idx val="2"/>
              <c:layout>
                <c:manualLayout>
                  <c:x val="1.8518518518518625E-2"/>
                  <c:y val="-2.805989431643526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GulimChe" pitchFamily="49" charset="-127"/>
                    <a:ea typeface="GulimChe" pitchFamily="49" charset="-127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hape val="cylinder"/>
        <c:axId val="78925184"/>
        <c:axId val="78955648"/>
        <c:axId val="0"/>
      </c:bar3DChart>
      <c:catAx>
        <c:axId val="78925184"/>
        <c:scaling>
          <c:orientation val="minMax"/>
        </c:scaling>
        <c:axPos val="b"/>
        <c:tickLblPos val="nextTo"/>
        <c:crossAx val="78955648"/>
        <c:crosses val="autoZero"/>
        <c:auto val="1"/>
        <c:lblAlgn val="ctr"/>
        <c:lblOffset val="100"/>
      </c:catAx>
      <c:valAx>
        <c:axId val="7895564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789251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1.5770498939301304E-2"/>
          <c:y val="1.5377942333834152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-0.27504562946078215"/>
                  <c:y val="-4.38338528203167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6.6328438194545411E-2"/>
                  <c:y val="0.11111033343598646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4835693301387443"/>
                  <c:y val="1.23455926039985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2.247945206716697E-3"/>
                  <c:y val="0.2708061147039703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Переданные полномочия муниципального района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2.4347415173455091E-2"/>
                  <c:y val="-4.9452361177213687E-3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Лист1!$A$2:$A$5</c:f>
              <c:strCache>
                <c:ptCount val="4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4"/>
                <c:pt idx="0">
                  <c:v>0.31000000000000044</c:v>
                </c:pt>
                <c:pt idx="1">
                  <c:v>0.3800000000000005</c:v>
                </c:pt>
                <c:pt idx="2">
                  <c:v>3.0000000000000002E-2</c:v>
                </c:pt>
                <c:pt idx="3">
                  <c:v>0.28000000000000008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11093</c:v>
                </c:pt>
                <c:pt idx="1">
                  <c:v>13677</c:v>
                </c:pt>
                <c:pt idx="2">
                  <c:v>1080.4000000000001</c:v>
                </c:pt>
                <c:pt idx="3">
                  <c:v>9828.7000000000007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420785943423741"/>
          <c:y val="5.1910804485405256E-2"/>
          <c:w val="0.70157285894818722"/>
          <c:h val="0.79803042439736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2.0061728395061731E-2"/>
                  <c:y val="-2.6019174729785492E-2"/>
                </c:manualLayout>
              </c:layout>
              <c:showVal val="1"/>
            </c:dLbl>
            <c:dLbl>
              <c:idx val="1"/>
              <c:layout>
                <c:manualLayout>
                  <c:x val="-3.3950617283950615E-2"/>
                  <c:y val="-1.2754497416561483E-2"/>
                </c:manualLayout>
              </c:layout>
              <c:showVal val="1"/>
            </c:dLbl>
            <c:dLbl>
              <c:idx val="2"/>
              <c:layout>
                <c:manualLayout>
                  <c:x val="9.2592592592593507E-3"/>
                  <c:y val="-2.438459047819523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2017год, план</c:v>
                </c:pt>
                <c:pt idx="1">
                  <c:v>2017 год, на 01.11.2017</c:v>
                </c:pt>
                <c:pt idx="2">
                  <c:v>2018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588.4</c:v>
                </c:pt>
                <c:pt idx="1">
                  <c:v>685.7</c:v>
                </c:pt>
                <c:pt idx="2">
                  <c:v>789.7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</c:dPt>
          <c:dLbls>
            <c:dLbl>
              <c:idx val="0"/>
              <c:layout>
                <c:manualLayout>
                  <c:x val="5.8641975308641965E-2"/>
                  <c:y val="-1.0458687881580419E-2"/>
                </c:manualLayout>
              </c:layout>
              <c:showVal val="1"/>
            </c:dLbl>
            <c:dLbl>
              <c:idx val="1"/>
              <c:layout>
                <c:manualLayout>
                  <c:x val="5.5555555555555455E-2"/>
                  <c:y val="-2.8059894316435265E-2"/>
                </c:manualLayout>
              </c:layout>
              <c:showVal val="1"/>
            </c:dLbl>
            <c:dLbl>
              <c:idx val="2"/>
              <c:layout>
                <c:manualLayout>
                  <c:x val="9.8765432098766134E-2"/>
                  <c:y val="-1.163009306163375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2017год, план</c:v>
                </c:pt>
                <c:pt idx="1">
                  <c:v>2017 год, на 01.11.2017</c:v>
                </c:pt>
                <c:pt idx="2">
                  <c:v>2018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587.6</c:v>
                </c:pt>
                <c:pt idx="1">
                  <c:v>700.2</c:v>
                </c:pt>
                <c:pt idx="2">
                  <c:v>789.7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dLbls>
            <c:dLbl>
              <c:idx val="0"/>
              <c:layout>
                <c:manualLayout>
                  <c:x val="1.2345679012345723E-2"/>
                  <c:y val="-2.872332904032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518518518518514E-2"/>
                  <c:y val="-2.0407195866498491E-2"/>
                </c:manualLayout>
              </c:layout>
              <c:showVal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2017год, план</c:v>
                </c:pt>
                <c:pt idx="1">
                  <c:v>2017 год, на 01.11.2017</c:v>
                </c:pt>
                <c:pt idx="2">
                  <c:v>2018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0</c:v>
                </c:pt>
                <c:pt idx="1">
                  <c:v>14.5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2017год, план</c:v>
                </c:pt>
                <c:pt idx="1">
                  <c:v>2017 год, на 01.11.2017</c:v>
                </c:pt>
                <c:pt idx="2">
                  <c:v>2018 год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hape val="cylinder"/>
        <c:axId val="107008768"/>
        <c:axId val="107010304"/>
        <c:axId val="0"/>
      </c:bar3DChart>
      <c:catAx>
        <c:axId val="107008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7010304"/>
        <c:crosses val="autoZero"/>
        <c:auto val="1"/>
        <c:lblAlgn val="ctr"/>
        <c:lblOffset val="100"/>
      </c:catAx>
      <c:valAx>
        <c:axId val="107010304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0700876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floor>
      <c:spPr>
        <a:gradFill>
          <a:gsLst>
            <a:gs pos="47000">
              <a:srgbClr val="EEECE1">
                <a:tint val="80000"/>
                <a:satMod val="300000"/>
                <a:alpha val="7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1.5432098765432195E-2"/>
                  <c:y val="-2.9368575624082228E-2"/>
                </c:manualLayout>
              </c:layout>
              <c:showVal val="1"/>
            </c:dLbl>
            <c:dLbl>
              <c:idx val="1"/>
              <c:layout>
                <c:manualLayout>
                  <c:x val="2.3137497574458116E-2"/>
                  <c:y val="-1.0994984492750919E-2"/>
                </c:manualLayout>
              </c:layout>
              <c:showVal val="1"/>
            </c:dLbl>
            <c:dLbl>
              <c:idx val="2"/>
              <c:layout>
                <c:manualLayout>
                  <c:x val="1.6975308641975446E-2"/>
                  <c:y val="-2.936857562408223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156.9</c:v>
                </c:pt>
                <c:pt idx="1">
                  <c:v>160.4</c:v>
                </c:pt>
                <c:pt idx="2">
                  <c:v>164.1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0"/>
                  <c:y val="-3.2305433186490456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632.70000000000005</c:v>
                </c:pt>
                <c:pt idx="1">
                  <c:v>317.60000000000002</c:v>
                </c:pt>
                <c:pt idx="2">
                  <c:v>318.39999999999969</c:v>
                </c:pt>
              </c:numCache>
            </c:numRef>
          </c:val>
        </c:ser>
        <c:shape val="cylinder"/>
        <c:axId val="107400192"/>
        <c:axId val="107426560"/>
        <c:axId val="0"/>
      </c:bar3DChart>
      <c:catAx>
        <c:axId val="107400192"/>
        <c:scaling>
          <c:orientation val="minMax"/>
        </c:scaling>
        <c:axPos val="l"/>
        <c:numFmt formatCode="General" sourceLinked="1"/>
        <c:tickLblPos val="nextTo"/>
        <c:crossAx val="107426560"/>
        <c:crosses val="autoZero"/>
        <c:auto val="1"/>
        <c:lblAlgn val="ctr"/>
        <c:lblOffset val="100"/>
      </c:catAx>
      <c:valAx>
        <c:axId val="107426560"/>
        <c:scaling>
          <c:orientation val="minMax"/>
        </c:scaling>
        <c:axPos val="b"/>
        <c:majorGridlines/>
        <c:numFmt formatCode="0.0" sourceLinked="1"/>
        <c:tickLblPos val="nextTo"/>
        <c:crossAx val="107400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36531412336333"/>
          <c:y val="1.7619566768804679E-2"/>
          <c:w val="0.31063468587663823"/>
          <c:h val="0.23138403445303379"/>
        </c:manualLayout>
      </c:layout>
      <c:spPr>
        <a:noFill/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 - 72,9%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72.900000000000006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- 5%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доход- 6,7%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использ. имущ. 2,8 %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Платные услуги - 7,7%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- 4,9%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</c:ser>
        <c:shape val="cylinder"/>
        <c:axId val="107657088"/>
        <c:axId val="107658624"/>
        <c:axId val="0"/>
      </c:bar3DChart>
      <c:catAx>
        <c:axId val="107657088"/>
        <c:scaling>
          <c:orientation val="minMax"/>
        </c:scaling>
        <c:axPos val="l"/>
        <c:tickLblPos val="nextTo"/>
        <c:crossAx val="107658624"/>
        <c:crosses val="autoZero"/>
        <c:auto val="1"/>
        <c:lblAlgn val="ctr"/>
        <c:lblOffset val="100"/>
      </c:catAx>
      <c:valAx>
        <c:axId val="107658624"/>
        <c:scaling>
          <c:orientation val="minMax"/>
        </c:scaling>
        <c:axPos val="b"/>
        <c:majorGridlines/>
        <c:numFmt formatCode="0%" sourceLinked="0"/>
        <c:tickLblPos val="nextTo"/>
        <c:crossAx val="107657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2221823239727"/>
          <c:y val="2.5002832795680281E-2"/>
          <c:w val="0.29252971340208234"/>
          <c:h val="0.94262582815914753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9.7843179370278005E-2"/>
          <c:y val="2.6800375393926285E-2"/>
          <c:w val="0.7144418009172866"/>
          <c:h val="0.8650676673228346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МБТ</c:v>
                </c:pt>
              </c:strCache>
            </c:strRef>
          </c:tx>
          <c:dLbls>
            <c:dLbl>
              <c:idx val="0"/>
              <c:layout>
                <c:manualLayout>
                  <c:x val="1.5880030020551453E-2"/>
                  <c:y val="7.3711427896900892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5,2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0323801938650238E-2"/>
                  <c:y val="1.9260443128753385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Corbel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5.2</c:v>
                </c:pt>
                <c:pt idx="1">
                  <c:v>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1.0717583690772773E-2"/>
                  <c:y val="-2.2501319680874619E-2"/>
                </c:manualLayout>
              </c:layout>
              <c:showVal val="1"/>
            </c:dLbl>
            <c:dLbl>
              <c:idx val="1"/>
              <c:layout>
                <c:manualLayout>
                  <c:x val="3.3709763083943592E-2"/>
                  <c:y val="-1.7017206421508696E-2"/>
                </c:manualLayout>
              </c:layout>
              <c:showVal val="1"/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116.9</c:v>
                </c:pt>
                <c:pt idx="1">
                  <c:v>138.1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dLbl>
              <c:idx val="0"/>
              <c:layout>
                <c:manualLayout>
                  <c:x val="1.9911043103488821E-2"/>
                  <c:y val="-4.7234765172652018E-17"/>
                </c:manualLayout>
              </c:layout>
              <c:showVal val="1"/>
            </c:dLbl>
            <c:dLbl>
              <c:idx val="1"/>
              <c:layout>
                <c:manualLayout>
                  <c:x val="2.4825482834943648E-2"/>
                  <c:y val="-2.7562041717586992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285.89999999999981</c:v>
                </c:pt>
                <c:pt idx="1">
                  <c:v>452.6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dLbls>
            <c:dLbl>
              <c:idx val="0"/>
              <c:layout>
                <c:manualLayout>
                  <c:x val="2.844434729069832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29,7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7066608374418989E-2"/>
                  <c:y val="-2.5764714999649031E-3"/>
                </c:manualLayout>
              </c:layout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Лист1!$E$2:$E$3</c:f>
              <c:numCache>
                <c:formatCode>0.00</c:formatCode>
                <c:ptCount val="2"/>
                <c:pt idx="0" formatCode="General">
                  <c:v>24.5</c:v>
                </c:pt>
                <c:pt idx="1">
                  <c:v>36.800000000000004</c:v>
                </c:pt>
              </c:numCache>
            </c:numRef>
          </c:val>
        </c:ser>
        <c:shape val="cylinder"/>
        <c:axId val="117853568"/>
        <c:axId val="117875840"/>
        <c:axId val="0"/>
      </c:bar3DChart>
      <c:catAx>
        <c:axId val="117853568"/>
        <c:scaling>
          <c:orientation val="minMax"/>
        </c:scaling>
        <c:axPos val="b"/>
        <c:tickLblPos val="nextTo"/>
        <c:crossAx val="117875840"/>
        <c:crosses val="autoZero"/>
        <c:auto val="1"/>
        <c:lblAlgn val="ctr"/>
        <c:lblOffset val="100"/>
      </c:catAx>
      <c:valAx>
        <c:axId val="117875840"/>
        <c:scaling>
          <c:orientation val="minMax"/>
        </c:scaling>
        <c:axPos val="l"/>
        <c:majorGridlines/>
        <c:numFmt formatCode="General" sourceLinked="1"/>
        <c:tickLblPos val="nextTo"/>
        <c:crossAx val="11785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27939672352284"/>
          <c:y val="3.1150023309359683E-2"/>
          <c:w val="0.1553546259803501"/>
          <c:h val="0.2670141454371503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7065082142509963"/>
          <c:y val="4.83138353557079E-2"/>
          <c:w val="0.70226584524156699"/>
          <c:h val="0.84081965421855021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4.4753086419753133E-2"/>
                  <c:y val="-2.8570074213097724E-2"/>
                </c:manualLayout>
              </c:layout>
              <c:showVal val="1"/>
            </c:dLbl>
            <c:dLbl>
              <c:idx val="1"/>
              <c:layout>
                <c:manualLayout>
                  <c:x val="4.7839506172839497E-2"/>
                  <c:y val="-2.2958095349810671E-2"/>
                </c:manualLayout>
              </c:layout>
              <c:showVal val="1"/>
            </c:dLbl>
            <c:dLbl>
              <c:idx val="2"/>
              <c:layout>
                <c:manualLayout>
                  <c:x val="-1.8518518518518583E-2"/>
                  <c:y val="-5.7546283761255076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789.7</c:v>
                </c:pt>
                <c:pt idx="1">
                  <c:v>587.6</c:v>
                </c:pt>
              </c:numCache>
            </c:numRef>
          </c:val>
        </c:ser>
        <c:shape val="cylinder"/>
        <c:axId val="119569792"/>
        <c:axId val="117785728"/>
        <c:axId val="0"/>
      </c:bar3DChart>
      <c:catAx>
        <c:axId val="119569792"/>
        <c:scaling>
          <c:orientation val="minMax"/>
        </c:scaling>
        <c:axPos val="l"/>
        <c:tickLblPos val="nextTo"/>
        <c:crossAx val="117785728"/>
        <c:crosses val="autoZero"/>
        <c:auto val="1"/>
        <c:lblAlgn val="ctr"/>
        <c:lblOffset val="100"/>
      </c:catAx>
      <c:valAx>
        <c:axId val="117785728"/>
        <c:scaling>
          <c:orientation val="minMax"/>
        </c:scaling>
        <c:axPos val="b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195697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hPercent val="100"/>
      <c:rotY val="230"/>
      <c:depthPercent val="60"/>
      <c:rAngAx val="1"/>
    </c:view3D>
    <c:plotArea>
      <c:layout>
        <c:manualLayout>
          <c:layoutTarget val="inner"/>
          <c:xMode val="edge"/>
          <c:yMode val="edge"/>
          <c:x val="8.0200381291605002E-3"/>
          <c:y val="0"/>
          <c:w val="0.9919799618708394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9"/>
          <c:dLbls>
            <c:dLbl>
              <c:idx val="0"/>
              <c:layout>
                <c:manualLayout>
                  <c:x val="0"/>
                  <c:y val="-0.10466748944694856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Расходы на функционирование </a:t>
                    </a:r>
                    <a:r>
                      <a:rPr lang="ru-RU" sz="1400" dirty="0" smtClean="0"/>
                      <a:t>ОМСУ</a:t>
                    </a:r>
                    <a:r>
                      <a:rPr lang="ru-RU" dirty="0" smtClean="0"/>
                      <a:t> </a:t>
                    </a:r>
                    <a:r>
                      <a:rPr lang="ru-RU" b="1" dirty="0" smtClean="0"/>
                      <a:t>6,3%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0.24879390114053346"/>
                  <c:y val="0.51784589434194683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b="0" dirty="0" smtClean="0"/>
                      <a:t>Финансовая помощь поселениям</a:t>
                    </a:r>
                    <a:r>
                      <a:rPr lang="ru-RU" sz="1400" b="1" dirty="0" smtClean="0"/>
                      <a:t> 4,5%</a:t>
                    </a:r>
                    <a:endParaRPr lang="ru-RU" sz="1400" b="1" dirty="0"/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-0.71540717915557761"/>
                  <c:y val="-0.1615007652323227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Отрасли экономической </a:t>
                    </a:r>
                    <a:r>
                      <a:rPr lang="ru-RU" dirty="0" smtClean="0"/>
                      <a:t>направленности </a:t>
                    </a:r>
                    <a:r>
                      <a:rPr lang="ru-RU" b="1" dirty="0" smtClean="0"/>
                      <a:t>10,1%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78111563467170753"/>
                  <c:y val="-0.7851796896143046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/>
                      <a:t>Отрасли социальной </a:t>
                    </a:r>
                    <a:r>
                      <a:rPr lang="ru-RU" sz="1600" b="0" dirty="0" smtClean="0"/>
                      <a:t>направленности</a:t>
                    </a:r>
                    <a:r>
                      <a:rPr lang="ru-RU" sz="1600" b="1" dirty="0" smtClean="0"/>
                      <a:t> 79,1%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0.23387926503378967"/>
                  <c:y val="3.1254374422576413E-2"/>
                </c:manualLayout>
              </c:layout>
              <c:tx>
                <c:rich>
                  <a:bodyPr/>
                  <a:lstStyle/>
                  <a:p>
                    <a:r>
                      <a:rPr lang="ru-RU" b="0" dirty="0"/>
                      <a:t>Финансовая помощь поселениям</a:t>
                    </a:r>
                    <a:r>
                      <a:rPr lang="ru-RU" b="1" dirty="0"/>
                      <a:t>; </a:t>
                    </a:r>
                    <a:r>
                      <a:rPr lang="ru-RU" b="1" dirty="0" smtClean="0"/>
                      <a:t>3,2%</a:t>
                    </a:r>
                    <a:endParaRPr lang="ru-RU" b="1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Расходы на функционирование ОМСУ</c:v>
                </c:pt>
                <c:pt idx="1">
                  <c:v>Отрасли экономической нгаправленности</c:v>
                </c:pt>
                <c:pt idx="2">
                  <c:v>Отрасли социальной направленности</c:v>
                </c:pt>
                <c:pt idx="3">
                  <c:v>Финансовая помощь поселениям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4"/>
                <c:pt idx="0">
                  <c:v>6.3E-2</c:v>
                </c:pt>
                <c:pt idx="1">
                  <c:v>0.115</c:v>
                </c:pt>
                <c:pt idx="2">
                  <c:v>0.79</c:v>
                </c:pt>
                <c:pt idx="3">
                  <c:v>3.2000000000000021E-2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тыс.руб.</c:v>
                </c:pt>
              </c:strCache>
            </c:strRef>
          </c:tx>
          <c:explosion val="25"/>
          <c:dLbls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Расходы на функционирование ОМСУ</c:v>
                </c:pt>
                <c:pt idx="1">
                  <c:v>Отрасли экономической нгаправленности</c:v>
                </c:pt>
                <c:pt idx="2">
                  <c:v>Отрасли социальной направленности</c:v>
                </c:pt>
                <c:pt idx="3">
                  <c:v>Финансовая помощь поселениям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49.9</c:v>
                </c:pt>
                <c:pt idx="1">
                  <c:v>91.4</c:v>
                </c:pt>
                <c:pt idx="2">
                  <c:v>623.5</c:v>
                </c:pt>
                <c:pt idx="3" formatCode="0.0">
                  <c:v>24.8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1809674832312636"/>
          <c:y val="2.9677211640321569E-2"/>
          <c:w val="0.73810306697773886"/>
          <c:h val="0.8289737367570706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9.2592592592593108E-3"/>
                  <c:y val="0.14211940152932151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523.79999999999995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9.2592592592593108E-3"/>
                  <c:y val="0.16300238691073424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697.9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 год</c:v>
                </c:pt>
              </c:strCache>
            </c:strRef>
          </c:tx>
          <c:dLbls>
            <c:dLbl>
              <c:idx val="0"/>
              <c:layout>
                <c:manualLayout>
                  <c:x val="1.8518518518518583E-2"/>
                  <c:y val="0.18924598727161576"/>
                </c:manualLayout>
              </c:layout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404.5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 год</c:v>
                </c:pt>
              </c:strCache>
            </c:strRef>
          </c:tx>
          <c:dLbls>
            <c:dLbl>
              <c:idx val="0"/>
              <c:layout>
                <c:manualLayout>
                  <c:x val="1.2345679012345687E-2"/>
                  <c:y val="0.1949807141586343"/>
                </c:manualLayout>
              </c:layout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408.3</c:v>
                </c:pt>
              </c:numCache>
            </c:numRef>
          </c:val>
        </c:ser>
        <c:shape val="cylinder"/>
        <c:axId val="127620224"/>
        <c:axId val="127656320"/>
        <c:axId val="0"/>
      </c:bar3DChart>
      <c:catAx>
        <c:axId val="127620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27656320"/>
        <c:crosses val="autoZero"/>
        <c:auto val="1"/>
        <c:lblAlgn val="ctr"/>
        <c:lblOffset val="100"/>
      </c:catAx>
      <c:valAx>
        <c:axId val="12765632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276202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12807426849426"/>
          <c:y val="0.19108674429168887"/>
          <c:w val="0.13636106250607571"/>
          <c:h val="0.2752452160185820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"/>
          <c:y val="0"/>
        </c:manualLayout>
      </c:layout>
    </c:title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7.1684086087733193E-3"/>
          <c:y val="2.2785297896233406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6"/>
            <c:explosion val="28"/>
          </c:dPt>
          <c:dLbls>
            <c:dLbl>
              <c:idx val="0"/>
              <c:layout>
                <c:manualLayout>
                  <c:x val="9.7577506865868024E-2"/>
                  <c:y val="-0.1525975515676379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 </a:t>
                    </a:r>
                    <a:r>
                      <a:rPr lang="ru-RU" dirty="0"/>
                      <a:t>вопросы; </a:t>
                    </a:r>
                    <a:r>
                      <a:rPr lang="ru-RU" dirty="0" smtClean="0"/>
                      <a:t>6,3 %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8221564108376431"/>
                  <c:y val="-4.12412783734767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безопасность </a:t>
                    </a:r>
                    <a:r>
                      <a:rPr lang="ru-RU" dirty="0" smtClean="0"/>
                      <a:t>0,3 %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0.13318124265661438"/>
                  <c:y val="0"/>
                </c:manualLayout>
              </c:layout>
              <c:showVal val="1"/>
              <c:showCatName val="1"/>
            </c:dLbl>
            <c:dLbl>
              <c:idx val="5"/>
              <c:layout>
                <c:manualLayout>
                  <c:x val="-0.24665692515684703"/>
                  <c:y val="-0.153141924154900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Охрана </a:t>
                    </a:r>
                    <a:r>
                      <a:rPr lang="ru-RU" dirty="0"/>
                      <a:t>окружающей среды; </a:t>
                    </a:r>
                    <a:r>
                      <a:rPr lang="ru-RU" dirty="0" smtClean="0"/>
                      <a:t>0,1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5.3170626638574026E-2"/>
                  <c:y val="-0.249046181459603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51,9%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3.7052318771341616E-2"/>
                  <c:y val="-4.4463186414948924E-2"/>
                </c:manualLayout>
              </c:layout>
              <c:showVal val="1"/>
              <c:showCatName val="1"/>
            </c:dLbl>
            <c:dLbl>
              <c:idx val="8"/>
              <c:layout>
                <c:manualLayout>
                  <c:x val="2.7790847737131012E-3"/>
                  <c:y val="-0.11283191174320546"/>
                </c:manualLayout>
              </c:layout>
              <c:showVal val="1"/>
              <c:showCatName val="1"/>
            </c:dLbl>
            <c:dLbl>
              <c:idx val="9"/>
              <c:layout>
                <c:manualLayout>
                  <c:x val="5.2075497002137774E-2"/>
                  <c:y val="-0.27058467171222378"/>
                </c:manualLayout>
              </c:layout>
              <c:showVal val="1"/>
              <c:showCatName val="1"/>
            </c:dLbl>
            <c:dLbl>
              <c:idx val="10"/>
              <c:layout>
                <c:manualLayout>
                  <c:x val="8.3836514225283598E-2"/>
                  <c:y val="-0.656244070227176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поселениям; </a:t>
                    </a:r>
                    <a:r>
                      <a:rPr lang="ru-RU" dirty="0" smtClean="0"/>
                      <a:t>3,2%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1"/>
              <c:layout>
                <c:manualLayout>
                  <c:x val="6.4139759358216433E-2"/>
                  <c:y val="-0.27945191790239282"/>
                </c:manualLayout>
              </c:layout>
              <c:showVal val="1"/>
              <c:showCatName val="1"/>
            </c:dLbl>
            <c:dLbl>
              <c:idx val="12"/>
              <c:layout>
                <c:manualLayout>
                  <c:x val="0.15536741085660663"/>
                  <c:y val="-0.26163129800199519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1"/>
                <c:pt idx="0">
                  <c:v>6.3256314139130493E-2</c:v>
                </c:pt>
                <c:pt idx="1">
                  <c:v>1.3681832555087323E-3</c:v>
                </c:pt>
                <c:pt idx="2">
                  <c:v>3.7005785905661029E-3</c:v>
                </c:pt>
                <c:pt idx="3">
                  <c:v>8.6265575209998543E-2</c:v>
                </c:pt>
                <c:pt idx="4">
                  <c:v>2.3253290053963777E-2</c:v>
                </c:pt>
                <c:pt idx="5" formatCode="0.00%">
                  <c:v>1.1333987538692271E-3</c:v>
                </c:pt>
                <c:pt idx="6">
                  <c:v>0.51834225425793856</c:v>
                </c:pt>
                <c:pt idx="7">
                  <c:v>4.868321226228544E-2</c:v>
                </c:pt>
                <c:pt idx="8">
                  <c:v>0.21278567505546395</c:v>
                </c:pt>
                <c:pt idx="9">
                  <c:v>9.8435998365373426E-3</c:v>
                </c:pt>
                <c:pt idx="10">
                  <c:v>3.1367918584738329E-2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49951</c:v>
                </c:pt>
                <c:pt idx="1">
                  <c:v>1080.4000000000001</c:v>
                </c:pt>
                <c:pt idx="2">
                  <c:v>2922.2</c:v>
                </c:pt>
                <c:pt idx="3">
                  <c:v>68120.5</c:v>
                </c:pt>
                <c:pt idx="4">
                  <c:v>18362.2</c:v>
                </c:pt>
                <c:pt idx="5">
                  <c:v>895</c:v>
                </c:pt>
                <c:pt idx="6">
                  <c:v>409314.3</c:v>
                </c:pt>
                <c:pt idx="7">
                  <c:v>38443.199999999997</c:v>
                </c:pt>
                <c:pt idx="8">
                  <c:v>168028.4</c:v>
                </c:pt>
                <c:pt idx="9">
                  <c:v>7773.1</c:v>
                </c:pt>
                <c:pt idx="10">
                  <c:v>24770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0.12153</cdr:x>
      <cdr:y>0.48344</cdr:y>
    </cdr:from>
    <cdr:to>
      <cdr:x>0.20474</cdr:x>
      <cdr:y>0.53599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406868"/>
          <a:ext cx="684797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0.11723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520" y="214330"/>
          <a:ext cx="5715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 smtClean="0"/>
        </a:p>
      </cdr:txBody>
    </cdr:sp>
  </cdr:relSizeAnchor>
  <cdr:relSizeAnchor xmlns:cdr="http://schemas.openxmlformats.org/drawingml/2006/chartDrawing">
    <cdr:from>
      <cdr:x>0.39931</cdr:x>
      <cdr:y>0.04305</cdr:y>
    </cdr:from>
    <cdr:to>
      <cdr:x>1</cdr:x>
      <cdr:y>0.11105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286149" y="214330"/>
          <a:ext cx="4943451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0.46007</cdr:x>
      <cdr:y>0.40177</cdr:y>
    </cdr:from>
    <cdr:to>
      <cdr:x>0.67709</cdr:x>
      <cdr:y>0.49779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3786214" y="2000264"/>
          <a:ext cx="1785949" cy="478058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0.47743</cdr:x>
      <cdr:y>0.18654</cdr:y>
    </cdr:from>
    <cdr:to>
      <cdr:x>0.58908</cdr:x>
      <cdr:y>0.26072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29090" y="928694"/>
          <a:ext cx="91884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FF0000"/>
              </a:solidFill>
            </a:rPr>
            <a:t>+15,1 %</a:t>
          </a:r>
        </a:p>
      </cdr:txBody>
    </cdr:sp>
  </cdr:relSizeAnchor>
  <cdr:relSizeAnchor xmlns:cdr="http://schemas.openxmlformats.org/drawingml/2006/chartDrawing">
    <cdr:from>
      <cdr:x>0.39931</cdr:x>
      <cdr:y>0.24393</cdr:y>
    </cdr:from>
    <cdr:to>
      <cdr:x>0.60764</cdr:x>
      <cdr:y>0.33002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3286148" y="1214446"/>
          <a:ext cx="1714512" cy="428628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0.73785</cdr:x>
      <cdr:y>0.71302</cdr:y>
    </cdr:from>
    <cdr:to>
      <cdr:x>0.8073</cdr:x>
      <cdr:y>0.76557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72230" y="3549876"/>
          <a:ext cx="57150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0.67709</cdr:x>
      <cdr:y>0.72737</cdr:y>
    </cdr:from>
    <cdr:to>
      <cdr:x>0.75521</cdr:x>
      <cdr:y>0.80155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72164" y="3621314"/>
          <a:ext cx="64294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/>
            <a:t>0,0</a:t>
          </a:r>
        </a:p>
      </cdr:txBody>
    </cdr:sp>
  </cdr:relSizeAnchor>
  <cdr:relSizeAnchor xmlns:cdr="http://schemas.openxmlformats.org/drawingml/2006/chartDrawing">
    <cdr:from>
      <cdr:x>0.81598</cdr:x>
      <cdr:y>0.0574</cdr:y>
    </cdr:from>
    <cdr:to>
      <cdr:x>0.99827</cdr:x>
      <cdr:y>0.27263</cdr:y>
    </cdr:to>
    <cdr:sp macro="" textlink="">
      <cdr:nvSpPr>
        <cdr:cNvPr id="8" name="Стрелка вверх 7"/>
        <cdr:cNvSpPr/>
      </cdr:nvSpPr>
      <cdr:spPr>
        <a:xfrm xmlns:a="http://schemas.openxmlformats.org/drawingml/2006/main">
          <a:off x="6715172" y="285752"/>
          <a:ext cx="1500198" cy="1071570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 smtClean="0"/>
            <a:t>+ 34,3 %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0.47967</cdr:x>
      <cdr:y>0.5971</cdr:y>
    </cdr:from>
    <cdr:to>
      <cdr:x>0.82927</cdr:x>
      <cdr:y>0.94525</cdr:y>
    </cdr:to>
    <cdr:sp macro="" textlink="">
      <cdr:nvSpPr>
        <cdr:cNvPr id="10" name="Овальная выноска 9"/>
        <cdr:cNvSpPr/>
      </cdr:nvSpPr>
      <cdr:spPr>
        <a:xfrm xmlns:a="http://schemas.openxmlformats.org/drawingml/2006/main">
          <a:off x="4214800" y="2752692"/>
          <a:ext cx="3071891" cy="1605026"/>
        </a:xfrm>
        <a:prstGeom xmlns:a="http://schemas.openxmlformats.org/drawingml/2006/main" prst="wedgeEllipseCallout">
          <a:avLst>
            <a:gd name="adj1" fmla="val -69058"/>
            <a:gd name="adj2" fmla="val -2625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8575" cap="flat" cmpd="sng" algn="ctr">
          <a:solidFill>
            <a:srgbClr val="1F497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627,5 </a:t>
          </a:r>
          <a:r>
            <a:rPr lang="ru-RU" sz="1400" b="1" dirty="0" smtClean="0">
              <a:solidFill>
                <a:srgbClr val="1F497D"/>
              </a:solidFill>
            </a:rPr>
            <a:t>млн. руб. –  безвозмездные поступления</a:t>
          </a:r>
        </a:p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5,2 </a:t>
          </a:r>
          <a:r>
            <a:rPr lang="ru-RU" sz="1400" b="1" dirty="0" smtClean="0">
              <a:solidFill>
                <a:srgbClr val="1F497D"/>
              </a:solidFill>
            </a:rPr>
            <a:t>млн. руб.–  трансферты  города</a:t>
          </a:r>
          <a:endParaRPr lang="ru-RU" sz="1400" b="1" dirty="0">
            <a:solidFill>
              <a:srgbClr val="1F497D"/>
            </a:solidFill>
          </a:endParaRPr>
        </a:p>
      </cdr:txBody>
    </cdr:sp>
  </cdr:relSizeAnchor>
  <cdr:relSizeAnchor xmlns:cdr="http://schemas.openxmlformats.org/drawingml/2006/chartDrawing">
    <cdr:from>
      <cdr:x>0.49593</cdr:x>
      <cdr:y>0.2317</cdr:y>
    </cdr:from>
    <cdr:to>
      <cdr:x>0.80833</cdr:x>
      <cdr:y>0.6346</cdr:y>
    </cdr:to>
    <cdr:sp macro="" textlink="">
      <cdr:nvSpPr>
        <cdr:cNvPr id="8" name="Овальная выноска 7"/>
        <cdr:cNvSpPr/>
      </cdr:nvSpPr>
      <cdr:spPr>
        <a:xfrm xmlns:a="http://schemas.openxmlformats.org/drawingml/2006/main">
          <a:off x="4357718" y="1068150"/>
          <a:ext cx="2745019" cy="1857411"/>
        </a:xfrm>
        <a:prstGeom xmlns:a="http://schemas.openxmlformats.org/drawingml/2006/main" prst="wedgeEllipseCallout">
          <a:avLst>
            <a:gd name="adj1" fmla="val -136408"/>
            <a:gd name="adj2" fmla="val 44958"/>
          </a:avLst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136,6 </a:t>
          </a:r>
          <a:r>
            <a:rPr lang="ru-RU" sz="1400" b="1" dirty="0" smtClean="0">
              <a:solidFill>
                <a:schemeClr val="tx2"/>
              </a:solidFill>
            </a:rPr>
            <a:t>млн. руб. – налоговые доходы;</a:t>
          </a:r>
        </a:p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20,3</a:t>
          </a:r>
          <a:r>
            <a:rPr lang="ru-RU" sz="1400" b="1" dirty="0" smtClean="0">
              <a:solidFill>
                <a:schemeClr val="tx2"/>
              </a:solidFill>
            </a:rPr>
            <a:t> млн. руб.– неналоговые доходы</a:t>
          </a:r>
          <a:endParaRPr lang="ru-RU" sz="14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0.69369</cdr:x>
      <cdr:y>0</cdr:y>
    </cdr:from>
    <cdr:to>
      <cdr:x>0.94595</cdr:x>
      <cdr:y>0.0605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0726" y="0"/>
          <a:ext cx="200026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0.75862</cdr:x>
      <cdr:y>0.27893</cdr:y>
    </cdr:from>
    <cdr:to>
      <cdr:x>1</cdr:x>
      <cdr:y>0.83048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665904" y="1285884"/>
          <a:ext cx="2120970" cy="2542699"/>
        </a:xfrm>
        <a:prstGeom xmlns:a="http://schemas.openxmlformats.org/drawingml/2006/main" prst="flowChartAlternateProcess">
          <a:avLst/>
        </a:prstGeom>
        <a:solidFill xmlns:a="http://schemas.openxmlformats.org/drawingml/2006/main">
          <a:schemeClr val="accent6">
            <a:lumMod val="60000"/>
            <a:lumOff val="4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chemeClr val="tx1"/>
              </a:solidFill>
            </a:rPr>
            <a:t>80,1 </a:t>
          </a:r>
          <a:r>
            <a:rPr lang="ru-RU" sz="1400" b="1" dirty="0" smtClean="0">
              <a:solidFill>
                <a:schemeClr val="tx1"/>
              </a:solidFill>
            </a:rPr>
            <a:t>%</a:t>
          </a:r>
          <a:r>
            <a:rPr lang="ru-RU" sz="1400" dirty="0" smtClean="0">
              <a:solidFill>
                <a:schemeClr val="tx1"/>
              </a:solidFill>
            </a:rPr>
            <a:t> доходов бюджета муниципального района –безвозмездные поступления от других бюджетов бюджетной системы Российской федерации</a:t>
          </a:r>
        </a:p>
      </cdr:txBody>
    </cdr:sp>
  </cdr:relSizeAnchor>
  <cdr:relSizeAnchor xmlns:cdr="http://schemas.openxmlformats.org/drawingml/2006/chartDrawing">
    <cdr:from>
      <cdr:x>0.17117</cdr:x>
      <cdr:y>0.71036</cdr:y>
    </cdr:from>
    <cdr:to>
      <cdr:x>0.31532</cdr:x>
      <cdr:y>0.77085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57322" y="3071834"/>
          <a:ext cx="114300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0.5045</cdr:x>
      <cdr:y>0</cdr:y>
    </cdr:from>
    <cdr:to>
      <cdr:x>0.62162</cdr:x>
      <cdr:y>0.0605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528" y="0"/>
          <a:ext cx="92869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0.31771</cdr:x>
      <cdr:y>0.43796</cdr:y>
    </cdr:from>
    <cdr:to>
      <cdr:x>0.34015</cdr:x>
      <cdr:y>0.49846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02" y="18938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0.20348</cdr:x>
      <cdr:y>0.1562</cdr:y>
    </cdr:from>
    <cdr:to>
      <cdr:x>0.68387</cdr:x>
      <cdr:y>0.29143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38536" y="675456"/>
          <a:ext cx="4104456" cy="58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3200" dirty="0" smtClean="0"/>
            <a:t>156,9   млн. руб.</a:t>
          </a:r>
        </a:p>
      </cdr:txBody>
    </cdr:sp>
  </cdr:relSizeAnchor>
  <cdr:relSizeAnchor xmlns:cdr="http://schemas.openxmlformats.org/drawingml/2006/chartDrawing">
    <cdr:from>
      <cdr:x>0.33833</cdr:x>
      <cdr:y>0</cdr:y>
    </cdr:from>
    <cdr:to>
      <cdr:x>0.52374</cdr:x>
      <cdr:y>0.1895</cdr:y>
    </cdr:to>
    <cdr:sp macro="" textlink="">
      <cdr:nvSpPr>
        <cdr:cNvPr id="6" name="Стрелка вверх 5"/>
        <cdr:cNvSpPr/>
      </cdr:nvSpPr>
      <cdr:spPr>
        <a:xfrm xmlns:a="http://schemas.openxmlformats.org/drawingml/2006/main">
          <a:off x="2890677" y="0"/>
          <a:ext cx="1584135" cy="819464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 smtClean="0"/>
            <a:t>+3,7 %</a:t>
          </a:r>
          <a:endParaRPr lang="ru-RU" sz="16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0.272</cdr:x>
      <cdr:y>0.04348</cdr:y>
    </cdr:from>
    <cdr:to>
      <cdr:x>0.42038</cdr:x>
      <cdr:y>0.13714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28892" y="214314"/>
          <a:ext cx="1324991" cy="461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  <cdr:relSizeAnchor xmlns:cdr="http://schemas.openxmlformats.org/drawingml/2006/chartDrawing">
    <cdr:from>
      <cdr:x>0.28907</cdr:x>
      <cdr:y>0.0744</cdr:y>
    </cdr:from>
    <cdr:to>
      <cdr:x>0.43745</cdr:x>
      <cdr:y>0.16806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81292" y="366714"/>
          <a:ext cx="1324991" cy="461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  <cdr:relSizeAnchor xmlns:cdr="http://schemas.openxmlformats.org/drawingml/2006/chartDrawing">
    <cdr:from>
      <cdr:x>0.792</cdr:x>
      <cdr:y>0.37681</cdr:y>
    </cdr:from>
    <cdr:to>
      <cdr:x>0.984</cdr:x>
      <cdr:y>0.57972</cdr:y>
    </cdr:to>
    <cdr:sp macro="" textlink="">
      <cdr:nvSpPr>
        <cdr:cNvPr id="4" name="Стрелка вверх 3"/>
        <cdr:cNvSpPr/>
      </cdr:nvSpPr>
      <cdr:spPr>
        <a:xfrm xmlns:a="http://schemas.openxmlformats.org/drawingml/2006/main">
          <a:off x="7072362" y="1857388"/>
          <a:ext cx="1714512" cy="1000156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 smtClean="0"/>
            <a:t>+ </a:t>
          </a:r>
          <a:r>
            <a:rPr lang="ru-RU" sz="1400" dirty="0" smtClean="0"/>
            <a:t>45,0%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</cdr:x>
      <cdr:y>0.18841</cdr:y>
    </cdr:from>
    <cdr:to>
      <cdr:x>0.384</cdr:x>
      <cdr:y>0.28986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2500330" y="928694"/>
          <a:ext cx="928694" cy="5000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tx1"/>
              </a:solidFill>
            </a:rPr>
            <a:t>437,7</a:t>
          </a:r>
          <a:endParaRPr lang="ru-RU" sz="2400" b="1" dirty="0">
            <a:solidFill>
              <a:schemeClr val="tx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0.12153</cdr:x>
      <cdr:y>0.53091</cdr:y>
    </cdr:from>
    <cdr:to>
      <cdr:x>0.20474</cdr:x>
      <cdr:y>0.58346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643206"/>
          <a:ext cx="684785" cy="261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0.17287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482" y="214330"/>
          <a:ext cx="571545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 smtClean="0"/>
        </a:p>
        <a:p xmlns:a="http://schemas.openxmlformats.org/drawingml/2006/main">
          <a:endParaRPr lang="ru-RU" sz="1800" dirty="0" smtClean="0"/>
        </a:p>
      </cdr:txBody>
    </cdr:sp>
  </cdr:relSizeAnchor>
  <cdr:relSizeAnchor xmlns:cdr="http://schemas.openxmlformats.org/drawingml/2006/chartDrawing">
    <cdr:from>
      <cdr:x>0.39931</cdr:x>
      <cdr:y>0.04305</cdr:y>
    </cdr:from>
    <cdr:to>
      <cdr:x>1</cdr:x>
      <cdr:y>0.11105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286149" y="214330"/>
          <a:ext cx="4943451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 smtClean="0"/>
        </a:p>
      </cdr:txBody>
    </cdr:sp>
  </cdr:relSizeAnchor>
  <cdr:relSizeAnchor xmlns:cdr="http://schemas.openxmlformats.org/drawingml/2006/chartDrawing">
    <cdr:from>
      <cdr:x>0.81598</cdr:x>
      <cdr:y>0.22958</cdr:y>
    </cdr:from>
    <cdr:to>
      <cdr:x>0.98959</cdr:x>
      <cdr:y>0.41612</cdr:y>
    </cdr:to>
    <cdr:sp macro="" textlink="">
      <cdr:nvSpPr>
        <cdr:cNvPr id="9" name="Стрелка вверх 8"/>
        <cdr:cNvSpPr/>
      </cdr:nvSpPr>
      <cdr:spPr>
        <a:xfrm xmlns:a="http://schemas.openxmlformats.org/drawingml/2006/main">
          <a:off x="6715172" y="1143008"/>
          <a:ext cx="1428760" cy="928694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200" smtClean="0"/>
            <a:t>+ 34,3 </a:t>
          </a:r>
          <a:r>
            <a:rPr lang="ru-RU" sz="1200" dirty="0" smtClean="0"/>
            <a:t>%</a:t>
          </a:r>
          <a:endParaRPr lang="ru-RU" sz="12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0.4948</cdr:x>
      <cdr:y>0.04839</cdr:y>
    </cdr:from>
    <cdr:to>
      <cdr:x>0.77257</cdr:x>
      <cdr:y>0.19431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72006" y="214314"/>
          <a:ext cx="2285936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(+ 33% к 2017 году)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02" y="4143404"/>
          <a:ext cx="2786082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+174,1 млн.руб.</a:t>
          </a:r>
        </a:p>
      </cdr:txBody>
    </cdr:sp>
  </cdr:relSizeAnchor>
  <cdr:relSizeAnchor xmlns:cdr="http://schemas.openxmlformats.org/drawingml/2006/chartDrawing">
    <cdr:from>
      <cdr:x>0.25174</cdr:x>
      <cdr:y>0.91935</cdr:y>
    </cdr:from>
    <cdr:to>
      <cdr:x>0.48611</cdr:x>
      <cdr:y>0.91936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2071702" y="4071966"/>
          <a:ext cx="1928829" cy="22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0.29678</cdr:x>
      <cdr:y>0.34711</cdr:y>
    </cdr:from>
    <cdr:to>
      <cdr:x>0.43073</cdr:x>
      <cdr:y>0.4249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28970" y="1785373"/>
          <a:ext cx="1186543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13677,0</a:t>
          </a:r>
        </a:p>
      </cdr:txBody>
    </cdr:sp>
  </cdr:relSizeAnchor>
  <cdr:relSizeAnchor xmlns:cdr="http://schemas.openxmlformats.org/drawingml/2006/chartDrawing">
    <cdr:from>
      <cdr:x>0.47561</cdr:x>
      <cdr:y>0.7391</cdr:y>
    </cdr:from>
    <cdr:to>
      <cdr:x>0.61173</cdr:x>
      <cdr:y>0.81689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13102" y="3801587"/>
          <a:ext cx="120577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11093,0</a:t>
          </a:r>
        </a:p>
      </cdr:txBody>
    </cdr:sp>
  </cdr:relSizeAnchor>
  <cdr:relSizeAnchor xmlns:cdr="http://schemas.openxmlformats.org/drawingml/2006/chartDrawing">
    <cdr:from>
      <cdr:x>0.65445</cdr:x>
      <cdr:y>0.41711</cdr:y>
    </cdr:from>
    <cdr:to>
      <cdr:x>0.78226</cdr:x>
      <cdr:y>0.4949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97322" y="2145420"/>
          <a:ext cx="1132164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9828,7</a:t>
          </a:r>
        </a:p>
      </cdr:txBody>
    </cdr:sp>
  </cdr:relSizeAnchor>
  <cdr:relSizeAnchor xmlns:cdr="http://schemas.openxmlformats.org/drawingml/2006/chartDrawing">
    <cdr:from>
      <cdr:x>0.54839</cdr:x>
      <cdr:y>0.13889</cdr:y>
    </cdr:from>
    <cdr:to>
      <cdr:x>0.67184</cdr:x>
      <cdr:y>0.21668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57810" y="714386"/>
          <a:ext cx="109356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1080,4</a:t>
          </a:r>
        </a:p>
      </cdr:txBody>
    </cdr:sp>
  </cdr:relSizeAnchor>
  <cdr:relSizeAnchor xmlns:cdr="http://schemas.openxmlformats.org/drawingml/2006/chartDrawing">
    <cdr:from>
      <cdr:x>0.05009</cdr:x>
      <cdr:y>0.01112</cdr:y>
    </cdr:from>
    <cdr:to>
      <cdr:x>0.37807</cdr:x>
      <cdr:y>0.08891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43707" y="57188"/>
          <a:ext cx="290532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35 679,1 тыс. руб</a:t>
          </a:r>
          <a:r>
            <a:rPr lang="ru-RU" sz="2000" dirty="0" smtClean="0"/>
            <a:t>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894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3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готов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84CFC6-2F7E-499F-8738-AD178D06FDAE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/>
              <a:t>Нязепетровский муниципальный район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14282" y="2571744"/>
            <a:ext cx="8750206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 проекте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на 2018 год и на плановый период 2019 и 2020  годов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43174" y="1285860"/>
            <a:ext cx="3357586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    Публичные слушания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4414" y="5286388"/>
            <a:ext cx="771530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Докладчик: </a:t>
            </a:r>
          </a:p>
          <a:p>
            <a:r>
              <a:rPr lang="ru-RU" sz="1600" dirty="0" smtClean="0"/>
              <a:t>заместитель Главы муниципального района по финансовым вопросам Л.В.Нечаева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3306" y="6429396"/>
            <a:ext cx="128588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6072206"/>
            <a:ext cx="204575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dirty="0" smtClean="0"/>
              <a:t>20 ноября 2017 г.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Общая направленность расходов бюджета муниципального  района в 2018 году </a:t>
            </a:r>
            <a:endParaRPr lang="ru-RU" sz="22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2849411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50004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47759229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Расходы по муниципальным программам в 2018 -2020 годах в сравнении с 2017 годом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0723018"/>
              </p:ext>
            </p:extLst>
          </p:nvPr>
        </p:nvGraphicFramePr>
        <p:xfrm>
          <a:off x="642910" y="1857364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Структура расходов бюджета муниципального района в 2018 году </a:t>
            </a:r>
            <a:endParaRPr lang="ru-RU" sz="22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985364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636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	Объем межбюджетных трансфертов бюджетам поселений на 2018 год</a:t>
            </a:r>
            <a:endParaRPr lang="ru-RU" sz="22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615889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119496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/>
              <a:t>Нязепетровский муниципальный район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accent1">
                    <a:lumMod val="50000"/>
                  </a:schemeClr>
                </a:solidFill>
              </a:rPr>
              <a:t>Благодарю за внимание!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Основные нормативные документы используемые для подготовки проекта бюджета муниципального района </a:t>
            </a:r>
            <a:br>
              <a:rPr lang="ru-RU" sz="2400" b="1" dirty="0" smtClean="0"/>
            </a:br>
            <a:r>
              <a:rPr lang="ru-RU" sz="2400" b="1" dirty="0" smtClean="0"/>
              <a:t>на 2018-2020 годы</a:t>
            </a:r>
            <a:endParaRPr lang="ru-RU" sz="24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85720" y="1928802"/>
            <a:ext cx="8643998" cy="442915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Бюджетный кодекс Российской Федерации;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Федеральный Закон «Об общих принципах организации местного самоуправления в Российской Федерации»;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Устав Нязепетровского муниципального района;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Решение Собрания депутатов Нязепетровского муниципального района «О бюджетном процессе в Нязепетровском муниципальном районе»;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Постановление администрации Нязепетровского муниципального района«О порядке разработки, реализации и оценки эффективности муниципальных программ»;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Постановление администрации Нязепетровского муниципального района «Методика и порядок  планирования бюджетных ассигнований»;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Основные направления налоговой и бюджетной политики Нязепетровского муниципального района на 2018-2020 годы.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0" y="500042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04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Основные </a:t>
            </a:r>
            <a:r>
              <a:rPr lang="ru-RU" sz="2700" b="1" dirty="0" smtClean="0"/>
              <a:t>параметры</a:t>
            </a:r>
            <a:r>
              <a:rPr lang="ru-RU" sz="2400" b="1" dirty="0" smtClean="0"/>
              <a:t> бюджета муниципального района </a:t>
            </a:r>
            <a:br>
              <a:rPr lang="ru-RU" sz="2400" b="1" dirty="0" smtClean="0"/>
            </a:br>
            <a:r>
              <a:rPr lang="ru-RU" sz="2400" b="1" dirty="0" smtClean="0"/>
              <a:t>на 2018-2020 годы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6954311"/>
              </p:ext>
            </p:extLst>
          </p:nvPr>
        </p:nvGraphicFramePr>
        <p:xfrm>
          <a:off x="642910" y="150017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42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571636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715436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Основные параметры бюджета муниципального района</a:t>
            </a:r>
            <a:br>
              <a:rPr lang="ru-RU" sz="2000" b="1" dirty="0" smtClean="0"/>
            </a:br>
            <a:r>
              <a:rPr lang="ru-RU" sz="2000" b="1" dirty="0" smtClean="0"/>
              <a:t>на 2018 год в сравнении с 2017 годом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6954311"/>
              </p:ext>
            </p:extLst>
          </p:nvPr>
        </p:nvGraphicFramePr>
        <p:xfrm>
          <a:off x="642910" y="187936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8604"/>
            <a:ext cx="744538" cy="7445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00562" y="3286124"/>
            <a:ext cx="1000132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+ 12,7%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Прогнозируемая</a:t>
            </a:r>
            <a:br>
              <a:rPr lang="ru-RU" sz="2400" b="1" dirty="0" smtClean="0"/>
            </a:br>
            <a:r>
              <a:rPr lang="ru-RU" sz="2400" b="1" dirty="0" smtClean="0"/>
              <a:t>структура доходов бюджета муниципального района</a:t>
            </a:r>
            <a:br>
              <a:rPr lang="ru-RU" sz="2400" b="1" dirty="0" smtClean="0"/>
            </a:br>
            <a:r>
              <a:rPr lang="ru-RU" sz="2400" b="1" dirty="0" smtClean="0"/>
              <a:t>на 2018 – 2020 годы</a:t>
            </a:r>
            <a:endParaRPr lang="ru-RU" sz="24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05440181"/>
              </p:ext>
            </p:extLst>
          </p:nvPr>
        </p:nvGraphicFramePr>
        <p:xfrm>
          <a:off x="214282" y="1928802"/>
          <a:ext cx="8786874" cy="461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.</a:t>
            </a:r>
            <a:endParaRPr lang="ru-RU" sz="1600" b="1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Собственные доходные источники бюджета муниципального района в 2018 году</a:t>
            </a:r>
            <a:endParaRPr lang="ru-RU" sz="2400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59513299"/>
              </p:ext>
            </p:extLst>
          </p:nvPr>
        </p:nvGraphicFramePr>
        <p:xfrm>
          <a:off x="457200" y="2249488"/>
          <a:ext cx="8543956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329642" cy="9887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Структура безвозмездных поступлений из бюджетов других уровней  в 2018 году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400" b="1" dirty="0"/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3571621458"/>
              </p:ext>
            </p:extLst>
          </p:nvPr>
        </p:nvGraphicFramePr>
        <p:xfrm>
          <a:off x="214282" y="1928778"/>
          <a:ext cx="892971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484687" y="1624281"/>
            <a:ext cx="1423902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/>
              <a:t>МЛН.</a:t>
            </a:r>
            <a:r>
              <a:rPr lang="ru-RU" sz="1400" b="1" dirty="0" smtClean="0"/>
              <a:t> </a:t>
            </a:r>
            <a:r>
              <a:rPr lang="ru-RU" sz="1600" b="1" dirty="0" smtClean="0"/>
              <a:t>РУБ</a:t>
            </a:r>
            <a:r>
              <a:rPr lang="ru-RU" sz="1600" b="1" dirty="0"/>
              <a:t>.</a:t>
            </a:r>
            <a:endParaRPr lang="ru-RU" sz="16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857752" y="2000240"/>
            <a:ext cx="1214447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632,7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84643" y="1028624"/>
            <a:ext cx="8229600" cy="960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Изменения в структуре безвозмездных поступлений в районный бюджет в 2018 году</a:t>
            </a:r>
            <a:endParaRPr lang="ru-RU" sz="24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60893" y="2365016"/>
            <a:ext cx="8822214" cy="5039233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70C0"/>
                </a:solidFill>
              </a:rPr>
              <a:t>Субсидии на 2018 год:</a:t>
            </a:r>
          </a:p>
          <a:p>
            <a:pPr>
              <a:buNone/>
            </a:pPr>
            <a:endParaRPr lang="ru-RU" sz="20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70C0"/>
                </a:solidFill>
              </a:rPr>
              <a:t>на капитальные вложения в объекты образования в сумме 94,9 млн. рублей (реконструкция СОШ № 1);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70C0"/>
                </a:solidFill>
              </a:rPr>
              <a:t>на развитие сети автомобильных дорог в сумме  46,9,0 млн. рублей (ремонт Гривенской дороги);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70C0"/>
                </a:solidFill>
              </a:rPr>
              <a:t>на оказание консультационной помощи по вопросам сельскохозяйственного производства в сумме 105,0 тыс. рублей;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70C0"/>
                </a:solidFill>
              </a:rPr>
              <a:t>на предупреждение чрезвычайных ситуаций, обусловленных негативным воздействием вод в сумме 1100,0 тыс. рублей.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522" y="1903351"/>
            <a:ext cx="8216881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Новые виды финансовой помощи</a:t>
            </a:r>
          </a:p>
        </p:txBody>
      </p:sp>
    </p:spTree>
    <p:extLst>
      <p:ext uri="{BB962C8B-B14F-4D97-AF65-F5344CB8AC3E}">
        <p14:creationId xmlns="" xmlns:p14="http://schemas.microsoft.com/office/powerpoint/2010/main" val="40994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Расходы бюджета муниципального района </a:t>
            </a:r>
            <a:br>
              <a:rPr lang="ru-RU" sz="2400" b="1" dirty="0" smtClean="0"/>
            </a:br>
            <a:r>
              <a:rPr lang="ru-RU" sz="2400" b="1" dirty="0" smtClean="0"/>
              <a:t> на 2018 год в сравнении с 2017 годом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6954311"/>
              </p:ext>
            </p:extLst>
          </p:nvPr>
        </p:nvGraphicFramePr>
        <p:xfrm>
          <a:off x="500034" y="1643050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4716</TotalTime>
  <Words>532</Words>
  <Application>Microsoft Office PowerPoint</Application>
  <PresentationFormat>Экран (4:3)</PresentationFormat>
  <Paragraphs>159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       Нязепетровский муниципальный район</vt:lpstr>
      <vt:lpstr>Основные нормативные документы используемые для подготовки проекта бюджета муниципального района  на 2018-2020 годы</vt:lpstr>
      <vt:lpstr>Основные параметры бюджета муниципального района  на 2018-2020 годы</vt:lpstr>
      <vt:lpstr>Основные параметры бюджета муниципального района на 2018 год в сравнении с 2017 годом</vt:lpstr>
      <vt:lpstr>Прогнозируемая структура доходов бюджета муниципального района на 2018 – 2020 годы</vt:lpstr>
      <vt:lpstr>Собственные доходные источники бюджета муниципального района в 2018 году</vt:lpstr>
      <vt:lpstr> Структура безвозмездных поступлений из бюджетов других уровней  в 2018 году </vt:lpstr>
      <vt:lpstr>Изменения в структуре безвозмездных поступлений в районный бюджет в 2018 году</vt:lpstr>
      <vt:lpstr>Расходы бюджета муниципального района   на 2018 год в сравнении с 2017 годом</vt:lpstr>
      <vt:lpstr> Общая направленность расходов бюджета муниципального  района в 2018 году </vt:lpstr>
      <vt:lpstr>Расходы по муниципальным программам в 2018 -2020 годах в сравнении с 2017 годом</vt:lpstr>
      <vt:lpstr> Структура расходов бюджета муниципального района в 2018 году </vt:lpstr>
      <vt:lpstr> Объем межбюджетных трансфертов бюджетам поселений на 2018 год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</cp:lastModifiedBy>
  <cp:revision>729</cp:revision>
  <dcterms:created xsi:type="dcterms:W3CDTF">2012-11-19T09:39:56Z</dcterms:created>
  <dcterms:modified xsi:type="dcterms:W3CDTF">2017-11-27T08:45:56Z</dcterms:modified>
</cp:coreProperties>
</file>