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2" r:id="rId1"/>
  </p:sldMasterIdLst>
  <p:notesMasterIdLst>
    <p:notesMasterId r:id="rId17"/>
  </p:notesMasterIdLst>
  <p:handoutMasterIdLst>
    <p:handoutMasterId r:id="rId18"/>
  </p:handoutMasterIdLst>
  <p:sldIdLst>
    <p:sldId id="266" r:id="rId2"/>
    <p:sldId id="289" r:id="rId3"/>
    <p:sldId id="280" r:id="rId4"/>
    <p:sldId id="283" r:id="rId5"/>
    <p:sldId id="259" r:id="rId6"/>
    <p:sldId id="284" r:id="rId7"/>
    <p:sldId id="274" r:id="rId8"/>
    <p:sldId id="281" r:id="rId9"/>
    <p:sldId id="275" r:id="rId10"/>
    <p:sldId id="285" r:id="rId11"/>
    <p:sldId id="288" r:id="rId12"/>
    <p:sldId id="286" r:id="rId13"/>
    <p:sldId id="287" r:id="rId14"/>
    <p:sldId id="278" r:id="rId15"/>
    <p:sldId id="260" r:id="rId16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3511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9" autoAdjust="0"/>
    <p:restoredTop sz="87224" autoAdjust="0"/>
  </p:normalViewPr>
  <p:slideViewPr>
    <p:cSldViewPr>
      <p:cViewPr varScale="1">
        <p:scale>
          <a:sx n="94" d="100"/>
          <a:sy n="94" d="100"/>
        </p:scale>
        <p:origin x="-4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 w="11429" cap="flat" cmpd="sng" algn="ctr">
              <a:solidFill>
                <a:schemeClr val="accent1">
                  <a:shade val="50000"/>
                </a:schemeClr>
              </a:solidFill>
              <a:prstDash val="sysDash"/>
            </a:ln>
            <a:effectLst/>
          </c:spPr>
          <c:dLbls>
            <c:dLbl>
              <c:idx val="0"/>
              <c:layout>
                <c:manualLayout>
                  <c:x val="-4.6296296296296476E-3"/>
                  <c:y val="-8.1374947165940265E-2"/>
                </c:manualLayout>
              </c:layout>
              <c:showVal val="1"/>
            </c:dLbl>
            <c:dLbl>
              <c:idx val="1"/>
              <c:layout>
                <c:manualLayout>
                  <c:x val="-4.6296296296296979E-3"/>
                  <c:y val="-7.295684918325672E-2"/>
                </c:manualLayout>
              </c:layout>
              <c:showVal val="1"/>
            </c:dLbl>
            <c:dLbl>
              <c:idx val="2"/>
              <c:layout>
                <c:manualLayout>
                  <c:x val="3.2407407407407544E-2"/>
                  <c:y val="-7.8568914505045898E-2"/>
                </c:manualLayout>
              </c:layout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Доходы 2016 год</c:v>
                </c:pt>
                <c:pt idx="1">
                  <c:v>Расходы 2016 год</c:v>
                </c:pt>
                <c:pt idx="2">
                  <c:v>Профицит бюджета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614.4</c:v>
                </c:pt>
                <c:pt idx="1">
                  <c:v>608.29999999999995</c:v>
                </c:pt>
                <c:pt idx="2">
                  <c:v>6.1</c:v>
                </c:pt>
              </c:numCache>
            </c:numRef>
          </c:val>
        </c:ser>
        <c:shape val="cylinder"/>
        <c:axId val="85333504"/>
        <c:axId val="85335040"/>
        <c:axId val="0"/>
      </c:bar3DChart>
      <c:catAx>
        <c:axId val="85333504"/>
        <c:scaling>
          <c:orientation val="minMax"/>
        </c:scaling>
        <c:axPos val="b"/>
        <c:tickLblPos val="nextTo"/>
        <c:crossAx val="85335040"/>
        <c:crosses val="autoZero"/>
        <c:auto val="1"/>
        <c:lblAlgn val="ctr"/>
        <c:lblOffset val="100"/>
      </c:catAx>
      <c:valAx>
        <c:axId val="85335040"/>
        <c:scaling>
          <c:orientation val="minMax"/>
        </c:scaling>
        <c:axPos val="l"/>
        <c:majorGridlines/>
        <c:numFmt formatCode="General" sourceLinked="1"/>
        <c:tickLblPos val="nextTo"/>
        <c:crossAx val="853335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 первоначально </c:v>
                </c:pt>
              </c:strCache>
            </c:strRef>
          </c:tx>
          <c:spPr>
            <a:solidFill>
              <a:schemeClr val="accent1"/>
            </a:solidFill>
            <a:ln w="11429" cap="flat" cmpd="sng" algn="ctr">
              <a:solidFill>
                <a:schemeClr val="accent1">
                  <a:shade val="50000"/>
                </a:schemeClr>
              </a:solidFill>
              <a:prstDash val="sysDash"/>
            </a:ln>
            <a:effectLst/>
          </c:spPr>
          <c:dPt>
            <c:idx val="0"/>
            <c:spPr>
              <a:solidFill>
                <a:schemeClr val="accent1"/>
              </a:solidFill>
              <a:ln w="11429" cap="flat" cmpd="sng" algn="ctr">
                <a:solidFill>
                  <a:schemeClr val="accent1">
                    <a:shade val="50000"/>
                  </a:schemeClr>
                </a:solidFill>
                <a:prstDash val="sysDash"/>
              </a:ln>
              <a:effectLst/>
            </c:spPr>
          </c:dPt>
          <c:dLbls>
            <c:dLbl>
              <c:idx val="0"/>
              <c:layout>
                <c:manualLayout>
                  <c:x val="9.2592592592593611E-3"/>
                  <c:y val="0.14211940152932245"/>
                </c:manualLayout>
              </c:layout>
              <c:showVal val="1"/>
            </c:dLbl>
            <c:dLbl>
              <c:idx val="1"/>
              <c:layout>
                <c:manualLayout>
                  <c:x val="7.2530864197530923E-2"/>
                  <c:y val="-2.0611771999719242E-2"/>
                </c:manualLayout>
              </c:layout>
              <c:showVal val="1"/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26.4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Уточненные бюджетные назначения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Pt>
            <c:idx val="0"/>
            <c:spPr>
              <a:solidFill>
                <a:schemeClr val="accent5"/>
              </a:solidFill>
              <a:ln w="11429" cap="flat" cmpd="sng" algn="ctr">
                <a:solidFill>
                  <a:schemeClr val="accent5">
                    <a:shade val="50000"/>
                  </a:schemeClr>
                </a:solidFill>
                <a:prstDash val="sysDash"/>
              </a:ln>
              <a:effectLst/>
            </c:spPr>
          </c:dPt>
          <c:dLbls>
            <c:dLbl>
              <c:idx val="0"/>
              <c:layout>
                <c:manualLayout>
                  <c:x val="9.2592592592593611E-3"/>
                  <c:y val="0.1630023869107342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</a:t>
                    </a:r>
                    <a:r>
                      <a:rPr lang="en-US" dirty="0" smtClean="0"/>
                      <a:t>2,</a:t>
                    </a:r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7.8703703703703734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42.2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chemeClr val="accent3"/>
            </a:solidFill>
            <a:ln w="11429" cap="flat" cmpd="sng" algn="ctr">
              <a:solidFill>
                <a:schemeClr val="accent3">
                  <a:shade val="50000"/>
                </a:schemeClr>
              </a:solidFill>
              <a:prstDash val="sysDash"/>
            </a:ln>
            <a:effectLst/>
          </c:spPr>
          <c:dLbls>
            <c:dLbl>
              <c:idx val="0"/>
              <c:layout>
                <c:manualLayout>
                  <c:x val="1.0802469135802562E-2"/>
                  <c:y val="0.2359207939390710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</a:t>
                    </a:r>
                    <a:r>
                      <a:rPr lang="en-US" dirty="0" smtClean="0"/>
                      <a:t>0,</a:t>
                    </a:r>
                    <a:r>
                      <a:rPr lang="ru-RU" dirty="0" smtClean="0"/>
                      <a:t>6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4.0123456790123462E-2"/>
                  <c:y val="-2.5764714999649028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0.0</c:formatCode>
                <c:ptCount val="1"/>
                <c:pt idx="0">
                  <c:v>40.4</c:v>
                </c:pt>
              </c:numCache>
            </c:numRef>
          </c:val>
        </c:ser>
        <c:shape val="cylinder"/>
        <c:axId val="107489536"/>
        <c:axId val="107540480"/>
        <c:axId val="0"/>
      </c:bar3DChart>
      <c:catAx>
        <c:axId val="1074895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07540480"/>
        <c:crosses val="autoZero"/>
        <c:auto val="1"/>
        <c:lblAlgn val="ctr"/>
        <c:lblOffset val="100"/>
      </c:catAx>
      <c:valAx>
        <c:axId val="107540480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crossAx val="1074895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4510790317876963"/>
          <c:y val="0.19108674429168887"/>
          <c:w val="0.24871925731505898"/>
          <c:h val="0.72304633207771463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Остаток на 01.01.2016 г.</c:v>
                </c:pt>
              </c:strCache>
            </c:strRef>
          </c:tx>
          <c:spPr>
            <a:solidFill>
              <a:schemeClr val="accent1"/>
            </a:solidFill>
            <a:ln w="11429" cap="flat" cmpd="sng" algn="ctr">
              <a:solidFill>
                <a:schemeClr val="accent1">
                  <a:shade val="50000"/>
                </a:schemeClr>
              </a:solidFill>
              <a:prstDash val="sysDash"/>
            </a:ln>
            <a:effectLst/>
          </c:spPr>
          <c:dLbls>
            <c:dLbl>
              <c:idx val="0"/>
              <c:layout>
                <c:manualLayout>
                  <c:x val="9.2592592592593698E-3"/>
                  <c:y val="0.14211940152932256"/>
                </c:manualLayout>
              </c:layout>
              <c:showVal val="1"/>
            </c:dLbl>
            <c:dLbl>
              <c:idx val="1"/>
              <c:layout>
                <c:manualLayout>
                  <c:x val="7.2530864197530923E-2"/>
                  <c:y val="-2.0611771999719242E-2"/>
                </c:manualLayout>
              </c:layout>
              <c:showVal val="1"/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2267.1999999999998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Погашено в 2016 году </c:v>
                </c:pt>
              </c:strCache>
            </c:strRef>
          </c:tx>
          <c:spPr>
            <a:solidFill>
              <a:schemeClr val="accent5"/>
            </a:solidFill>
            <a:ln w="11429" cap="flat" cmpd="sng" algn="ctr">
              <a:solidFill>
                <a:schemeClr val="accent5">
                  <a:shade val="50000"/>
                </a:schemeClr>
              </a:solidFill>
              <a:prstDash val="sysDash"/>
            </a:ln>
            <a:effectLst/>
          </c:spPr>
          <c:dLbls>
            <c:dLbl>
              <c:idx val="0"/>
              <c:layout>
                <c:manualLayout>
                  <c:x val="9.2592592592593698E-3"/>
                  <c:y val="0.16300238691073424"/>
                </c:manualLayout>
              </c:layout>
              <c:showVal val="1"/>
            </c:dLbl>
            <c:dLbl>
              <c:idx val="1"/>
              <c:layout>
                <c:manualLayout>
                  <c:x val="7.8703703703703734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1432.8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Остаток на 01.01.2017 г.</c:v>
                </c:pt>
              </c:strCache>
            </c:strRef>
          </c:tx>
          <c:spPr>
            <a:solidFill>
              <a:schemeClr val="accent3"/>
            </a:solidFill>
            <a:ln w="11429" cap="flat" cmpd="sng" algn="ctr">
              <a:solidFill>
                <a:schemeClr val="accent3">
                  <a:shade val="50000"/>
                </a:schemeClr>
              </a:solidFill>
              <a:prstDash val="sysDash"/>
            </a:ln>
            <a:effectLst/>
          </c:spPr>
          <c:dLbls>
            <c:dLbl>
              <c:idx val="0"/>
              <c:layout>
                <c:manualLayout>
                  <c:x val="1.0802469135802569E-2"/>
                  <c:y val="0.23592079393907101"/>
                </c:manualLayout>
              </c:layout>
              <c:showVal val="1"/>
            </c:dLbl>
            <c:dLbl>
              <c:idx val="1"/>
              <c:layout>
                <c:manualLayout>
                  <c:x val="4.0123456790123462E-2"/>
                  <c:y val="-2.5764714999649028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0.0</c:formatCode>
                <c:ptCount val="1"/>
                <c:pt idx="0">
                  <c:v>834.4</c:v>
                </c:pt>
              </c:numCache>
            </c:numRef>
          </c:val>
        </c:ser>
        <c:shape val="cylinder"/>
        <c:axId val="118180096"/>
        <c:axId val="118215040"/>
        <c:axId val="0"/>
      </c:bar3DChart>
      <c:catAx>
        <c:axId val="1181800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18215040"/>
        <c:crosses val="autoZero"/>
        <c:auto val="1"/>
        <c:lblAlgn val="ctr"/>
        <c:lblOffset val="100"/>
      </c:catAx>
      <c:valAx>
        <c:axId val="118215040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crossAx val="11818009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4510790317876963"/>
          <c:y val="0.19108674429168887"/>
          <c:w val="0.24871925731505903"/>
          <c:h val="0.72304633207771463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01.01.2016</c:v>
                </c:pt>
              </c:strCache>
            </c:strRef>
          </c:tx>
          <c:spPr>
            <a:solidFill>
              <a:schemeClr val="accent1"/>
            </a:solidFill>
            <a:ln w="11429" cap="flat" cmpd="sng" algn="ctr">
              <a:solidFill>
                <a:schemeClr val="accent1">
                  <a:shade val="50000"/>
                </a:schemeClr>
              </a:solidFill>
              <a:prstDash val="sysDash"/>
            </a:ln>
            <a:effectLst/>
          </c:spPr>
          <c:dLbls>
            <c:dLbl>
              <c:idx val="0"/>
              <c:layout>
                <c:manualLayout>
                  <c:x val="7.7160493827161504E-3"/>
                  <c:y val="-4.425931719042072E-2"/>
                </c:manualLayout>
              </c:layout>
              <c:showVal val="1"/>
            </c:dLbl>
            <c:dLbl>
              <c:idx val="1"/>
              <c:layout>
                <c:manualLayout>
                  <c:x val="-1.5432098765432239E-3"/>
                  <c:y val="-5.1529429999298063E-2"/>
                </c:manualLayout>
              </c:layout>
              <c:showVal val="1"/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Дебиторская задолженность</c:v>
                </c:pt>
                <c:pt idx="1">
                  <c:v>Кредиторская задолженность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8.7000000000000011</c:v>
                </c:pt>
                <c:pt idx="1">
                  <c:v>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5"/>
            </a:solidFill>
            <a:ln w="11429" cap="flat" cmpd="sng" algn="ctr">
              <a:solidFill>
                <a:schemeClr val="accent5">
                  <a:shade val="50000"/>
                </a:schemeClr>
              </a:solidFill>
              <a:prstDash val="sysDash"/>
            </a:ln>
            <a:effectLst/>
          </c:spPr>
          <c:dLbls>
            <c:dLbl>
              <c:idx val="0"/>
              <c:layout>
                <c:manualLayout>
                  <c:x val="5.7098765432098832E-2"/>
                  <c:y val="-4.9182609344842587E-2"/>
                </c:manualLayout>
              </c:layout>
              <c:showVal val="1"/>
            </c:dLbl>
            <c:dLbl>
              <c:idx val="1"/>
              <c:layout>
                <c:manualLayout>
                  <c:x val="0.13425925925925927"/>
                  <c:y val="5.4105901499262969E-2"/>
                </c:manualLayout>
              </c:layout>
              <c:showVal val="1"/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Дебиторская задолженность</c:v>
                </c:pt>
                <c:pt idx="1">
                  <c:v>Кредиторская задолженность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10.3</c:v>
                </c:pt>
                <c:pt idx="1">
                  <c:v>4</c:v>
                </c:pt>
              </c:numCache>
            </c:numRef>
          </c:val>
        </c:ser>
        <c:shape val="cylinder"/>
        <c:axId val="137464064"/>
        <c:axId val="137486336"/>
        <c:axId val="0"/>
      </c:bar3DChart>
      <c:catAx>
        <c:axId val="1374640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37486336"/>
        <c:crosses val="autoZero"/>
        <c:auto val="1"/>
        <c:lblAlgn val="ctr"/>
        <c:lblOffset val="100"/>
      </c:catAx>
      <c:valAx>
        <c:axId val="137486336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crossAx val="1374640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12807426849426"/>
          <c:y val="0.4362670214488209"/>
          <c:w val="0.24871925731505917"/>
          <c:h val="0.46498372359776324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1542355643044619"/>
          <c:y val="4.8281249999999901E-2"/>
          <c:w val="0.61185761154855911"/>
          <c:h val="0.8173959153543316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МБТ поселений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План 2016 год </c:v>
                </c:pt>
                <c:pt idx="1">
                  <c:v>Факт 2016 год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3.6</c:v>
                </c:pt>
                <c:pt idx="1">
                  <c:v>3.6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4.9382370415994026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145</a:t>
                    </a:r>
                    <a:r>
                      <a:rPr lang="ru-RU" dirty="0" smtClean="0"/>
                      <a:t>,0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План 2016 год </c:v>
                </c:pt>
                <c:pt idx="1">
                  <c:v>Факт 2016 год 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145</c:v>
                </c:pt>
                <c:pt idx="1">
                  <c:v>142.19999999999999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dLbl>
              <c:idx val="0"/>
              <c:layout>
                <c:manualLayout>
                  <c:x val="-1.3168632110931722E-2"/>
                  <c:y val="-2.1880188738163549E-2"/>
                </c:manualLayout>
              </c:layout>
              <c:showVal val="1"/>
            </c:dLbl>
            <c:dLbl>
              <c:idx val="1"/>
              <c:layout>
                <c:manualLayout>
                  <c:x val="-1.6460790138664689E-3"/>
                  <c:y val="-2.7350235922704427E-2"/>
                </c:manualLayout>
              </c:layout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План 2016 год </c:v>
                </c:pt>
                <c:pt idx="1">
                  <c:v>Факт 2016 год 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473.5</c:v>
                </c:pt>
                <c:pt idx="1">
                  <c:v>468.6</c:v>
                </c:pt>
              </c:numCache>
            </c:numRef>
          </c:val>
        </c:ser>
        <c:shape val="cylinder"/>
        <c:axId val="85384192"/>
        <c:axId val="87233280"/>
        <c:axId val="0"/>
      </c:bar3DChart>
      <c:catAx>
        <c:axId val="85384192"/>
        <c:scaling>
          <c:orientation val="minMax"/>
        </c:scaling>
        <c:axPos val="b"/>
        <c:tickLblPos val="nextTo"/>
        <c:crossAx val="87233280"/>
        <c:crosses val="autoZero"/>
        <c:auto val="1"/>
        <c:lblAlgn val="ctr"/>
        <c:lblOffset val="100"/>
      </c:catAx>
      <c:valAx>
        <c:axId val="87233280"/>
        <c:scaling>
          <c:orientation val="minMax"/>
        </c:scaling>
        <c:axPos val="l"/>
        <c:majorGridlines/>
        <c:numFmt formatCode="General" sourceLinked="1"/>
        <c:tickLblPos val="nextTo"/>
        <c:crossAx val="85384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47811679790026"/>
          <c:y val="3.4033464566929225E-2"/>
          <c:w val="0.27271883202099739"/>
          <c:h val="0.78505782480314967"/>
        </c:manualLayout>
      </c:layout>
      <c:txPr>
        <a:bodyPr/>
        <a:lstStyle/>
        <a:p>
          <a:pPr>
            <a:defRPr sz="15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всего</c:v>
                </c:pt>
              </c:strCache>
            </c:strRef>
          </c:tx>
          <c:dLbls>
            <c:dLbl>
              <c:idx val="0"/>
              <c:layout>
                <c:manualLayout>
                  <c:x val="6.1728395061728392E-3"/>
                  <c:y val="-4.4896522574311967E-2"/>
                </c:manualLayout>
              </c:layout>
              <c:showVal val="1"/>
            </c:dLbl>
            <c:dLbl>
              <c:idx val="1"/>
              <c:layout>
                <c:manualLayout>
                  <c:x val="1.5432098765432072E-2"/>
                  <c:y val="-3.0866359269839376E-2"/>
                </c:manualLayout>
              </c:layout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597.79999999999995</c:v>
                </c:pt>
                <c:pt idx="1">
                  <c:v>610.79999999999995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dLbl>
              <c:idx val="0"/>
              <c:layout>
                <c:manualLayout>
                  <c:x val="2.7777777777777901E-2"/>
                  <c:y val="-7.01508165223622E-2"/>
                </c:manualLayout>
              </c:layout>
              <c:showVal val="1"/>
            </c:dLbl>
            <c:dLbl>
              <c:idx val="1"/>
              <c:layout>
                <c:manualLayout>
                  <c:x val="2.7777777777777901E-2"/>
                  <c:y val="-5.3314620556995478E-2"/>
                </c:manualLayout>
              </c:layout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481.6</c:v>
                </c:pt>
                <c:pt idx="1">
                  <c:v>468.6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и неналоговые</c:v>
                </c:pt>
              </c:strCache>
            </c:strRef>
          </c:tx>
          <c:dLbls>
            <c:dLbl>
              <c:idx val="0"/>
              <c:layout>
                <c:manualLayout>
                  <c:x val="2.3148148148148147E-2"/>
                  <c:y val="-3.9284457252522831E-2"/>
                </c:manualLayout>
              </c:layout>
              <c:showVal val="1"/>
            </c:dLbl>
            <c:dLbl>
              <c:idx val="1"/>
              <c:layout>
                <c:manualLayout>
                  <c:x val="3.2407407407407496E-2"/>
                  <c:y val="-4.2090489913417531E-2"/>
                </c:manualLayout>
              </c:layout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116.2</c:v>
                </c:pt>
                <c:pt idx="1">
                  <c:v>142.19999999999999</c:v>
                </c:pt>
              </c:numCache>
            </c:numRef>
          </c:val>
        </c:ser>
        <c:shape val="cylinder"/>
        <c:axId val="87295872"/>
        <c:axId val="87318528"/>
        <c:axId val="0"/>
      </c:bar3DChart>
      <c:catAx>
        <c:axId val="87295872"/>
        <c:scaling>
          <c:orientation val="minMax"/>
        </c:scaling>
        <c:axPos val="b"/>
        <c:tickLblPos val="nextTo"/>
        <c:crossAx val="87318528"/>
        <c:crosses val="autoZero"/>
        <c:auto val="1"/>
        <c:lblAlgn val="ctr"/>
        <c:lblOffset val="100"/>
      </c:catAx>
      <c:valAx>
        <c:axId val="87318528"/>
        <c:scaling>
          <c:orientation val="minMax"/>
        </c:scaling>
        <c:axPos val="l"/>
        <c:majorGridlines/>
        <c:numFmt formatCode="General" sourceLinked="1"/>
        <c:tickLblPos val="nextTo"/>
        <c:crossAx val="872958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млн.руб.</c:v>
                </c:pt>
              </c:strCache>
            </c:strRef>
          </c:tx>
          <c:dLbls>
            <c:dLbl>
              <c:idx val="0"/>
              <c:layout>
                <c:manualLayout>
                  <c:x val="-4.5397103139885417E-2"/>
                  <c:y val="-8.184269292524044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Субсидии;</a:t>
                    </a:r>
                    <a:r>
                      <a:rPr lang="ru-RU" baseline="0" dirty="0" smtClean="0"/>
                      <a:t> 31%</a:t>
                    </a:r>
                  </a:p>
                  <a:p>
                    <a:r>
                      <a:rPr lang="en-US" dirty="0" smtClean="0"/>
                      <a:t>144,1</a:t>
                    </a:r>
                    <a:r>
                      <a:rPr lang="ru-RU" dirty="0" smtClean="0"/>
                      <a:t> млн. руб.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1.1653604063380981E-2"/>
                  <c:y val="3.0538694196130187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0" dirty="0" smtClean="0"/>
                      <a:t>Субвенции; 61%</a:t>
                    </a:r>
                  </a:p>
                  <a:p>
                    <a:r>
                      <a:rPr lang="en-US" sz="1600" b="0" dirty="0" smtClean="0"/>
                      <a:t>286,0</a:t>
                    </a:r>
                    <a:r>
                      <a:rPr lang="ru-RU" sz="1600" b="0" dirty="0" smtClean="0"/>
                      <a:t> млн.руб</a:t>
                    </a:r>
                    <a:r>
                      <a:rPr lang="ru-RU" dirty="0" smtClean="0"/>
                      <a:t>.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2.2193241469816369E-2"/>
                  <c:y val="-1.680725184894356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Дотации;</a:t>
                    </a:r>
                    <a:r>
                      <a:rPr lang="ru-RU" baseline="0" dirty="0" smtClean="0"/>
                      <a:t> 8%</a:t>
                    </a:r>
                  </a:p>
                  <a:p>
                    <a:r>
                      <a:rPr lang="en-US" dirty="0" smtClean="0"/>
                      <a:t>38,3</a:t>
                    </a:r>
                    <a:r>
                      <a:rPr lang="ru-RU" dirty="0" smtClean="0"/>
                      <a:t> млн. руб.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3.2806090210945854E-2"/>
                  <c:y val="-2.4650665504777656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Иные МБТ; 0,0%</a:t>
                    </a:r>
                  </a:p>
                  <a:p>
                    <a:r>
                      <a:rPr lang="en-US" sz="1600" dirty="0" smtClean="0"/>
                      <a:t>0,2</a:t>
                    </a:r>
                    <a:r>
                      <a:rPr lang="ru-RU" sz="1600" dirty="0" smtClean="0"/>
                      <a:t> млн.руб</a:t>
                    </a:r>
                    <a:r>
                      <a:rPr lang="ru-RU" dirty="0" smtClean="0"/>
                      <a:t>.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Субсидии</c:v>
                </c:pt>
                <c:pt idx="1">
                  <c:v>Субвенции</c:v>
                </c:pt>
                <c:pt idx="2">
                  <c:v>Дотации</c:v>
                </c:pt>
                <c:pt idx="3">
                  <c:v>Иные МБТ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 formatCode="General">
                  <c:v>144.1</c:v>
                </c:pt>
                <c:pt idx="1">
                  <c:v>286</c:v>
                </c:pt>
                <c:pt idx="2" formatCode="General">
                  <c:v>38.300000000000004</c:v>
                </c:pt>
                <c:pt idx="3" formatCode="General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Субсидии</c:v>
                </c:pt>
                <c:pt idx="1">
                  <c:v>Субвенции</c:v>
                </c:pt>
                <c:pt idx="2">
                  <c:v>Дотации</c:v>
                </c:pt>
                <c:pt idx="3">
                  <c:v>Иные МБТ</c:v>
                </c:pt>
              </c:strCache>
            </c:strRef>
          </c:cat>
          <c:val>
            <c:numRef>
              <c:f>Лист1!$C$2:$C$5</c:f>
              <c:numCache>
                <c:formatCode>0.00%</c:formatCode>
                <c:ptCount val="4"/>
                <c:pt idx="0">
                  <c:v>0.30439374735952751</c:v>
                </c:pt>
                <c:pt idx="1">
                  <c:v>0.60414026193493853</c:v>
                </c:pt>
                <c:pt idx="2">
                  <c:v>8.0904098014364226E-2</c:v>
                </c:pt>
                <c:pt idx="3">
                  <c:v>1.0561892691170261E-2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 первоначально</c:v>
                </c:pt>
              </c:strCache>
            </c:strRef>
          </c:tx>
          <c:dPt>
            <c:idx val="0"/>
            <c:spPr/>
          </c:dPt>
          <c:dLbls>
            <c:dLbl>
              <c:idx val="0"/>
              <c:layout>
                <c:manualLayout>
                  <c:x val="-8.4876786235054E-2"/>
                  <c:y val="5.2189013125445174E-2"/>
                </c:manualLayout>
              </c:layout>
              <c:showVal val="1"/>
            </c:dLbl>
            <c:dLbl>
              <c:idx val="1"/>
              <c:layout>
                <c:manualLayout>
                  <c:x val="7.2530864197530923E-2"/>
                  <c:y val="-2.0611771999719242E-2"/>
                </c:manualLayout>
              </c:layout>
              <c:showVal val="1"/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</c:dLbl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564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Бюджетные назначения с учетом изменений </c:v>
                </c:pt>
              </c:strCache>
            </c:strRef>
          </c:tx>
          <c:dLbls>
            <c:dLbl>
              <c:idx val="0"/>
              <c:layout>
                <c:manualLayout>
                  <c:x val="1.3888888888889039E-2"/>
                  <c:y val="-4.3447781021937512E-2"/>
                </c:manualLayout>
              </c:layout>
              <c:showVal val="1"/>
            </c:dLbl>
            <c:dLbl>
              <c:idx val="1"/>
              <c:layout>
                <c:manualLayout>
                  <c:x val="7.8703703703703734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</c:dLbl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631.4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Профинансировано</c:v>
                </c:pt>
              </c:strCache>
            </c:strRef>
          </c:tx>
          <c:dLbls>
            <c:dLbl>
              <c:idx val="0"/>
              <c:layout>
                <c:manualLayout>
                  <c:x val="4.1666666666666664E-2"/>
                  <c:y val="-5.6550051522231332E-2"/>
                </c:manualLayout>
              </c:layout>
              <c:showVal val="1"/>
            </c:dLbl>
            <c:dLbl>
              <c:idx val="1"/>
              <c:layout>
                <c:manualLayout>
                  <c:x val="4.0123456790123462E-2"/>
                  <c:y val="-2.5764714999649028E-2"/>
                </c:manualLayout>
              </c:layout>
              <c:showVal val="1"/>
            </c:dLbl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0.0</c:formatCode>
                <c:ptCount val="1"/>
                <c:pt idx="0">
                  <c:v>608.29999999999995</c:v>
                </c:pt>
              </c:numCache>
            </c:numRef>
          </c:val>
        </c:ser>
        <c:shape val="cylinder"/>
        <c:axId val="105598976"/>
        <c:axId val="105600512"/>
        <c:axId val="0"/>
      </c:bar3DChart>
      <c:catAx>
        <c:axId val="105598976"/>
        <c:scaling>
          <c:orientation val="minMax"/>
        </c:scaling>
        <c:axPos val="b"/>
        <c:numFmt formatCode="General" sourceLinked="1"/>
        <c:tickLblPos val="nextTo"/>
        <c:crossAx val="105600512"/>
        <c:crosses val="autoZero"/>
        <c:auto val="1"/>
        <c:lblAlgn val="ctr"/>
        <c:lblOffset val="100"/>
      </c:catAx>
      <c:valAx>
        <c:axId val="105600512"/>
        <c:scaling>
          <c:orientation val="minMax"/>
        </c:scaling>
        <c:axPos val="l"/>
        <c:majorGridlines/>
        <c:numFmt formatCode="0.0" sourceLinked="1"/>
        <c:tickLblPos val="nextTo"/>
        <c:crossAx val="105598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55234762321349"/>
          <c:y val="0.44914937894864548"/>
          <c:w val="0.30427481287061386"/>
          <c:h val="0.49078989315346289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50"/>
      <c:perspective val="30"/>
    </c:view3D>
    <c:plotArea>
      <c:layout>
        <c:manualLayout>
          <c:layoutTarget val="inner"/>
          <c:xMode val="edge"/>
          <c:yMode val="edge"/>
          <c:x val="3.496116991634058E-2"/>
          <c:y val="1.5441402911286303E-2"/>
          <c:w val="0.82604247806117903"/>
          <c:h val="0.8017981038267653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1973839898094667"/>
                  <c:y val="-0.37412202765705627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Общегосударственные</a:t>
                    </a:r>
                    <a:r>
                      <a:rPr lang="ru-RU" sz="1200" baseline="0" dirty="0" smtClean="0"/>
                      <a:t> вопросы; 7%</a:t>
                    </a:r>
                  </a:p>
                  <a:p>
                    <a:r>
                      <a:rPr lang="en-US" sz="1200" dirty="0" smtClean="0"/>
                      <a:t>42,3</a:t>
                    </a:r>
                    <a:r>
                      <a:rPr lang="ru-RU" sz="1200" dirty="0" smtClean="0"/>
                      <a:t> млн.руб. 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.22089321841437179"/>
                  <c:y val="3.9658000438059842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Национальная оборона; 0%</a:t>
                    </a:r>
                  </a:p>
                  <a:p>
                    <a:r>
                      <a:rPr lang="en-US" sz="1400" dirty="0" smtClean="0"/>
                      <a:t>1</a:t>
                    </a:r>
                    <a:r>
                      <a:rPr lang="ru-RU" sz="1400" dirty="0" smtClean="0"/>
                      <a:t> млн. руб.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4.3130750636245732E-2"/>
                  <c:y val="-4.5821304528978713E-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Национальная безопасность и правоохранительная деятельность; 1%</a:t>
                    </a:r>
                  </a:p>
                  <a:p>
                    <a:r>
                      <a:rPr lang="en-US" sz="1200" dirty="0" smtClean="0"/>
                      <a:t>3</a:t>
                    </a:r>
                    <a:r>
                      <a:rPr lang="ru-RU" sz="1200" dirty="0" smtClean="0"/>
                      <a:t>,0</a:t>
                    </a:r>
                    <a:r>
                      <a:rPr lang="ru-RU" sz="1200" baseline="0" dirty="0" smtClean="0"/>
                      <a:t> млн. руб.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4.5075085790475755E-2"/>
                  <c:y val="-5.5659123583922205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Национальная экономика;</a:t>
                    </a:r>
                    <a:r>
                      <a:rPr lang="ru-RU" sz="1400" baseline="0" dirty="0" smtClean="0"/>
                      <a:t> 4%;</a:t>
                    </a:r>
                  </a:p>
                  <a:p>
                    <a:r>
                      <a:rPr lang="en-US" sz="1400" dirty="0" smtClean="0"/>
                      <a:t>21,4</a:t>
                    </a:r>
                    <a:r>
                      <a:rPr lang="ru-RU" sz="1400" dirty="0" smtClean="0"/>
                      <a:t> млн. руб.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-5.063969108441637E-2"/>
                  <c:y val="-3.0404398384119277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Жилищно-коммунальное</a:t>
                    </a:r>
                    <a:r>
                      <a:rPr lang="ru-RU" sz="1200" baseline="0" dirty="0" smtClean="0"/>
                      <a:t> хозяйство; 5 %</a:t>
                    </a:r>
                  </a:p>
                  <a:p>
                    <a:r>
                      <a:rPr lang="en-US" sz="1200" dirty="0" smtClean="0"/>
                      <a:t>31,5</a:t>
                    </a:r>
                    <a:r>
                      <a:rPr lang="ru-RU" sz="1200" dirty="0" smtClean="0"/>
                      <a:t> млн.руб.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-7.597820899024918E-2"/>
                  <c:y val="-0.13943580035670591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Охрана окружающей среды; 0%</a:t>
                    </a:r>
                  </a:p>
                  <a:p>
                    <a:r>
                      <a:rPr lang="en-US" sz="1200" dirty="0" smtClean="0"/>
                      <a:t>1</a:t>
                    </a:r>
                    <a:r>
                      <a:rPr lang="ru-RU" sz="1200" dirty="0" smtClean="0"/>
                      <a:t>,0 млн.</a:t>
                    </a:r>
                    <a:r>
                      <a:rPr lang="ru-RU" sz="1200" baseline="0" dirty="0" smtClean="0"/>
                      <a:t> руб.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1400" dirty="0" smtClean="0"/>
                      <a:t>Образование; 47%</a:t>
                    </a:r>
                  </a:p>
                  <a:p>
                    <a:r>
                      <a:rPr lang="en-US" sz="1400" dirty="0" smtClean="0"/>
                      <a:t>287,7</a:t>
                    </a:r>
                    <a:r>
                      <a:rPr lang="ru-RU" sz="1400" dirty="0" smtClean="0"/>
                      <a:t> млн.руб</a:t>
                    </a:r>
                    <a:r>
                      <a:rPr lang="ru-RU" dirty="0" smtClean="0"/>
                      <a:t>.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>
                <c:manualLayout>
                  <c:x val="-0.12733564163903358"/>
                  <c:y val="4.2559117490608887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Культура; 7%</a:t>
                    </a:r>
                  </a:p>
                  <a:p>
                    <a:r>
                      <a:rPr lang="en-US" sz="1200" dirty="0" smtClean="0"/>
                      <a:t>44,1</a:t>
                    </a:r>
                    <a:r>
                      <a:rPr lang="ru-RU" sz="1200" dirty="0" smtClean="0"/>
                      <a:t> млн.руб.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8"/>
              <c:layout>
                <c:manualLayout>
                  <c:x val="-3.8895015298086817E-2"/>
                  <c:y val="-7.3123877059992834E-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Здравоохранение; 2%</a:t>
                    </a:r>
                  </a:p>
                  <a:p>
                    <a:r>
                      <a:rPr lang="en-US" sz="1200" dirty="0" smtClean="0"/>
                      <a:t>10,7</a:t>
                    </a:r>
                    <a:r>
                      <a:rPr lang="ru-RU" sz="1200" dirty="0" smtClean="0"/>
                      <a:t> млн. руб.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9"/>
              <c:layout>
                <c:manualLayout>
                  <c:x val="-4.6818602685591862E-2"/>
                  <c:y val="-0.2388090948465394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Социальная политика;</a:t>
                    </a:r>
                    <a:r>
                      <a:rPr lang="ru-RU" sz="1200" baseline="0" dirty="0" smtClean="0"/>
                      <a:t> 24%</a:t>
                    </a:r>
                  </a:p>
                  <a:p>
                    <a:r>
                      <a:rPr lang="en-US" sz="1200" dirty="0" smtClean="0"/>
                      <a:t>144,4</a:t>
                    </a:r>
                    <a:r>
                      <a:rPr lang="ru-RU" sz="1200" dirty="0" smtClean="0"/>
                      <a:t> млн. руб.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10"/>
              <c:layout>
                <c:manualLayout>
                  <c:x val="3.498779309286381E-2"/>
                  <c:y val="-0.36369052226282661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Физическая культура и спорт; 0%</a:t>
                    </a:r>
                  </a:p>
                  <a:p>
                    <a:r>
                      <a:rPr lang="en-US" sz="1200" dirty="0" smtClean="0"/>
                      <a:t>1,2</a:t>
                    </a:r>
                    <a:r>
                      <a:rPr lang="ru-RU" sz="1200" dirty="0" smtClean="0"/>
                      <a:t> млн. руб.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11"/>
              <c:layout>
                <c:manualLayout>
                  <c:x val="2.2948696295571711E-2"/>
                  <c:y val="-0.17922698909626347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Обслуживание муниципального долга; 0%</a:t>
                    </a:r>
                  </a:p>
                  <a:p>
                    <a:r>
                      <a:rPr lang="en-US" sz="1200" dirty="0" smtClean="0"/>
                      <a:t>0,3</a:t>
                    </a:r>
                    <a:r>
                      <a:rPr lang="ru-RU" sz="1200" dirty="0" smtClean="0"/>
                      <a:t> млн. руб.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12"/>
              <c:layout>
                <c:manualLayout>
                  <c:x val="2.1214696282561406E-2"/>
                  <c:y val="-3.1040285035316573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МБТ поселениям;</a:t>
                    </a:r>
                    <a:r>
                      <a:rPr lang="ru-RU" sz="1200" baseline="0" dirty="0" smtClean="0"/>
                      <a:t> </a:t>
                    </a:r>
                    <a:r>
                      <a:rPr lang="ru-RU" sz="1200" dirty="0" smtClean="0"/>
                      <a:t>3 %</a:t>
                    </a:r>
                  </a:p>
                  <a:p>
                    <a:r>
                      <a:rPr lang="en-US" sz="1200" dirty="0" smtClean="0"/>
                      <a:t>19,7</a:t>
                    </a:r>
                    <a:r>
                      <a:rPr lang="ru-RU" sz="1200" dirty="0" smtClean="0"/>
                      <a:t> млн. руб.</a:t>
                    </a:r>
                    <a:endParaRPr lang="en-US" sz="1200" dirty="0"/>
                  </a:p>
                </c:rich>
              </c:tx>
              <c:showVal val="1"/>
            </c:dLbl>
            <c:txPr>
              <a:bodyPr/>
              <a:lstStyle/>
              <a:p>
                <a:pPr algn="just">
                  <a:defRPr/>
                </a:pPr>
                <a:endParaRPr lang="ru-RU"/>
              </a:p>
            </c:txPr>
            <c:showVal val="1"/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Обслуживание государственного и муниципального долга</c:v>
                </c:pt>
                <c:pt idx="12">
                  <c:v>МБТ поселениям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42.3</c:v>
                </c:pt>
                <c:pt idx="1">
                  <c:v>1</c:v>
                </c:pt>
                <c:pt idx="2">
                  <c:v>3</c:v>
                </c:pt>
                <c:pt idx="3">
                  <c:v>21.4</c:v>
                </c:pt>
                <c:pt idx="4">
                  <c:v>31.5</c:v>
                </c:pt>
                <c:pt idx="5">
                  <c:v>1</c:v>
                </c:pt>
                <c:pt idx="6">
                  <c:v>287.7</c:v>
                </c:pt>
                <c:pt idx="7">
                  <c:v>44.1</c:v>
                </c:pt>
                <c:pt idx="8">
                  <c:v>10.7</c:v>
                </c:pt>
                <c:pt idx="9">
                  <c:v>144.4</c:v>
                </c:pt>
                <c:pt idx="10">
                  <c:v>1.2</c:v>
                </c:pt>
                <c:pt idx="11">
                  <c:v>0.30000000000000032</c:v>
                </c:pt>
                <c:pt idx="12">
                  <c:v>19.7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Обслуживание государственного и муниципального долга</c:v>
                </c:pt>
                <c:pt idx="12">
                  <c:v>МБТ поселениям</c:v>
                </c:pt>
              </c:strCache>
            </c:strRef>
          </c:cat>
          <c:val>
            <c:numRef>
              <c:f>Лист1!$C$2:$C$14</c:f>
              <c:numCache>
                <c:formatCode>0.00%</c:formatCode>
                <c:ptCount val="13"/>
                <c:pt idx="0">
                  <c:v>6.953805687982903E-2</c:v>
                </c:pt>
                <c:pt idx="1">
                  <c:v>1.643925694558606E-3</c:v>
                </c:pt>
                <c:pt idx="2">
                  <c:v>4.9317770836758475E-3</c:v>
                </c:pt>
                <c:pt idx="3">
                  <c:v>3.5180009863554192E-2</c:v>
                </c:pt>
                <c:pt idx="4">
                  <c:v>5.1783659378596102E-2</c:v>
                </c:pt>
                <c:pt idx="5">
                  <c:v>1.643925694558606E-3</c:v>
                </c:pt>
                <c:pt idx="6">
                  <c:v>0.47295742232451088</c:v>
                </c:pt>
                <c:pt idx="7">
                  <c:v>7.2497123130034702E-2</c:v>
                </c:pt>
                <c:pt idx="8">
                  <c:v>1.7590004931777082E-2</c:v>
                </c:pt>
                <c:pt idx="9">
                  <c:v>0.23738287029426269</c:v>
                </c:pt>
                <c:pt idx="10">
                  <c:v>1.9727108334703339E-3</c:v>
                </c:pt>
                <c:pt idx="11">
                  <c:v>4.931777083675851E-4</c:v>
                </c:pt>
                <c:pt idx="12">
                  <c:v>3.2385336182804647E-2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8.3407120073544505E-2"/>
          <c:y val="0.11822087245677625"/>
          <c:w val="0.89590742874317564"/>
          <c:h val="0.869693498965600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5"/>
            <c:explosion val="1"/>
          </c:dPt>
          <c:dLbls>
            <c:dLbl>
              <c:idx val="0"/>
              <c:layout>
                <c:manualLayout>
                  <c:x val="-0.14812449980821329"/>
                  <c:y val="-2.595967780014234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КСП муниципального района;</a:t>
                    </a:r>
                    <a:r>
                      <a:rPr lang="ru-RU" sz="1400" baseline="0" dirty="0" smtClean="0"/>
                      <a:t> 0,2 %</a:t>
                    </a:r>
                  </a:p>
                  <a:p>
                    <a:r>
                      <a:rPr lang="en-US" sz="1400" dirty="0" smtClean="0"/>
                      <a:t>1,5</a:t>
                    </a:r>
                    <a:r>
                      <a:rPr lang="ru-RU" sz="1400" dirty="0" smtClean="0"/>
                      <a:t> млн. руб.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00" smtClean="0"/>
                      <a:t>Собрание депутатов4 0,5</a:t>
                    </a:r>
                    <a:r>
                      <a:rPr lang="ru-RU" sz="1400" baseline="0" smtClean="0"/>
                      <a:t> %</a:t>
                    </a:r>
                  </a:p>
                  <a:p>
                    <a:r>
                      <a:rPr lang="en-US" sz="1400" smtClean="0"/>
                      <a:t>3</a:t>
                    </a:r>
                    <a:r>
                      <a:rPr lang="ru-RU" sz="1400" smtClean="0"/>
                      <a:t> млн. руб.</a:t>
                    </a:r>
                    <a:endParaRPr lang="en-US" sz="1400"/>
                  </a:p>
                </c:rich>
              </c:tx>
              <c:showVal val="1"/>
            </c:dLbl>
            <c:dLbl>
              <c:idx val="2"/>
              <c:layout>
                <c:manualLayout>
                  <c:x val="-1.8116379151194968E-2"/>
                  <c:y val="-8.5112108485262045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Администрация муниципального района; 15,7%</a:t>
                    </a:r>
                  </a:p>
                  <a:p>
                    <a:r>
                      <a:rPr lang="en-US" sz="1400" dirty="0" smtClean="0"/>
                      <a:t>95,2</a:t>
                    </a:r>
                    <a:r>
                      <a:rPr lang="ru-RU" sz="1400" dirty="0" smtClean="0"/>
                      <a:t> млн. руб.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400" dirty="0" smtClean="0"/>
                      <a:t>КУМИ;</a:t>
                    </a:r>
                    <a:r>
                      <a:rPr lang="ru-RU" sz="1400" baseline="0" dirty="0" smtClean="0"/>
                      <a:t> 1,6 %</a:t>
                    </a:r>
                  </a:p>
                  <a:p>
                    <a:r>
                      <a:rPr lang="en-US" sz="1400" dirty="0" smtClean="0"/>
                      <a:t>9,9</a:t>
                    </a:r>
                    <a:r>
                      <a:rPr lang="ru-RU" sz="1400" dirty="0" smtClean="0"/>
                      <a:t> млн. руб.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4.4054505530066333E-4"/>
                  <c:y val="7.7018669356540684E-2"/>
                </c:manualLayout>
              </c:layout>
              <c:tx>
                <c:rich>
                  <a:bodyPr/>
                  <a:lstStyle/>
                  <a:p>
                    <a:r>
                      <a:rPr lang="ru-RU" sz="1400" smtClean="0"/>
                      <a:t>Финуправление; 4,8 %</a:t>
                    </a:r>
                  </a:p>
                  <a:p>
                    <a:r>
                      <a:rPr lang="en-US" sz="1400" smtClean="0"/>
                      <a:t>29,4</a:t>
                    </a:r>
                    <a:r>
                      <a:rPr lang="ru-RU" sz="1400" smtClean="0"/>
                      <a:t> млн. руб</a:t>
                    </a:r>
                    <a:r>
                      <a:rPr lang="ru-RU" smtClean="0"/>
                      <a:t>.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-0.10974304811318809"/>
                  <c:y val="-0.31466947855420474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 smtClean="0"/>
                      <a:t>Управление образования; 46,8 %</a:t>
                    </a:r>
                  </a:p>
                  <a:p>
                    <a:r>
                      <a:rPr lang="en-US" sz="1300" dirty="0" smtClean="0"/>
                      <a:t>284,6</a:t>
                    </a:r>
                    <a:r>
                      <a:rPr lang="ru-RU" sz="1300" dirty="0" smtClean="0"/>
                      <a:t> млн. руб.</a:t>
                    </a:r>
                    <a:endParaRPr lang="en-US" sz="1300" dirty="0"/>
                  </a:p>
                </c:rich>
              </c:tx>
              <c:showVal val="1"/>
            </c:dLbl>
            <c:dLbl>
              <c:idx val="6"/>
              <c:layout>
                <c:manualLayout>
                  <c:x val="-1.9243523052859101E-2"/>
                  <c:y val="-0.17997319876164439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Отдел культуры; 8,9 %</a:t>
                    </a:r>
                  </a:p>
                  <a:p>
                    <a:r>
                      <a:rPr lang="en-US" sz="1400" dirty="0" smtClean="0"/>
                      <a:t>54,2</a:t>
                    </a:r>
                    <a:r>
                      <a:rPr lang="ru-RU" sz="1400" dirty="0" smtClean="0"/>
                      <a:t> млн. руб</a:t>
                    </a:r>
                    <a:r>
                      <a:rPr lang="ru-RU" dirty="0" smtClean="0"/>
                      <a:t>.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>
                <c:manualLayout>
                  <c:x val="-6.627624955933735E-2"/>
                  <c:y val="1.732950355030748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УСЗН; 21.4 %</a:t>
                    </a:r>
                  </a:p>
                  <a:p>
                    <a:r>
                      <a:rPr lang="en-US" sz="1400" dirty="0" smtClean="0"/>
                      <a:t>130,4</a:t>
                    </a:r>
                    <a:r>
                      <a:rPr lang="ru-RU" sz="1400" dirty="0" smtClean="0"/>
                      <a:t> млн. руб.</a:t>
                    </a:r>
                    <a:endParaRPr lang="en-US" sz="1400" dirty="0"/>
                  </a:p>
                </c:rich>
              </c:tx>
              <c:showVal val="1"/>
            </c:dLbl>
            <c:showVal val="1"/>
          </c:dLbls>
          <c:cat>
            <c:strRef>
              <c:f>Лист1!$A$2:$A$9</c:f>
              <c:strCache>
                <c:ptCount val="8"/>
                <c:pt idx="0">
                  <c:v>Контрольно-счетная палата</c:v>
                </c:pt>
                <c:pt idx="1">
                  <c:v>Собрание депутатов</c:v>
                </c:pt>
                <c:pt idx="2">
                  <c:v>Администрация муниципального района</c:v>
                </c:pt>
                <c:pt idx="3">
                  <c:v>КУМИ</c:v>
                </c:pt>
                <c:pt idx="4">
                  <c:v>Финупрвление</c:v>
                </c:pt>
                <c:pt idx="5">
                  <c:v>Управление образования</c:v>
                </c:pt>
                <c:pt idx="6">
                  <c:v>Отдел культуры</c:v>
                </c:pt>
                <c:pt idx="7">
                  <c:v>УСЗН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1.5</c:v>
                </c:pt>
                <c:pt idx="1">
                  <c:v>3</c:v>
                </c:pt>
                <c:pt idx="2">
                  <c:v>95.2</c:v>
                </c:pt>
                <c:pt idx="3">
                  <c:v>9.9</c:v>
                </c:pt>
                <c:pt idx="4">
                  <c:v>29.4</c:v>
                </c:pt>
                <c:pt idx="5">
                  <c:v>284.60000000000002</c:v>
                </c:pt>
                <c:pt idx="6">
                  <c:v>54.2</c:v>
                </c:pt>
                <c:pt idx="7">
                  <c:v>130.4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Контрольно-счетная палата</c:v>
                </c:pt>
                <c:pt idx="1">
                  <c:v>Собрание депутатов</c:v>
                </c:pt>
                <c:pt idx="2">
                  <c:v>Администрация муниципального района</c:v>
                </c:pt>
                <c:pt idx="3">
                  <c:v>КУМИ</c:v>
                </c:pt>
                <c:pt idx="4">
                  <c:v>Финупрвление</c:v>
                </c:pt>
                <c:pt idx="5">
                  <c:v>Управление образования</c:v>
                </c:pt>
                <c:pt idx="6">
                  <c:v>Отдел культуры</c:v>
                </c:pt>
                <c:pt idx="7">
                  <c:v>УСЗН</c:v>
                </c:pt>
              </c:strCache>
            </c:strRef>
          </c:cat>
          <c:val>
            <c:numRef>
              <c:f>Лист1!$C$2:$C$9</c:f>
              <c:numCache>
                <c:formatCode>0.0%</c:formatCode>
                <c:ptCount val="8"/>
                <c:pt idx="0">
                  <c:v>2.4662939822426852E-3</c:v>
                </c:pt>
                <c:pt idx="1">
                  <c:v>4.9325879644853713E-3</c:v>
                </c:pt>
                <c:pt idx="2">
                  <c:v>0.15652745807300261</c:v>
                </c:pt>
                <c:pt idx="3">
                  <c:v>1.6277540282801709E-2</c:v>
                </c:pt>
                <c:pt idx="4">
                  <c:v>4.8339362051956589E-2</c:v>
                </c:pt>
                <c:pt idx="5">
                  <c:v>0.46793817823084627</c:v>
                </c:pt>
                <c:pt idx="6">
                  <c:v>8.911542255836935E-2</c:v>
                </c:pt>
                <c:pt idx="7">
                  <c:v>0.21440315685629804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Y val="22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4.1543516255854215E-2"/>
                  <c:y val="-4.9385875364982387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Дотации; 49,5 %</a:t>
                    </a:r>
                  </a:p>
                  <a:p>
                    <a:r>
                      <a:rPr lang="ru-RU" sz="1400" dirty="0" smtClean="0"/>
                      <a:t>19,8</a:t>
                    </a:r>
                    <a:r>
                      <a:rPr lang="ru-RU" sz="1400" baseline="0" dirty="0" smtClean="0"/>
                      <a:t> </a:t>
                    </a:r>
                    <a:r>
                      <a:rPr lang="ru-RU" sz="1400" dirty="0" smtClean="0"/>
                      <a:t>млн. руб.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2.5396647642511191E-2"/>
                  <c:y val="-0.31492611421541855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Субсидии; 29.4 %</a:t>
                    </a:r>
                  </a:p>
                  <a:p>
                    <a:r>
                      <a:rPr lang="ru-RU" sz="1400" dirty="0" smtClean="0"/>
                      <a:t>11,7  млн. руб.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2.8480865525750663E-2"/>
                  <c:y val="3.952579147460320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Субвенции; 2,5%</a:t>
                    </a:r>
                  </a:p>
                  <a:p>
                    <a:r>
                      <a:rPr lang="ru-RU" sz="1400" dirty="0" smtClean="0"/>
                      <a:t>1,0 млн. руб.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0.14444343346678307"/>
                  <c:y val="-6.5872382131052773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Иные межбюджетные трансферты; 18,6%</a:t>
                    </a:r>
                  </a:p>
                  <a:p>
                    <a:r>
                      <a:rPr lang="ru-RU" sz="1400" dirty="0" smtClean="0"/>
                      <a:t>7,4 млн. руб.</a:t>
                    </a:r>
                    <a:endParaRPr lang="en-US" sz="1400" dirty="0"/>
                  </a:p>
                </c:rich>
              </c:tx>
              <c:showVal val="1"/>
            </c:dLbl>
            <c:delete val="1"/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19742</c:v>
                </c:pt>
                <c:pt idx="1">
                  <c:v>11725.8</c:v>
                </c:pt>
                <c:pt idx="2">
                  <c:v>960.7</c:v>
                </c:pt>
                <c:pt idx="3">
                  <c:v>7426.8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0.49534189932079387</c:v>
                </c:pt>
                <c:pt idx="1">
                  <c:v>0.29420930215052943</c:v>
                </c:pt>
                <c:pt idx="2">
                  <c:v>2.4104698747719876E-2</c:v>
                </c:pt>
                <c:pt idx="3">
                  <c:v>0.18634409978095801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6.1855042156628379E-3"/>
                  <c:y val="-2.4456255468066491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Гривенское сельское поселение; 15%</a:t>
                    </a:r>
                  </a:p>
                  <a:p>
                    <a:r>
                      <a:rPr lang="en-US" sz="1400" dirty="0" smtClean="0"/>
                      <a:t>5,8</a:t>
                    </a:r>
                    <a:r>
                      <a:rPr lang="ru-RU" sz="1400" dirty="0" smtClean="0"/>
                      <a:t> млн. руб.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4.2550196737203304E-2"/>
                  <c:y val="-0.13509798775153145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err="1" smtClean="0"/>
                      <a:t>Кургинское</a:t>
                    </a:r>
                    <a:r>
                      <a:rPr lang="ru-RU" sz="1400" dirty="0" smtClean="0"/>
                      <a:t> сельское поселение; 6%</a:t>
                    </a:r>
                  </a:p>
                  <a:p>
                    <a:r>
                      <a:rPr lang="en-US" sz="1400" dirty="0" smtClean="0"/>
                      <a:t>2,6</a:t>
                    </a:r>
                    <a:r>
                      <a:rPr lang="ru-RU" sz="1400" dirty="0" smtClean="0"/>
                      <a:t> млн. руб</a:t>
                    </a:r>
                    <a:r>
                      <a:rPr lang="ru-RU" dirty="0" smtClean="0"/>
                      <a:t>.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0.1822204999436752"/>
                  <c:y val="-5.848556430446195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Нязепетровское городское поселение; 49%</a:t>
                    </a:r>
                  </a:p>
                  <a:p>
                    <a:r>
                      <a:rPr lang="en-US" sz="1400" dirty="0" smtClean="0"/>
                      <a:t>19,6</a:t>
                    </a:r>
                    <a:r>
                      <a:rPr lang="ru-RU" sz="1400" dirty="0" smtClean="0"/>
                      <a:t> млн.руб. 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4.9660298782795119E-2"/>
                  <c:y val="-2.0466972878390211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Шемахинское сельское поселение; 16 %</a:t>
                    </a:r>
                  </a:p>
                  <a:p>
                    <a:r>
                      <a:rPr lang="en-US" sz="1400" dirty="0" smtClean="0"/>
                      <a:t>6,4</a:t>
                    </a:r>
                    <a:r>
                      <a:rPr lang="ru-RU" sz="1400" dirty="0" smtClean="0"/>
                      <a:t> млн. руб.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-2.1270982773530157E-2"/>
                  <c:y val="-2.3033464566929208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Ункурдинское сельское поселение; 14 %</a:t>
                    </a:r>
                  </a:p>
                  <a:p>
                    <a:r>
                      <a:rPr lang="en-US" sz="1400" dirty="0" smtClean="0"/>
                      <a:t>5,5</a:t>
                    </a:r>
                    <a:r>
                      <a:rPr lang="ru-RU" sz="1400" dirty="0" smtClean="0"/>
                      <a:t> млн. руб.</a:t>
                    </a:r>
                    <a:endParaRPr lang="en-US" sz="1400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Гривенское сельское поселение</c:v>
                </c:pt>
                <c:pt idx="1">
                  <c:v>Кургинское сельское поселение</c:v>
                </c:pt>
                <c:pt idx="2">
                  <c:v>Нязепетровское городское поселение</c:v>
                </c:pt>
                <c:pt idx="3">
                  <c:v>Шемахинское сельское поселение</c:v>
                </c:pt>
                <c:pt idx="4">
                  <c:v>Ункурдинское сельское поселение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5.8</c:v>
                </c:pt>
                <c:pt idx="1">
                  <c:v>2.6</c:v>
                </c:pt>
                <c:pt idx="2">
                  <c:v>19.600000000000001</c:v>
                </c:pt>
                <c:pt idx="3">
                  <c:v>6.4</c:v>
                </c:pt>
                <c:pt idx="4">
                  <c:v>5.5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Гривенское сельское поселение</c:v>
                </c:pt>
                <c:pt idx="1">
                  <c:v>Кургинское сельское поселение</c:v>
                </c:pt>
                <c:pt idx="2">
                  <c:v>Нязепетровское городское поселение</c:v>
                </c:pt>
                <c:pt idx="3">
                  <c:v>Шемахинское сельское поселение</c:v>
                </c:pt>
                <c:pt idx="4">
                  <c:v>Ункурдинское сельское поселение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>
                  <c:v>0.14536340852130386</c:v>
                </c:pt>
                <c:pt idx="1">
                  <c:v>6.5162907268170436E-2</c:v>
                </c:pt>
                <c:pt idx="2">
                  <c:v>0.49122807017543935</c:v>
                </c:pt>
                <c:pt idx="3">
                  <c:v>0.16040100250626618</c:v>
                </c:pt>
                <c:pt idx="4">
                  <c:v>0.13784461152882221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0.62162</cdr:x>
      <cdr:y>0.01563</cdr:y>
    </cdr:from>
    <cdr:to>
      <cdr:x>0.72914</cdr:x>
      <cdr:y>0.09375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286412" y="71438"/>
          <a:ext cx="91440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accent1"/>
              </a:solidFill>
            </a:rPr>
            <a:t>(+ 2,1% к 2015 году)</a:t>
          </a:r>
          <a:endParaRPr lang="ru-RU" sz="1600" b="1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0.63842</cdr:x>
      <cdr:y>0.15625</cdr:y>
    </cdr:from>
    <cdr:to>
      <cdr:x>0.86523</cdr:x>
      <cdr:y>0.25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429288" y="714380"/>
          <a:ext cx="1928826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1"/>
              </a:solidFill>
            </a:rPr>
            <a:t>(-2,7% к 2015 году)</a:t>
          </a:r>
          <a:endParaRPr lang="ru-RU" sz="1400" b="1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0.66362</cdr:x>
      <cdr:y>0.73438</cdr:y>
    </cdr:from>
    <cdr:to>
      <cdr:x>0.89715</cdr:x>
      <cdr:y>0.82813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643602" y="3357586"/>
          <a:ext cx="1985970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1"/>
              </a:solidFill>
            </a:rPr>
            <a:t>(+22,3% к 2015 году)</a:t>
          </a:r>
          <a:endParaRPr lang="ru-RU" sz="1400" b="1" dirty="0">
            <a:solidFill>
              <a:schemeClr val="accent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0.69617</cdr:x>
      <cdr:y>0.19188</cdr:y>
    </cdr:from>
    <cdr:to>
      <cdr:x>1</cdr:x>
      <cdr:y>0.27526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5729201" y="849846"/>
          <a:ext cx="2500399" cy="3693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0.32639</cdr:x>
      <cdr:y>0.48102</cdr:y>
    </cdr:from>
    <cdr:to>
      <cdr:x>0.64976</cdr:x>
      <cdr:y>0.61054</cdr:y>
    </cdr:to>
    <cdr:sp macro="" textlink="">
      <cdr:nvSpPr>
        <cdr:cNvPr id="5" name="Овальная выноска 4"/>
        <cdr:cNvSpPr/>
      </cdr:nvSpPr>
      <cdr:spPr>
        <a:xfrm xmlns:a="http://schemas.openxmlformats.org/drawingml/2006/main">
          <a:off x="2686040" y="2406868"/>
          <a:ext cx="2661206" cy="648081"/>
        </a:xfrm>
        <a:prstGeom xmlns:a="http://schemas.openxmlformats.org/drawingml/2006/main" prst="wedgeEllipseCallout">
          <a:avLst>
            <a:gd name="adj1" fmla="val -39245"/>
            <a:gd name="adj2" fmla="val -151661"/>
          </a:avLst>
        </a:prstGeom>
        <a:solidFill xmlns:a="http://schemas.openxmlformats.org/drawingml/2006/main">
          <a:schemeClr val="accent6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</a:rPr>
            <a:t>+ 67,4 млн. руб.</a:t>
          </a:r>
          <a:endParaRPr lang="ru-RU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0.5434</cdr:x>
      <cdr:y>0.10981</cdr:y>
    </cdr:from>
    <cdr:to>
      <cdr:x>0.92535</cdr:x>
      <cdr:y>0.30969</cdr:y>
    </cdr:to>
    <cdr:sp macro="" textlink="">
      <cdr:nvSpPr>
        <cdr:cNvPr id="6" name="Овальная выноска 5"/>
        <cdr:cNvSpPr/>
      </cdr:nvSpPr>
      <cdr:spPr>
        <a:xfrm xmlns:a="http://schemas.openxmlformats.org/drawingml/2006/main">
          <a:off x="4471990" y="549480"/>
          <a:ext cx="3143295" cy="1000133"/>
        </a:xfrm>
        <a:prstGeom xmlns:a="http://schemas.openxmlformats.org/drawingml/2006/main" prst="wedgeEllipseCallout">
          <a:avLst>
            <a:gd name="adj1" fmla="val -66277"/>
            <a:gd name="adj2" fmla="val 36045"/>
          </a:avLst>
        </a:prstGeom>
        <a:solidFill xmlns:a="http://schemas.openxmlformats.org/drawingml/2006/main">
          <a:schemeClr val="accent3">
            <a:lumMod val="40000"/>
            <a:lumOff val="6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</a:rPr>
            <a:t>96 % </a:t>
          </a:r>
          <a:r>
            <a:rPr lang="ru-RU" sz="1600" b="1" smtClean="0">
              <a:solidFill>
                <a:srgbClr val="FF0000"/>
              </a:solidFill>
            </a:rPr>
            <a:t>бюджетных назначений</a:t>
          </a:r>
          <a:endParaRPr lang="ru-RU" sz="1600" b="1" dirty="0" smtClean="0">
            <a:solidFill>
              <a:srgbClr val="FF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0.53854</cdr:x>
      <cdr:y>0.20813</cdr:y>
    </cdr:from>
    <cdr:to>
      <cdr:x>0.73979</cdr:x>
      <cdr:y>0.33223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32006" y="921854"/>
          <a:ext cx="1656184" cy="5496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0.4948</cdr:x>
      <cdr:y>0.06452</cdr:y>
    </cdr:from>
    <cdr:to>
      <cdr:x>0.83334</cdr:x>
      <cdr:y>0.1479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072006" y="285752"/>
          <a:ext cx="2786049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(+25% к 2015 году)</a:t>
          </a:r>
        </a:p>
      </cdr:txBody>
    </cdr:sp>
  </cdr:relSizeAnchor>
  <cdr:relSizeAnchor xmlns:cdr="http://schemas.openxmlformats.org/drawingml/2006/chartDrawing">
    <cdr:from>
      <cdr:x>0.25174</cdr:x>
      <cdr:y>0.91661</cdr:y>
    </cdr:from>
    <cdr:to>
      <cdr:x>0.59028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071702" y="4143404"/>
          <a:ext cx="2786082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+15,9 млн.руб.</a:t>
          </a:r>
        </a:p>
      </cdr:txBody>
    </cdr:sp>
  </cdr:relSizeAnchor>
  <cdr:relSizeAnchor xmlns:cdr="http://schemas.openxmlformats.org/drawingml/2006/chartDrawing">
    <cdr:from>
      <cdr:x>0.25174</cdr:x>
      <cdr:y>0.91935</cdr:y>
    </cdr:from>
    <cdr:to>
      <cdr:x>0.48611</cdr:x>
      <cdr:y>0.91936</cdr:y>
    </cdr:to>
    <cdr:cxnSp macro="">
      <cdr:nvCxnSpPr>
        <cdr:cNvPr id="8" name="Прямая со стрелкой 7"/>
        <cdr:cNvCxnSpPr/>
      </cdr:nvCxnSpPr>
      <cdr:spPr>
        <a:xfrm xmlns:a="http://schemas.openxmlformats.org/drawingml/2006/main" flipV="1">
          <a:off x="2071702" y="4071966"/>
          <a:ext cx="1928829" cy="22"/>
        </a:xfrm>
        <a:prstGeom xmlns:a="http://schemas.openxmlformats.org/drawingml/2006/main" prst="straightConnector1">
          <a:avLst/>
        </a:prstGeom>
        <a:ln xmlns:a="http://schemas.openxmlformats.org/drawingml/2006/main" w="6350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0.53854</cdr:x>
      <cdr:y>0.20813</cdr:y>
    </cdr:from>
    <cdr:to>
      <cdr:x>0.73979</cdr:x>
      <cdr:y>0.33223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32006" y="921854"/>
          <a:ext cx="1656184" cy="5496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0.4948</cdr:x>
      <cdr:y>0.12903</cdr:y>
    </cdr:from>
    <cdr:to>
      <cdr:x>0.77257</cdr:x>
      <cdr:y>0.21242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071966" y="571504"/>
          <a:ext cx="2286016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0.2257</cdr:x>
      <cdr:y>0.8871</cdr:y>
    </cdr:from>
    <cdr:to>
      <cdr:x>0.29514</cdr:x>
      <cdr:y>0.97048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857388" y="3929091"/>
          <a:ext cx="571504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0.18229</cdr:x>
      <cdr:y>0.07246</cdr:y>
    </cdr:from>
    <cdr:to>
      <cdr:x>0.28646</cdr:x>
      <cdr:y>0.14739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500198" y="357190"/>
          <a:ext cx="857256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  <a:latin typeface="Georgia" pitchFamily="18" charset="0"/>
            </a:rPr>
            <a:t>+18%</a:t>
          </a:r>
        </a:p>
      </cdr:txBody>
    </cdr:sp>
  </cdr:relSizeAnchor>
  <cdr:relSizeAnchor xmlns:cdr="http://schemas.openxmlformats.org/drawingml/2006/chartDrawing">
    <cdr:from>
      <cdr:x>0.65105</cdr:x>
      <cdr:y>0.27536</cdr:y>
    </cdr:from>
    <cdr:to>
      <cdr:x>0.8073</cdr:x>
      <cdr:y>0.40648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5357850" y="1357322"/>
          <a:ext cx="1285884" cy="6463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+11%</a:t>
          </a:r>
        </a:p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0.10417</cdr:x>
      <cdr:y>0.07246</cdr:y>
    </cdr:from>
    <cdr:to>
      <cdr:x>0.35591</cdr:x>
      <cdr:y>0.30435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857256" y="357190"/>
          <a:ext cx="2071720" cy="1143037"/>
        </a:xfrm>
        <a:prstGeom xmlns:a="http://schemas.openxmlformats.org/drawingml/2006/main" prst="straightConnector1">
          <a:avLst/>
        </a:prstGeom>
        <a:ln xmlns:a="http://schemas.openxmlformats.org/drawingml/2006/main" w="6350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0.55556</cdr:x>
      <cdr:y>0.36232</cdr:y>
    </cdr:from>
    <cdr:to>
      <cdr:x>0.71181</cdr:x>
      <cdr:y>0.44929</cdr:y>
    </cdr:to>
    <cdr:cxnSp macro="">
      <cdr:nvCxnSpPr>
        <cdr:cNvPr id="6" name="Прямая со стрелкой 5"/>
        <cdr:cNvCxnSpPr/>
      </cdr:nvCxnSpPr>
      <cdr:spPr>
        <a:xfrm xmlns:a="http://schemas.openxmlformats.org/drawingml/2006/main" rot="16200000" flipH="1">
          <a:off x="5000651" y="1357331"/>
          <a:ext cx="428677" cy="1285915"/>
        </a:xfrm>
        <a:prstGeom xmlns:a="http://schemas.openxmlformats.org/drawingml/2006/main" prst="straightConnector1">
          <a:avLst/>
        </a:prstGeom>
        <a:ln xmlns:a="http://schemas.openxmlformats.org/drawingml/2006/main" w="73025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AB4E0-A599-4FB3-A77C-BAA9E021CE80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526BC-1E5A-4964-9116-EB20C726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7786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144BF-33D1-4629-B1D9-B3372E374FCA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420C8-DEFB-4791-8660-8E66A11469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7103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i="0" baseline="0" dirty="0" smtClean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i="0" baseline="0" dirty="0" smtClean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Слайд исправлен</a:t>
            </a:r>
            <a:endParaRPr lang="ru-RU" b="1" i="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600" b="1" i="0" baseline="0" dirty="0" smtClean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b="1" dirty="0" smtClean="0"/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984CFC6-2F7E-499F-8738-AD178D06FDAE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984CFC6-2F7E-499F-8738-AD178D06FDAE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984CFC6-2F7E-499F-8738-AD178D06FDAE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  	</a:t>
            </a:r>
            <a:r>
              <a:rPr lang="ru-RU" sz="2400" b="1" dirty="0" smtClean="0">
                <a:solidFill>
                  <a:schemeClr val="tx2"/>
                </a:solidFill>
              </a:rPr>
              <a:t>Нязепетровский муниципальный район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642910" y="1428736"/>
            <a:ext cx="778674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700" dirty="0" smtClean="0">
                <a:solidFill>
                  <a:schemeClr val="accent1">
                    <a:lumMod val="50000"/>
                  </a:schemeClr>
                </a:solidFill>
              </a:rPr>
              <a:t>Основные итоги исполнения бюджета Нязепетровского муниципального района </a:t>
            </a:r>
          </a:p>
          <a:p>
            <a:pPr algn="ctr">
              <a:defRPr/>
            </a:pPr>
            <a:r>
              <a:rPr lang="ru-RU" sz="4700" dirty="0" smtClean="0">
                <a:solidFill>
                  <a:schemeClr val="accent1">
                    <a:lumMod val="50000"/>
                  </a:schemeClr>
                </a:solidFill>
              </a:rPr>
              <a:t>за 2016 год</a:t>
            </a:r>
            <a:endParaRPr lang="ru-RU" sz="47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5072074"/>
            <a:ext cx="8429684" cy="13234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solidFill>
                  <a:schemeClr val="tx2"/>
                </a:solidFill>
              </a:rPr>
              <a:t>Докладчик: Заместитель Главы Нязепетровского </a:t>
            </a:r>
          </a:p>
          <a:p>
            <a:pPr algn="r"/>
            <a:r>
              <a:rPr lang="ru-RU" sz="1600" dirty="0" smtClean="0">
                <a:solidFill>
                  <a:schemeClr val="tx2"/>
                </a:solidFill>
              </a:rPr>
              <a:t>муниципального района по финансовым вопросам    Л.В. Нечаева</a:t>
            </a:r>
          </a:p>
          <a:p>
            <a:pPr algn="r"/>
            <a:endParaRPr lang="ru-RU" sz="1600" dirty="0" smtClean="0">
              <a:solidFill>
                <a:schemeClr val="tx2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2"/>
                </a:solidFill>
              </a:rPr>
              <a:t>29 мая 2017 года</a:t>
            </a:r>
          </a:p>
          <a:p>
            <a:pPr algn="ctr"/>
            <a:r>
              <a:rPr lang="ru-RU" sz="1600" dirty="0" smtClean="0">
                <a:solidFill>
                  <a:schemeClr val="tx2"/>
                </a:solidFill>
              </a:rPr>
              <a:t>Нязепетровск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10" name="Заголовок 6"/>
          <p:cNvSpPr txBox="1">
            <a:spLocks/>
          </p:cNvSpPr>
          <p:nvPr/>
        </p:nvSpPr>
        <p:spPr>
          <a:xfrm>
            <a:off x="500034" y="285728"/>
            <a:ext cx="8429684" cy="1357322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lang="ru-RU" sz="22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С</a:t>
            </a:r>
            <a:r>
              <a:rPr lang="ru-RU" sz="2200" b="1" dirty="0" smtClean="0">
                <a:solidFill>
                  <a:schemeClr val="accent3"/>
                </a:solidFill>
              </a:rPr>
              <a:t>труктура расходов по межбюджетным трансфертам из бюджета Нязепетровского муниципального района за 2016 год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200" b="1" dirty="0" smtClean="0">
                <a:solidFill>
                  <a:schemeClr val="accent3"/>
                </a:solidFill>
              </a:rPr>
              <a:t>  (39 ,9 млн. рублей)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571472" y="1785926"/>
          <a:ext cx="8001056" cy="4318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081194960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534400" cy="758952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cs typeface="Times New Roman" pitchFamily="18" charset="0"/>
              </a:rPr>
              <a:t>Финансовая помощь в виде межбюджетных трансфертов из бюджета Нязепетровского муниципального района </a:t>
            </a:r>
            <a:br>
              <a:rPr lang="ru-RU" sz="1800" b="1" dirty="0" smtClean="0">
                <a:cs typeface="Times New Roman" pitchFamily="18" charset="0"/>
              </a:rPr>
            </a:br>
            <a:r>
              <a:rPr lang="ru-RU" sz="1800" b="1" dirty="0" smtClean="0">
                <a:cs typeface="Times New Roman" pitchFamily="18" charset="0"/>
              </a:rPr>
              <a:t> за 2016 год (39,9 млн. рублей)</a:t>
            </a:r>
            <a:endParaRPr lang="ru-RU" sz="1800" b="1" dirty="0"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572428" cy="71438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Расходы по  муниципальным программам в 2016 году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400723018"/>
              </p:ext>
            </p:extLst>
          </p:nvPr>
        </p:nvGraphicFramePr>
        <p:xfrm>
          <a:off x="500034" y="1571612"/>
          <a:ext cx="8229600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428596" y="214290"/>
            <a:ext cx="8229600" cy="35719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882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642918"/>
            <a:ext cx="7543824" cy="500066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Объём муниципального  долга в 2016 году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400723018"/>
              </p:ext>
            </p:extLst>
          </p:nvPr>
        </p:nvGraphicFramePr>
        <p:xfrm>
          <a:off x="571472" y="1643050"/>
          <a:ext cx="8229600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500034" y="21429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882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571480"/>
            <a:ext cx="7715304" cy="71438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 smtClean="0"/>
              <a:t>Динамика кредиторской и дебиторской задолженности </a:t>
            </a:r>
            <a:endParaRPr lang="ru-RU" sz="2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143869675"/>
              </p:ext>
            </p:extLst>
          </p:nvPr>
        </p:nvGraphicFramePr>
        <p:xfrm>
          <a:off x="500034" y="1643050"/>
          <a:ext cx="822960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357158" y="142852"/>
            <a:ext cx="8229600" cy="357190"/>
          </a:xfrm>
          <a:prstGeom prst="rect">
            <a:avLst/>
          </a:prstGeom>
        </p:spPr>
        <p:txBody>
          <a:bodyPr vert="horz" anchor="ctr">
            <a:normAutofit fontScale="4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42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	</a:t>
            </a:r>
            <a:r>
              <a:rPr lang="ru-RU" sz="2400" b="1" dirty="0" smtClean="0">
                <a:solidFill>
                  <a:schemeClr val="tx2"/>
                </a:solidFill>
              </a:rPr>
              <a:t>Нязепетровский муниципальный район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1285143" y="2428875"/>
            <a:ext cx="6929803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chemeClr val="accent1">
                    <a:lumMod val="50000"/>
                  </a:schemeClr>
                </a:solidFill>
              </a:rPr>
              <a:t>Благодарю за внимание!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368280"/>
          </a:xfrm>
        </p:spPr>
        <p:txBody>
          <a:bodyPr>
            <a:normAutofit fontScale="90000"/>
          </a:bodyPr>
          <a:lstStyle/>
          <a:p>
            <a:pPr lvl="0"/>
            <a:r>
              <a:rPr lang="ru-RU" sz="2700" b="1" dirty="0" smtClean="0">
                <a:solidFill>
                  <a:schemeClr val="tx2"/>
                </a:solidFill>
              </a:rPr>
              <a:t>Нязепетровский муниципальный район</a:t>
            </a: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142976" y="500042"/>
            <a:ext cx="75009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Параметры исполнения бюджета Нязепетровского муниципального района за 2016 год </a:t>
            </a:r>
            <a:r>
              <a:rPr lang="ru-RU" sz="1600" b="1" dirty="0" smtClean="0"/>
              <a:t>(млн.руб.)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857224" y="571480"/>
            <a:ext cx="7286676" cy="64294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/>
              <a:t>Структура доходов бюджета Нязепетровского муниципального района в 2016 году </a:t>
            </a:r>
            <a:r>
              <a:rPr lang="ru-RU" sz="1800" b="1" dirty="0" smtClean="0"/>
              <a:t>(млн. руб.)</a:t>
            </a:r>
            <a:endParaRPr lang="ru-RU" sz="1800" b="1" dirty="0"/>
          </a:p>
        </p:txBody>
      </p:sp>
      <p:sp>
        <p:nvSpPr>
          <p:cNvPr id="5" name="Заголовок 6"/>
          <p:cNvSpPr txBox="1">
            <a:spLocks/>
          </p:cNvSpPr>
          <p:nvPr/>
        </p:nvSpPr>
        <p:spPr>
          <a:xfrm>
            <a:off x="428596" y="214290"/>
            <a:ext cx="8229600" cy="500066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14282" y="1928802"/>
          <a:ext cx="7715304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Овальная выноска 8"/>
          <p:cNvSpPr/>
          <p:nvPr/>
        </p:nvSpPr>
        <p:spPr>
          <a:xfrm>
            <a:off x="5500694" y="1571612"/>
            <a:ext cx="2286016" cy="785818"/>
          </a:xfrm>
          <a:prstGeom prst="wedgeEllipseCallout">
            <a:avLst>
              <a:gd name="adj1" fmla="val -61722"/>
              <a:gd name="adj2" fmla="val 805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99% к плану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428860" y="1714488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/>
                </a:solidFill>
              </a:rPr>
              <a:t>622,1</a:t>
            </a:r>
            <a:r>
              <a:rPr lang="ru-RU" sz="1600" b="1" dirty="0" smtClean="0">
                <a:solidFill>
                  <a:schemeClr val="accent1"/>
                </a:solidFill>
              </a:rPr>
              <a:t> </a:t>
            </a:r>
            <a:endParaRPr lang="ru-RU" sz="1600" b="1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00562" y="171448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614,4</a:t>
            </a:r>
            <a:endParaRPr lang="ru-RU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71438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Динамика изменения доходов бюджета в 2016 году  к  2015 году  </a:t>
            </a:r>
            <a:r>
              <a:rPr lang="ru-RU" sz="1700" b="1" dirty="0" smtClean="0"/>
              <a:t>(БЕЗ УЧЁТА ВОЗВРАТА ОСТАТКОВ  ЦЕЛЕВЫХ СРЕДСТВ )</a:t>
            </a:r>
            <a:endParaRPr lang="ru-RU" sz="1700" b="1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285720" y="1428736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428596" y="142852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3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572428" cy="100013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Поступление налоговых и неналоговых доходов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в</a:t>
            </a:r>
            <a:r>
              <a:rPr lang="ru-RU" sz="2000" dirty="0" smtClean="0"/>
              <a:t> </a:t>
            </a:r>
            <a:r>
              <a:rPr lang="ru-RU" sz="2000" b="1" dirty="0" smtClean="0"/>
              <a:t>бюджет  Нязепетровского муниципального района за 2016 год  (</a:t>
            </a:r>
            <a:r>
              <a:rPr lang="ru-RU" sz="1800" b="1" dirty="0" smtClean="0"/>
              <a:t>тыс.руб.)</a:t>
            </a:r>
            <a:endParaRPr lang="ru-RU" sz="1800" b="1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214282" y="1500174"/>
          <a:ext cx="7858180" cy="5027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3202"/>
                <a:gridCol w="1094993"/>
                <a:gridCol w="1030581"/>
                <a:gridCol w="1159404"/>
              </a:tblGrid>
              <a:tr h="4105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дохода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80645" indent="-80645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Факт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80645" indent="-806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за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2016 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80645" indent="-80645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  <a:p>
                      <a:pPr marL="80645" indent="-80645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</a:tr>
              <a:tr h="4197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Налоги на прибыль, доходы (налог на доходы физических лиц)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100 014,6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98 374,9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</a:tr>
              <a:tr h="6250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Налоги на товары (работы, услуги),реализуемые на территории Российской Федерации (акцизы по подакцизным товарам)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10 655,0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10 659,0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2417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Налоги на совокупный доход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546,0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4 545,3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</a:tr>
              <a:tr h="2417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пошлина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441,0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2 473,2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</a:tr>
              <a:tr h="258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Итого налоговые</a:t>
                      </a:r>
                      <a:r>
                        <a:rPr lang="ru-RU" sz="14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117 656,60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116 052,40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99,75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</a:tr>
              <a:tr h="5809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6 647,0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6 840,4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</a:tr>
              <a:tr h="284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Платежи при пользовании природными ресурсами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404,0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408,8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</a:tr>
              <a:tr h="4197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Доходы от оказания платных услуг (работ) и компенсации затрат государства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13 542,0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11 921,5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</a:tr>
              <a:tr h="4197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материальных и нематериальных активов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404,0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5 543,5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</a:tr>
              <a:tr h="2697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Штрафы, санкции, возмещение ущерба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1 171,0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1 207,4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</a:tr>
              <a:tr h="214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Прочие неналоговые доходы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212,3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106,1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</a:tr>
              <a:tr h="2730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Итого неналоговые доходы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27 368,00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26 133,90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100,7</a:t>
                      </a:r>
                    </a:p>
                  </a:txBody>
                  <a:tcPr marL="9525" marR="9525" marT="9525" marB="0" anchor="b"/>
                </a:tc>
              </a:tr>
              <a:tr h="2697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Итого налоговые и неналоговые доходы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145 024,60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142186,3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1000100" y="0"/>
            <a:ext cx="6357982" cy="428628"/>
          </a:xfrm>
          <a:prstGeom prst="rect">
            <a:avLst/>
          </a:prstGeom>
        </p:spPr>
        <p:txBody>
          <a:bodyPr vert="horz" anchor="ctr"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3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58" y="714356"/>
            <a:ext cx="8143932" cy="642942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 smtClean="0"/>
              <a:t>	</a:t>
            </a:r>
            <a:r>
              <a:rPr lang="ru-RU" sz="2000" b="1" dirty="0" smtClean="0"/>
              <a:t>Структура безвозмездных поступлений из областного бюджета  в 2016 году   ( % )  -   468,6 млн.руб.</a:t>
            </a:r>
            <a:endParaRPr lang="ru-RU" sz="20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285720" y="1428736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428728" y="214290"/>
            <a:ext cx="7215238" cy="43088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Нязепетровский муниципальный район</a:t>
            </a:r>
          </a:p>
        </p:txBody>
      </p:sp>
    </p:spTree>
    <p:extLst>
      <p:ext uri="{BB962C8B-B14F-4D97-AF65-F5344CB8AC3E}">
        <p14:creationId xmlns:p14="http://schemas.microsoft.com/office/powerpoint/2010/main" xmlns="" val="25146363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15370" cy="642942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Расходы бюджета  Нязепетровского муниципального района в 2016 году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665074462"/>
              </p:ext>
            </p:extLst>
          </p:nvPr>
        </p:nvGraphicFramePr>
        <p:xfrm>
          <a:off x="457200" y="1593636"/>
          <a:ext cx="8229600" cy="5003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500034" y="142852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212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58" y="928670"/>
            <a:ext cx="7715304" cy="71438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 smtClean="0"/>
              <a:t>Функциональная структура расходов бюджета Нязепетровского муниципального района в 2016 году   ( % )</a:t>
            </a:r>
            <a:endParaRPr lang="ru-RU" sz="22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357158" y="1428736"/>
          <a:ext cx="8301038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57158" y="142852"/>
            <a:ext cx="8286808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Нязепетровский </a:t>
            </a:r>
            <a:r>
              <a:rPr lang="ru-RU" sz="2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муниципальный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район</a:t>
            </a:r>
          </a:p>
        </p:txBody>
      </p:sp>
    </p:spTree>
    <p:extLst>
      <p:ext uri="{BB962C8B-B14F-4D97-AF65-F5344CB8AC3E}">
        <p14:creationId xmlns:p14="http://schemas.microsoft.com/office/powerpoint/2010/main" xmlns="" val="25146363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42910" y="785794"/>
            <a:ext cx="7715304" cy="64294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ru-RU" sz="2200" b="1" dirty="0" smtClean="0"/>
              <a:t>	</a:t>
            </a:r>
            <a:r>
              <a:rPr lang="ru-RU" sz="2000" b="1" dirty="0" smtClean="0"/>
              <a:t>Ведомственная   структура расходов бюджета Нязепетровского муниципального района  в 2016 году </a:t>
            </a:r>
            <a:endParaRPr lang="ru-RU" sz="20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quarter" idx="1"/>
          </p:nvPr>
        </p:nvGraphicFramePr>
        <p:xfrm>
          <a:off x="357158" y="1500174"/>
          <a:ext cx="8504238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Заголовок 6"/>
          <p:cNvSpPr txBox="1">
            <a:spLocks/>
          </p:cNvSpPr>
          <p:nvPr/>
        </p:nvSpPr>
        <p:spPr>
          <a:xfrm>
            <a:off x="357158" y="285728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3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7167704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4870</TotalTime>
  <Words>760</Words>
  <Application>Microsoft Office PowerPoint</Application>
  <PresentationFormat>Экран (4:3)</PresentationFormat>
  <Paragraphs>236</Paragraphs>
  <Slides>15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Официальная</vt:lpstr>
      <vt:lpstr>       Нязепетровский муниципальный район</vt:lpstr>
      <vt:lpstr>Нязепетровский муниципальный район </vt:lpstr>
      <vt:lpstr>    Структура доходов бюджета Нязепетровского муниципального района в 2016 году (млн. руб.)</vt:lpstr>
      <vt:lpstr>Динамика изменения доходов бюджета в 2016 году  к  2015 году  (БЕЗ УЧЁТА ВОЗВРАТА ОСТАТКОВ  ЦЕЛЕВЫХ СРЕДСТВ )</vt:lpstr>
      <vt:lpstr>Поступление налоговых и неналоговых доходов в бюджет  Нязепетровского муниципального района за 2016 год  (тыс.руб.)</vt:lpstr>
      <vt:lpstr> Структура безвозмездных поступлений из областного бюджета  в 2016 году   ( % )  -   468,6 млн.руб.</vt:lpstr>
      <vt:lpstr>Расходы бюджета  Нязепетровского муниципального района в 2016 году</vt:lpstr>
      <vt:lpstr>Функциональная структура расходов бюджета Нязепетровского муниципального района в 2016 году   ( % )</vt:lpstr>
      <vt:lpstr> Ведомственная   структура расходов бюджета Нязепетровского муниципального района  в 2016 году </vt:lpstr>
      <vt:lpstr>Слайд 10</vt:lpstr>
      <vt:lpstr>Финансовая помощь в виде межбюджетных трансфертов из бюджета Нязепетровского муниципального района   за 2016 год (39,9 млн. рублей)</vt:lpstr>
      <vt:lpstr>Расходы по  муниципальным программам в 2016 году</vt:lpstr>
      <vt:lpstr>Объём муниципального  долга в 2016 году</vt:lpstr>
      <vt:lpstr>Динамика кредиторской и дебиторской задолженности </vt:lpstr>
      <vt:lpstr>       Нязепетровский муниципальный район</vt:lpstr>
    </vt:vector>
  </TitlesOfParts>
  <Company>Nzp_Finupr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nachfo</dc:creator>
  <cp:lastModifiedBy>fu_user</cp:lastModifiedBy>
  <cp:revision>832</cp:revision>
  <dcterms:created xsi:type="dcterms:W3CDTF">2012-11-19T09:39:56Z</dcterms:created>
  <dcterms:modified xsi:type="dcterms:W3CDTF">2017-05-26T10:06:09Z</dcterms:modified>
</cp:coreProperties>
</file>