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</p:sldMasterIdLst>
  <p:notesMasterIdLst>
    <p:notesMasterId r:id="rId22"/>
  </p:notesMasterIdLst>
  <p:handoutMasterIdLst>
    <p:handoutMasterId r:id="rId23"/>
  </p:handoutMasterIdLst>
  <p:sldIdLst>
    <p:sldId id="266" r:id="rId2"/>
    <p:sldId id="289" r:id="rId3"/>
    <p:sldId id="301" r:id="rId4"/>
    <p:sldId id="290" r:id="rId5"/>
    <p:sldId id="283" r:id="rId6"/>
    <p:sldId id="303" r:id="rId7"/>
    <p:sldId id="291" r:id="rId8"/>
    <p:sldId id="295" r:id="rId9"/>
    <p:sldId id="259" r:id="rId10"/>
    <p:sldId id="294" r:id="rId11"/>
    <p:sldId id="292" r:id="rId12"/>
    <p:sldId id="293" r:id="rId13"/>
    <p:sldId id="274" r:id="rId14"/>
    <p:sldId id="302" r:id="rId15"/>
    <p:sldId id="297" r:id="rId16"/>
    <p:sldId id="298" r:id="rId17"/>
    <p:sldId id="299" r:id="rId18"/>
    <p:sldId id="287" r:id="rId19"/>
    <p:sldId id="278" r:id="rId20"/>
    <p:sldId id="260" r:id="rId21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87224" autoAdjust="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14830552568793551"/>
          <c:y val="3.1953263873458641E-2"/>
          <c:w val="0.7144418009172866"/>
          <c:h val="0.8650676673228346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6.1728329089505334E-3"/>
                  <c:y val="-0.1932647868557727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b="1" dirty="0" smtClean="0"/>
                      <a:t>614</a:t>
                    </a:r>
                    <a:r>
                      <a:rPr lang="ru-RU" sz="1600" b="1" dirty="0" smtClean="0"/>
                      <a:t>,4</a:t>
                    </a:r>
                    <a:endParaRPr lang="en-US" sz="1600" b="1" dirty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-3.7387564841440939E-3"/>
                  <c:y val="-3.9352305495674589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 smtClean="0"/>
                      <a:t>676</a:t>
                    </a:r>
                    <a:r>
                      <a:rPr lang="ru-RU" sz="1600" b="1" baseline="0" dirty="0" smtClean="0"/>
                      <a:t>,3</a:t>
                    </a:r>
                    <a:endParaRPr lang="ru-RU" sz="1600" b="1" dirty="0" smtClean="0"/>
                  </a:p>
                </c:rich>
              </c:tx>
              <c:showVal val="1"/>
            </c:dLbl>
            <c:dLbl>
              <c:idx val="2"/>
              <c:layout>
                <c:manualLayout>
                  <c:x val="4.5645070877450376E-3"/>
                  <c:y val="-4.2370544086717928E-2"/>
                </c:manualLayout>
              </c:layout>
              <c:showVal val="1"/>
            </c:dLbl>
            <c:dLbl>
              <c:idx val="3"/>
              <c:layout>
                <c:manualLayout>
                  <c:x val="2.9206450394051358E-3"/>
                  <c:y val="-3.0313472114209726E-2"/>
                </c:manualLayout>
              </c:layout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Исполнение 2016 год</c:v>
                </c:pt>
                <c:pt idx="1">
                  <c:v>Исполнение 2017  год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614327.9</c:v>
                </c:pt>
                <c:pt idx="1">
                  <c:v>676434.9</c:v>
                </c:pt>
              </c:numCache>
            </c:numRef>
          </c:val>
        </c:ser>
        <c:shape val="cylinder"/>
        <c:axId val="71924736"/>
        <c:axId val="71836416"/>
        <c:axId val="0"/>
      </c:bar3DChart>
      <c:catAx>
        <c:axId val="7192473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71836416"/>
        <c:crosses val="autoZero"/>
        <c:auto val="1"/>
        <c:lblAlgn val="ctr"/>
        <c:lblOffset val="100"/>
      </c:catAx>
      <c:valAx>
        <c:axId val="71836416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719247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perspective val="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2017 год</c:v>
                </c:pt>
              </c:strCache>
            </c:strRef>
          </c:tx>
          <c:explosion val="2"/>
          <c:dLbls>
            <c:dLbl>
              <c:idx val="0"/>
              <c:layout>
                <c:manualLayout>
                  <c:x val="0.24429908947947435"/>
                  <c:y val="0.2067445430536502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"Сохранение и развитие культуры"; </a:t>
                    </a:r>
                    <a:r>
                      <a:rPr lang="ru-RU" dirty="0" smtClean="0"/>
                      <a:t>58391,8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7.4108763990521395E-2"/>
                  <c:y val="0.8661172003073371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"Управление муниципальной собственностью на территории"; </a:t>
                    </a:r>
                    <a:r>
                      <a:rPr lang="ru-RU" dirty="0" smtClean="0"/>
                      <a:t>16923,6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11648443391303889"/>
                  <c:y val="0.4885142527353161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"Автоматизация бюджетного ппроцесса и развитие информационных систем"управления"финансами в Нязепетровском МР"; </a:t>
                    </a:r>
                    <a:r>
                      <a:rPr lang="ru-RU" dirty="0" smtClean="0"/>
                      <a:t>2672,2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/>
                      <a:t>МП "Управление муниципальными финансами и </a:t>
                    </a:r>
                    <a:r>
                      <a:rPr lang="ru-RU"/>
                      <a:t>муниципальным </a:t>
                    </a:r>
                    <a:r>
                      <a:rPr lang="ru-RU" smtClean="0"/>
                      <a:t>долгом"; 240907,8 тыс.руб.</a:t>
                    </a:r>
                    <a:endParaRPr lang="ru-RU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-9.3495251194911644E-2"/>
                  <c:y val="-0.2361410516034105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"Социальная поддержка граждан Нязепетровского МР"; </a:t>
                    </a:r>
                    <a:r>
                      <a:rPr lang="ru-RU" dirty="0" smtClean="0"/>
                      <a:t>141680,1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МП "Развитие дорожного хозяйства в Нязепетровском МР"; </a:t>
                    </a:r>
                    <a:r>
                      <a:rPr lang="ru-RU" smtClean="0"/>
                      <a:t>7941,8 тыс.руб.</a:t>
                    </a:r>
                    <a:endParaRPr lang="ru-RU"/>
                  </a:p>
                </c:rich>
              </c:tx>
              <c:showVal val="1"/>
              <c:showCatName val="1"/>
            </c:dLbl>
            <c:dLbl>
              <c:idx val="6"/>
              <c:layout>
                <c:manualLayout>
                  <c:x val="-0.17504491374716902"/>
                  <c:y val="-5.6964702881441938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транспортного обслуживания населения Нязепетровского МР"; </a:t>
                    </a:r>
                    <a:r>
                      <a:rPr lang="ru-RU" dirty="0" smtClean="0"/>
                      <a:t>2410,0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7"/>
              <c:layout>
                <c:manualLayout>
                  <c:x val="-0.17305193378918171"/>
                  <c:y val="-0.1284968161980397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туризма на территории Нязепетровского МР"; </a:t>
                    </a:r>
                    <a:r>
                      <a:rPr lang="ru-RU" dirty="0" smtClean="0"/>
                      <a:t>417,4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8"/>
              <c:layout>
                <c:manualLayout>
                  <c:x val="0.13756432629606871"/>
                  <c:y val="-0.2091386159249201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дошкольного образования в Нязепетровского МР"; </a:t>
                    </a:r>
                    <a:r>
                      <a:rPr lang="ru-RU" dirty="0" smtClean="0"/>
                      <a:t>86351,0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9"/>
              <c:layout>
                <c:manualLayout>
                  <c:x val="0.23559089829998081"/>
                  <c:y val="2.024482768274590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образования в Нязепетровском МР"; </a:t>
                    </a:r>
                    <a:r>
                      <a:rPr lang="ru-RU" dirty="0" smtClean="0"/>
                      <a:t>207647,4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0"/>
              <c:layout>
                <c:manualLayout>
                  <c:x val="1.8751788185106782E-2"/>
                  <c:y val="1.0459730426694838E-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"Обеспечение доступным и комфортным жильем граждан РФ в Нязепетровского МР"; </a:t>
                    </a:r>
                    <a:r>
                      <a:rPr lang="ru-RU" dirty="0" smtClean="0"/>
                      <a:t>33755,2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1"/>
              <c:layout>
                <c:manualLayout>
                  <c:x val="0.57055902450504969"/>
                  <c:y val="1.296287223419843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"Создание комплексной системы экстренного оповещения населения Нязепетровского МР"; </a:t>
                    </a:r>
                    <a:r>
                      <a:rPr lang="ru-RU" dirty="0" smtClean="0"/>
                      <a:t>1090,7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2"/>
              <c:layout>
                <c:manualLayout>
                  <c:x val="-0.23412586683588937"/>
                  <c:y val="0.3033988680160889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малого и среднего </a:t>
                    </a:r>
                    <a:r>
                      <a:rPr lang="ru-RU" dirty="0" smtClean="0"/>
                      <a:t>бизнеса </a:t>
                    </a:r>
                    <a:r>
                      <a:rPr lang="ru-RU" dirty="0"/>
                      <a:t>в монопрофильном муниципальном образовании Нязепетровское городское поселение"; 0,0</a:t>
                    </a:r>
                  </a:p>
                </c:rich>
              </c:tx>
              <c:showVal val="1"/>
              <c:showCatName val="1"/>
            </c:dLbl>
            <c:dLbl>
              <c:idx val="13"/>
              <c:layout>
                <c:manualLayout>
                  <c:x val="0.57363950401246155"/>
                  <c:y val="0.3202965113232826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"Природоохранные </a:t>
                    </a:r>
                    <a:r>
                      <a:rPr lang="ru-RU" dirty="0" smtClean="0"/>
                      <a:t>мероприятия по </a:t>
                    </a:r>
                    <a:r>
                      <a:rPr lang="ru-RU" dirty="0"/>
                      <a:t>оздоровлению экологической </a:t>
                    </a:r>
                    <a:r>
                      <a:rPr lang="ru-RU" dirty="0" smtClean="0"/>
                      <a:t>обстановки </a:t>
                    </a:r>
                    <a:r>
                      <a:rPr lang="ru-RU" dirty="0"/>
                      <a:t>в Нязепетровском МР"; </a:t>
                    </a:r>
                    <a:r>
                      <a:rPr lang="ru-RU" dirty="0" smtClean="0"/>
                      <a:t>1151,0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4"/>
              <c:layout>
                <c:manualLayout>
                  <c:x val="-0.29857200118085736"/>
                  <c:y val="0.1972477688500675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"Чистая вода"; </a:t>
                    </a:r>
                    <a:r>
                      <a:rPr lang="ru-RU" dirty="0" smtClean="0"/>
                      <a:t>16036,3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5"/>
              <c:layout>
                <c:manualLayout>
                  <c:x val="-0.34039476298765897"/>
                  <c:y val="0.5154300465671866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""Разработка градостроительной документации территориального планирования Нязепетровского МР"; </a:t>
                    </a:r>
                    <a:r>
                      <a:rPr lang="ru-RU" dirty="0" smtClean="0"/>
                      <a:t>109,3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6"/>
              <c:layout>
                <c:manualLayout>
                  <c:x val="5.2784834414912794E-2"/>
                  <c:y val="-7.9099281117114891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физической культуры и спорта"; </a:t>
                    </a:r>
                    <a:r>
                      <a:rPr lang="ru-RU" dirty="0" smtClean="0"/>
                      <a:t>8862,9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7"/>
              <c:layout>
                <c:manualLayout>
                  <c:x val="0.38213649454491194"/>
                  <c:y val="0.1435125563425629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"Реализация молодежной политики"; </a:t>
                    </a:r>
                    <a:r>
                      <a:rPr lang="ru-RU" dirty="0" smtClean="0"/>
                      <a:t>333,7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8"/>
              <c:layout>
                <c:manualLayout>
                  <c:x val="0.39060324517044964"/>
                  <c:y val="0.86158665944984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"Повышение безопасности дорожного движения"; </a:t>
                    </a:r>
                    <a:r>
                      <a:rPr lang="ru-RU" dirty="0" smtClean="0"/>
                      <a:t>186,0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9"/>
              <c:layout>
                <c:manualLayout>
                  <c:x val="0.22981248553234526"/>
                  <c:y val="1.558733136114922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</a:t>
                    </a:r>
                    <a:r>
                      <a:rPr lang="ru-RU" dirty="0" smtClean="0"/>
                      <a:t>Профилактика </a:t>
                    </a:r>
                    <a:r>
                      <a:rPr lang="ru-RU" dirty="0"/>
                      <a:t>преступлений и иных правонарушений"; </a:t>
                    </a:r>
                    <a:r>
                      <a:rPr lang="ru-RU" dirty="0" smtClean="0"/>
                      <a:t>40,0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0"/>
              <c:layout>
                <c:manualLayout>
                  <c:x val="-0.40180590478353884"/>
                  <c:y val="0.1273324421176406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кадрового потенциала бюджетной сферы"; </a:t>
                    </a:r>
                    <a:r>
                      <a:rPr lang="ru-RU" dirty="0" smtClean="0"/>
                      <a:t>1297,8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1"/>
              <c:layout>
                <c:manualLayout>
                  <c:x val="0.41068857744071557"/>
                  <c:y val="0.6610704546752007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"Улучшение условий и охраны труда"; </a:t>
                    </a:r>
                    <a:r>
                      <a:rPr lang="ru-RU" dirty="0" smtClean="0"/>
                      <a:t>13,7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2"/>
              <c:layout>
                <c:manualLayout>
                  <c:x val="0.34332664682032532"/>
                  <c:y val="0.7627597046078821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мясного </a:t>
                    </a:r>
                    <a:r>
                      <a:rPr lang="ru-RU" dirty="0" smtClean="0"/>
                      <a:t>животноводства</a:t>
                    </a:r>
                    <a:r>
                      <a:rPr lang="ru-RU" dirty="0"/>
                      <a:t>"; </a:t>
                    </a:r>
                    <a:r>
                      <a:rPr lang="ru-RU" dirty="0" smtClean="0"/>
                      <a:t>500,0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3"/>
              <c:layout>
                <c:manualLayout>
                  <c:x val="-0.4099951004987346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"Профилактика экстремизма и терроризма на территории Нязепетровского МР"; </a:t>
                    </a:r>
                    <a:r>
                      <a:rPr lang="ru-RU" dirty="0" smtClean="0"/>
                      <a:t>10,0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spPr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50000">
                    <a:srgbClr val="94B6D2">
                      <a:tint val="44500"/>
                      <a:satMod val="160000"/>
                    </a:srgbClr>
                  </a:gs>
                  <a:gs pos="100000">
                    <a:srgbClr val="94B6D2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Лист1!$A$2:$A$25</c:f>
              <c:strCache>
                <c:ptCount val="24"/>
                <c:pt idx="0">
                  <c:v>МП "Сохранение и развитие культуры"</c:v>
                </c:pt>
                <c:pt idx="1">
                  <c:v>МП "Управление муниципальной собственностью на территории"</c:v>
                </c:pt>
                <c:pt idx="2">
                  <c:v>МП "Автоматизация бюджетного ппроцесса и развитие информационных систем"управления"финансами в Нязепетровском МР"</c:v>
                </c:pt>
                <c:pt idx="3">
                  <c:v>МП "Управление муниципальными финансами и муниципальным долгомР"</c:v>
                </c:pt>
                <c:pt idx="4">
                  <c:v>МП "Социальная поддержка граждан Нязепетровского МР"</c:v>
                </c:pt>
                <c:pt idx="5">
                  <c:v>МП "Развитие дорожного хозяйства в Нязепетровском МР"</c:v>
                </c:pt>
                <c:pt idx="6">
                  <c:v>МП "Развитие транспортного обслуживания населения Нязепетровского МР"</c:v>
                </c:pt>
                <c:pt idx="7">
                  <c:v>МП "Развитие туризма на территории Нязепетровского МР"</c:v>
                </c:pt>
                <c:pt idx="8">
                  <c:v>МП "Развитие дошкольного образования в Нязепетровского МР"</c:v>
                </c:pt>
                <c:pt idx="9">
                  <c:v>МП "Развитие образования в Нязепетровском МР"</c:v>
                </c:pt>
                <c:pt idx="10">
                  <c:v>МП "Обеспечение доступным и комфортным жильем граждан РФ в Нязепетровского МР"</c:v>
                </c:pt>
                <c:pt idx="11">
                  <c:v>МП "Создание комплексной системы экстренного оповещения населения Нязепетровского МР"</c:v>
                </c:pt>
                <c:pt idx="12">
                  <c:v>МП "Развитие малого и среднего предприниматества в монопрофильном муниципальном образовании Нязепетровское городское поселение"</c:v>
                </c:pt>
                <c:pt idx="13">
                  <c:v>МП "Природоохранные мероприятияпо оздоровлению экологической оюстановки в Нязепетровском МР"</c:v>
                </c:pt>
                <c:pt idx="14">
                  <c:v>МП "Чистая вода"</c:v>
                </c:pt>
                <c:pt idx="15">
                  <c:v>МП ""Разработка градостроительной документации территориального планирования Нязепетровского МР"</c:v>
                </c:pt>
                <c:pt idx="16">
                  <c:v>МП "Развитие физической культуры и спорта"</c:v>
                </c:pt>
                <c:pt idx="17">
                  <c:v>Мп "Реализация молодежной политики"</c:v>
                </c:pt>
                <c:pt idx="18">
                  <c:v>МП "Повышение безопасности дорожного движения"</c:v>
                </c:pt>
                <c:pt idx="19">
                  <c:v>МП "Порофилактика преступлений и иных правонарушений"</c:v>
                </c:pt>
                <c:pt idx="20">
                  <c:v>МП "Развитие кадрового потенциала бюджетной сферы"</c:v>
                </c:pt>
                <c:pt idx="21">
                  <c:v>МП "Улучшение условий и охраны труда"</c:v>
                </c:pt>
                <c:pt idx="22">
                  <c:v>МП "Развитие мясного животноводсива"</c:v>
                </c:pt>
                <c:pt idx="23">
                  <c:v>МП "Профилактика экстремизма и терроризма на территории Нязепетровского МР"</c:v>
                </c:pt>
              </c:strCache>
            </c:strRef>
          </c:cat>
          <c:val>
            <c:numRef>
              <c:f>Лист1!$B$2:$B$25</c:f>
              <c:numCache>
                <c:formatCode>0.0</c:formatCode>
                <c:ptCount val="24"/>
                <c:pt idx="0">
                  <c:v>58391.8</c:v>
                </c:pt>
                <c:pt idx="1">
                  <c:v>16923.599999999977</c:v>
                </c:pt>
                <c:pt idx="2">
                  <c:v>2672.2</c:v>
                </c:pt>
                <c:pt idx="3">
                  <c:v>240907.8</c:v>
                </c:pt>
                <c:pt idx="4">
                  <c:v>141680.1</c:v>
                </c:pt>
                <c:pt idx="5">
                  <c:v>7941.8</c:v>
                </c:pt>
                <c:pt idx="6">
                  <c:v>2410</c:v>
                </c:pt>
                <c:pt idx="7">
                  <c:v>417.4</c:v>
                </c:pt>
                <c:pt idx="8">
                  <c:v>86351</c:v>
                </c:pt>
                <c:pt idx="9">
                  <c:v>207647.4</c:v>
                </c:pt>
                <c:pt idx="10">
                  <c:v>33755.199999999997</c:v>
                </c:pt>
                <c:pt idx="11">
                  <c:v>1090.7</c:v>
                </c:pt>
                <c:pt idx="12">
                  <c:v>0</c:v>
                </c:pt>
                <c:pt idx="13">
                  <c:v>1151</c:v>
                </c:pt>
                <c:pt idx="14">
                  <c:v>16036.3</c:v>
                </c:pt>
                <c:pt idx="15">
                  <c:v>109.3</c:v>
                </c:pt>
                <c:pt idx="16">
                  <c:v>8862.9</c:v>
                </c:pt>
                <c:pt idx="17">
                  <c:v>333.7</c:v>
                </c:pt>
                <c:pt idx="18">
                  <c:v>186</c:v>
                </c:pt>
                <c:pt idx="19">
                  <c:v>40</c:v>
                </c:pt>
                <c:pt idx="20">
                  <c:v>1297.8</c:v>
                </c:pt>
                <c:pt idx="21">
                  <c:v>13.7</c:v>
                </c:pt>
                <c:pt idx="22">
                  <c:v>500</c:v>
                </c:pt>
                <c:pt idx="23">
                  <c:v>10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на 2017 год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3.2401052447134447E-2"/>
                  <c:y val="0.2798044085687674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Дотации бюджетам субъектов РФ и муниципальных </a:t>
                    </a:r>
                    <a:r>
                      <a:rPr lang="ru-RU" dirty="0" smtClean="0"/>
                      <a:t>образований; </a:t>
                    </a:r>
                  </a:p>
                  <a:p>
                    <a:r>
                      <a:rPr lang="ru-RU" dirty="0" smtClean="0"/>
                      <a:t>24 837,7</a:t>
                    </a:r>
                    <a:r>
                      <a:rPr lang="ru-RU" baseline="0" dirty="0" smtClean="0"/>
                      <a:t>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Субсидии бюджетам субъектов РФ и муниципальных образований; </a:t>
                    </a:r>
                    <a:endParaRPr lang="ru-RU" dirty="0" smtClean="0"/>
                  </a:p>
                  <a:p>
                    <a:r>
                      <a:rPr lang="ru-RU" dirty="0" smtClean="0"/>
                      <a:t>4 716,5</a:t>
                    </a:r>
                    <a:r>
                      <a:rPr lang="ru-RU" baseline="0" dirty="0" smtClean="0"/>
                      <a:t>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Субвенции бюджетам субъектов РФ и муниципальных; </a:t>
                    </a:r>
                    <a:r>
                      <a:rPr lang="ru-RU" dirty="0" smtClean="0"/>
                      <a:t>982,7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0.38558649783940901"/>
                  <c:y val="-0.1034043747854329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Иные МБТ; </a:t>
                    </a:r>
                    <a:endParaRPr lang="ru-RU" dirty="0" smtClean="0"/>
                  </a:p>
                  <a:p>
                    <a:r>
                      <a:rPr lang="ru-RU" dirty="0" smtClean="0"/>
                      <a:t>11 825,7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Дотации бюджетам субъектов РФ и муниципальных образований </c:v>
                </c:pt>
                <c:pt idx="1">
                  <c:v>Субсидии бюджетам субъектов РФ и муниципальных образований</c:v>
                </c:pt>
                <c:pt idx="2">
                  <c:v>Субвенции бюджетам субъектов РФ и муниципальных</c:v>
                </c:pt>
                <c:pt idx="3">
                  <c:v>Иные МБТ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24837.7</c:v>
                </c:pt>
                <c:pt idx="1">
                  <c:v>4716.5</c:v>
                </c:pt>
                <c:pt idx="2" formatCode="General">
                  <c:v>982.7</c:v>
                </c:pt>
                <c:pt idx="3">
                  <c:v>11825.7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2017 год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err="1"/>
                      <a:t>Гривенское</a:t>
                    </a:r>
                    <a:r>
                      <a:rPr lang="ru-RU"/>
                      <a:t> сельское поселение; </a:t>
                    </a:r>
                    <a:endParaRPr lang="ru-RU" smtClean="0"/>
                  </a:p>
                  <a:p>
                    <a:r>
                      <a:rPr lang="ru-RU" smtClean="0"/>
                      <a:t>7 326,9</a:t>
                    </a:r>
                    <a:r>
                      <a:rPr lang="ru-RU" baseline="0" smtClean="0"/>
                      <a:t> тыс.руб.	</a:t>
                    </a:r>
                    <a:endParaRPr lang="ru-RU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err="1"/>
                      <a:t>Кургинское</a:t>
                    </a:r>
                    <a:r>
                      <a:rPr lang="ru-RU"/>
                      <a:t> сельское поселение; </a:t>
                    </a:r>
                    <a:endParaRPr lang="ru-RU" smtClean="0"/>
                  </a:p>
                  <a:p>
                    <a:r>
                      <a:rPr lang="ru-RU" smtClean="0"/>
                      <a:t>3 285,1</a:t>
                    </a:r>
                    <a:r>
                      <a:rPr lang="ru-RU" baseline="0" smtClean="0"/>
                      <a:t> тыс.руб.</a:t>
                    </a:r>
                    <a:endParaRPr lang="ru-RU"/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Нязепетровское </a:t>
                    </a:r>
                    <a:r>
                      <a:rPr lang="ru-RU" smtClean="0"/>
                      <a:t>городское поселение</a:t>
                    </a:r>
                    <a:r>
                      <a:rPr lang="ru-RU" dirty="0"/>
                      <a:t>; 15 479,00</a:t>
                    </a:r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600" dirty="0" err="1"/>
                      <a:t>Ункурдинское</a:t>
                    </a:r>
                    <a:r>
                      <a:rPr lang="ru-RU" sz="1600" dirty="0"/>
                      <a:t> сельское </a:t>
                    </a:r>
                    <a:r>
                      <a:rPr lang="ru-RU" sz="1600" dirty="0" smtClean="0"/>
                      <a:t>поселение;</a:t>
                    </a:r>
                  </a:p>
                  <a:p>
                    <a:r>
                      <a:rPr lang="ru-RU" sz="1600" dirty="0" smtClean="0"/>
                      <a:t>7 537,4</a:t>
                    </a:r>
                    <a:r>
                      <a:rPr lang="ru-RU" sz="1600" baseline="0" dirty="0" smtClean="0"/>
                      <a:t> тыс. руб.</a:t>
                    </a:r>
                    <a:endParaRPr lang="ru-RU" sz="1600" dirty="0"/>
                  </a:p>
                </c:rich>
              </c:tx>
              <c:showVal val="1"/>
              <c:showCatName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Шемахинское сельское поселение; </a:t>
                    </a:r>
                    <a:endParaRPr lang="ru-RU" smtClean="0"/>
                  </a:p>
                  <a:p>
                    <a:r>
                      <a:rPr lang="ru-RU" smtClean="0"/>
                      <a:t>8 734,2</a:t>
                    </a:r>
                    <a:r>
                      <a:rPr lang="ru-RU" baseline="0" smtClean="0"/>
                      <a:t> тыс.руб.</a:t>
                    </a:r>
                    <a:endParaRPr lang="ru-RU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Гривенское сельское поселение</c:v>
                </c:pt>
                <c:pt idx="1">
                  <c:v>Кургинское сельское поселение</c:v>
                </c:pt>
                <c:pt idx="2">
                  <c:v>Нязепетровское сельское поснление</c:v>
                </c:pt>
                <c:pt idx="3">
                  <c:v>Ункурдинское сельское поселение</c:v>
                </c:pt>
                <c:pt idx="4">
                  <c:v>Шемахинское сельское поселение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7326.9</c:v>
                </c:pt>
                <c:pt idx="1">
                  <c:v>3285.1</c:v>
                </c:pt>
                <c:pt idx="2">
                  <c:v>15479</c:v>
                </c:pt>
                <c:pt idx="3">
                  <c:v>7537.4</c:v>
                </c:pt>
                <c:pt idx="4">
                  <c:v>8734.2000000000007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Остаток на 01.01.2017г.</c:v>
                </c:pt>
              </c:strCache>
            </c:strRef>
          </c:tx>
          <c:spPr>
            <a:solidFill>
              <a:schemeClr val="accent1"/>
            </a:solidFill>
            <a:ln w="1905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9.2592592592593906E-3"/>
                  <c:y val="0.14211940152932295"/>
                </c:manualLayout>
              </c:layout>
              <c:showVal val="1"/>
            </c:dLbl>
            <c:dLbl>
              <c:idx val="1"/>
              <c:layout>
                <c:manualLayout>
                  <c:x val="7.2530864197530923E-2"/>
                  <c:y val="-2.0611771999719242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834.4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Погашено в 2017 году </c:v>
                </c:pt>
              </c:strCache>
            </c:strRef>
          </c:tx>
          <c:spPr>
            <a:solidFill>
              <a:schemeClr val="accent3"/>
            </a:solidFill>
            <a:ln w="1905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9.2592592592593906E-3"/>
                  <c:y val="0.16300238691073424"/>
                </c:manualLayout>
              </c:layout>
              <c:showVal val="1"/>
            </c:dLbl>
            <c:dLbl>
              <c:idx val="1"/>
              <c:layout>
                <c:manualLayout>
                  <c:x val="7.8703703703703734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834.4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Остаток на 01.01.2018 г.</c:v>
                </c:pt>
              </c:strCache>
            </c:strRef>
          </c:tx>
          <c:spPr>
            <a:solidFill>
              <a:schemeClr val="accent4"/>
            </a:solidFill>
            <a:ln w="1905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1.0802469135802586E-2"/>
                  <c:y val="0.23592079393907101"/>
                </c:manualLayout>
              </c:layout>
              <c:showVal val="1"/>
            </c:dLbl>
            <c:dLbl>
              <c:idx val="1"/>
              <c:layout>
                <c:manualLayout>
                  <c:x val="4.0123456790123462E-2"/>
                  <c:y val="-2.5764714999649028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</c:formatCode>
                <c:ptCount val="1"/>
                <c:pt idx="0">
                  <c:v>0</c:v>
                </c:pt>
              </c:numCache>
            </c:numRef>
          </c:val>
        </c:ser>
        <c:shape val="cylinder"/>
        <c:axId val="134945792"/>
        <c:axId val="134963968"/>
        <c:axId val="0"/>
      </c:bar3DChart>
      <c:catAx>
        <c:axId val="1349457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34963968"/>
        <c:crosses val="autoZero"/>
        <c:auto val="1"/>
        <c:lblAlgn val="ctr"/>
        <c:lblOffset val="100"/>
      </c:catAx>
      <c:valAx>
        <c:axId val="134963968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349457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43671624380287"/>
          <c:y val="0.19108674429168887"/>
          <c:w val="0.23945999805579879"/>
          <c:h val="0.56820870612821062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 г.</c:v>
                </c:pt>
              </c:strCache>
            </c:strRef>
          </c:tx>
          <c:spPr>
            <a:solidFill>
              <a:schemeClr val="accent5"/>
            </a:solidFill>
            <a:ln w="19050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7.7160493827161643E-3"/>
                  <c:y val="-4.425931719042072E-2"/>
                </c:manualLayout>
              </c:layout>
              <c:showVal val="1"/>
            </c:dLbl>
            <c:dLbl>
              <c:idx val="1"/>
              <c:layout>
                <c:manualLayout>
                  <c:x val="-1.5432098765432261E-3"/>
                  <c:y val="-5.1529429999298063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10342</c:v>
                </c:pt>
                <c:pt idx="1">
                  <c:v>4020.8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01.01.2018 г.</c:v>
                </c:pt>
              </c:strCache>
            </c:strRef>
          </c:tx>
          <c:spPr>
            <a:solidFill>
              <a:schemeClr val="accent1"/>
            </a:solidFill>
            <a:ln w="1905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5.7098765432098832E-2"/>
                  <c:y val="-4.9182609344842698E-2"/>
                </c:manualLayout>
              </c:layout>
              <c:showVal val="1"/>
            </c:dLbl>
            <c:dLbl>
              <c:idx val="1"/>
              <c:layout>
                <c:manualLayout>
                  <c:x val="0.13425925925925927"/>
                  <c:y val="5.4105901499262969E-2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12397</c:v>
                </c:pt>
                <c:pt idx="1">
                  <c:v>5771.2</c:v>
                </c:pt>
              </c:numCache>
            </c:numRef>
          </c:val>
        </c:ser>
        <c:shape val="cylinder"/>
        <c:axId val="135088384"/>
        <c:axId val="135106560"/>
        <c:axId val="0"/>
      </c:bar3DChart>
      <c:catAx>
        <c:axId val="1350883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35106560"/>
        <c:crosses val="autoZero"/>
        <c:auto val="1"/>
        <c:lblAlgn val="ctr"/>
        <c:lblOffset val="100"/>
      </c:catAx>
      <c:valAx>
        <c:axId val="135106560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350883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905852046271995"/>
          <c:y val="0.32032580395040122"/>
          <c:w val="0.21939826966073694"/>
          <c:h val="0.37480722109898917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3.0864197530864217E-2"/>
                  <c:y val="-1.8006430868167226E-2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b="1" dirty="0" smtClean="0">
                        <a:latin typeface="Times New Roman" pitchFamily="18" charset="0"/>
                        <a:cs typeface="Times New Roman" pitchFamily="18" charset="0"/>
                      </a:rPr>
                      <a:t>676,3 млн.руб.</a:t>
                    </a:r>
                    <a:endParaRPr lang="en-US" sz="16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1.6975308641975329E-2"/>
                  <c:y val="-3.858520900321537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5</a:t>
                    </a:r>
                    <a:r>
                      <a:rPr lang="ru-RU" sz="1600" b="1" dirty="0" smtClean="0"/>
                      <a:t>,1 млн.руб.</a:t>
                    </a:r>
                    <a:endParaRPr lang="en-US" sz="160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Доходы  2017 год</c:v>
                </c:pt>
                <c:pt idx="1">
                  <c:v>Расходы 2017 год</c:v>
                </c:pt>
                <c:pt idx="2">
                  <c:v>Дефицит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676343.9</c:v>
                </c:pt>
                <c:pt idx="2">
                  <c:v>5165.2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1"/>
              <c:layout>
                <c:manualLayout>
                  <c:x val="1.6975308641975329E-2"/>
                  <c:y val="-1.5434083601286184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681</a:t>
                    </a:r>
                    <a:r>
                      <a:rPr lang="ru-RU" sz="1600" b="1" dirty="0" smtClean="0"/>
                      <a:t>,5 млн.руб.</a:t>
                    </a:r>
                    <a:endParaRPr lang="en-US" sz="160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Доходы  2017 год</c:v>
                </c:pt>
                <c:pt idx="1">
                  <c:v>Расходы 2017 год</c:v>
                </c:pt>
                <c:pt idx="2">
                  <c:v>Дефицит бюджета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681509.1</c:v>
                </c:pt>
              </c:numCache>
            </c:numRef>
          </c:val>
        </c:ser>
        <c:shape val="cylinder"/>
        <c:axId val="71875200"/>
        <c:axId val="71876992"/>
        <c:axId val="0"/>
      </c:bar3DChart>
      <c:catAx>
        <c:axId val="71875200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1876992"/>
        <c:crosses val="autoZero"/>
        <c:auto val="1"/>
        <c:lblAlgn val="ctr"/>
        <c:lblOffset val="100"/>
      </c:catAx>
      <c:valAx>
        <c:axId val="71876992"/>
        <c:scaling>
          <c:orientation val="minMax"/>
        </c:scaling>
        <c:axPos val="l"/>
        <c:majorGridlines/>
        <c:numFmt formatCode="General" sourceLinked="1"/>
        <c:tickLblPos val="nextTo"/>
        <c:crossAx val="718752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4100391308942395"/>
          <c:y val="3.1953263873458516E-2"/>
          <c:w val="0.53439960559352728"/>
          <c:h val="0.86506766732283469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23%</c:v>
                </c:pt>
              </c:strCache>
            </c:strRef>
          </c:tx>
          <c:dLbls>
            <c:dLbl>
              <c:idx val="0"/>
              <c:layout>
                <c:manualLayout>
                  <c:x val="3.4281370566384547E-3"/>
                  <c:y val="1.0127055917318403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 </a:t>
                    </a:r>
                    <a:r>
                      <a:rPr lang="en-US" sz="1400" b="1" dirty="0" smtClean="0"/>
                      <a:t>156</a:t>
                    </a:r>
                    <a:r>
                      <a:rPr lang="ru-RU" sz="1400" b="1" dirty="0" smtClean="0"/>
                      <a:t>,4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7523870236431194E-2"/>
                  <c:y val="-3.9277319881125461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1</a:t>
                    </a:r>
                    <a:r>
                      <a:rPr lang="ru-RU" sz="1400" b="1" dirty="0" smtClean="0"/>
                      <a:t>56,5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4.5645070877450376E-3"/>
                  <c:y val="-4.2370544086717928E-2"/>
                </c:manualLayout>
              </c:layout>
              <c:showVal val="1"/>
            </c:dLbl>
            <c:dLbl>
              <c:idx val="3"/>
              <c:layout>
                <c:manualLayout>
                  <c:x val="2.9206450394051358E-3"/>
                  <c:y val="-3.0313472114209612E-2"/>
                </c:manualLayout>
              </c:layout>
              <c:showVal val="1"/>
            </c:dLbl>
            <c:delete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156465.60000000001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76%</c:v>
                </c:pt>
              </c:strCache>
            </c:strRef>
          </c:tx>
          <c:dLbls>
            <c:dLbl>
              <c:idx val="0"/>
              <c:layout>
                <c:manualLayout>
                  <c:x val="1.4603225197025761E-3"/>
                  <c:y val="-1.4054644970003107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514 </a:t>
                    </a:r>
                    <a:r>
                      <a:rPr lang="ru-RU" sz="1400" b="1" dirty="0" smtClean="0"/>
                      <a:t>,7</a:t>
                    </a:r>
                    <a:endParaRPr lang="ru-RU" sz="1400" b="1" dirty="0" smtClean="0"/>
                  </a:p>
                  <a:p>
                    <a:endParaRPr lang="en-US" sz="1400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2.7982999086206459E-3"/>
                  <c:y val="-1.9772976613709681E-2"/>
                </c:manualLayout>
              </c:layout>
              <c:tx>
                <c:rich>
                  <a:bodyPr/>
                  <a:lstStyle/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519,8</a:t>
                    </a:r>
                  </a:p>
                  <a:p>
                    <a:endParaRPr lang="ru-RU" sz="1400" b="1" dirty="0" smtClean="0"/>
                  </a:p>
                  <a:p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6075118129083985E-3"/>
                  <c:y val="-2.259762351291624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514724.7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Межбютные трансферты 1%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5</a:t>
                    </a:r>
                    <a:r>
                      <a:rPr lang="ru-RU" sz="1400" dirty="0" smtClean="0"/>
                      <a:t>,2</a:t>
                    </a:r>
                    <a:endParaRPr lang="en-US" sz="1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#,##0.00</c:formatCode>
                <c:ptCount val="1"/>
                <c:pt idx="0">
                  <c:v>5163.5</c:v>
                </c:pt>
              </c:numCache>
            </c:numRef>
          </c:val>
        </c:ser>
        <c:overlap val="100"/>
        <c:axId val="72670208"/>
        <c:axId val="88302336"/>
      </c:barChart>
      <c:catAx>
        <c:axId val="72670208"/>
        <c:scaling>
          <c:orientation val="minMax"/>
        </c:scaling>
        <c:axPos val="b"/>
        <c:numFmt formatCode="General" sourceLinked="1"/>
        <c:tickLblPos val="nextTo"/>
        <c:crossAx val="88302336"/>
        <c:crosses val="autoZero"/>
        <c:auto val="1"/>
        <c:lblAlgn val="ctr"/>
        <c:lblOffset val="100"/>
      </c:catAx>
      <c:valAx>
        <c:axId val="8830233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2670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87435121978702"/>
          <c:y val="0.18339899554078368"/>
          <c:w val="0.31012564878021481"/>
          <c:h val="0.3458899214777336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всего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614.4</c:v>
                </c:pt>
                <c:pt idx="1">
                  <c:v>676.3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468.6</c:v>
                </c:pt>
                <c:pt idx="1">
                  <c:v>514.70000000000005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142.19999999999999</c:v>
                </c:pt>
                <c:pt idx="1">
                  <c:v>156.5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Межбюджетные трансфетры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 formatCode="General">
                  <c:v>3.6</c:v>
                </c:pt>
                <c:pt idx="1">
                  <c:v>5.0999999999999996</c:v>
                </c:pt>
              </c:numCache>
            </c:numRef>
          </c:val>
        </c:ser>
        <c:shape val="cylinder"/>
        <c:axId val="88359680"/>
        <c:axId val="88361216"/>
        <c:axId val="0"/>
      </c:bar3DChart>
      <c:catAx>
        <c:axId val="88359680"/>
        <c:scaling>
          <c:orientation val="minMax"/>
        </c:scaling>
        <c:axPos val="b"/>
        <c:tickLblPos val="nextTo"/>
        <c:crossAx val="88361216"/>
        <c:crosses val="autoZero"/>
        <c:auto val="1"/>
        <c:lblAlgn val="ctr"/>
        <c:lblOffset val="100"/>
      </c:catAx>
      <c:valAx>
        <c:axId val="88361216"/>
        <c:scaling>
          <c:orientation val="minMax"/>
        </c:scaling>
        <c:axPos val="l"/>
        <c:majorGridlines/>
        <c:numFmt formatCode="General" sourceLinked="1"/>
        <c:tickLblPos val="nextTo"/>
        <c:crossAx val="88359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100318497795603"/>
          <c:y val="0.43237191152306398"/>
          <c:w val="0.32684729518142658"/>
          <c:h val="0.5012510040982283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4960997865921197E-2"/>
          <c:y val="0.21547933626940746"/>
          <c:w val="0.84073220987563457"/>
          <c:h val="0.725439743760843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2017 год </c:v>
                </c:pt>
              </c:strCache>
            </c:strRef>
          </c:tx>
          <c:dLbls>
            <c:dLbl>
              <c:idx val="0"/>
              <c:layout>
                <c:manualLayout>
                  <c:x val="3.3162607010572276E-2"/>
                  <c:y val="-5.8308866052760373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Налог на доходы физ.лиц </a:t>
                    </a:r>
                    <a:r>
                      <a:rPr lang="en-US" sz="1100" dirty="0" smtClean="0"/>
                      <a:t>110978,4</a:t>
                    </a:r>
                    <a:r>
                      <a:rPr lang="ru-RU" sz="1100" dirty="0" smtClean="0"/>
                      <a:t> тыс. руб., </a:t>
                    </a:r>
                  </a:p>
                  <a:p>
                    <a:r>
                      <a:rPr lang="ru-RU" sz="1100" dirty="0" smtClean="0"/>
                      <a:t>70,9 %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100" dirty="0" smtClean="0"/>
                      <a:t>Налоги на товары </a:t>
                    </a:r>
                  </a:p>
                  <a:p>
                    <a:r>
                      <a:rPr lang="en-US" sz="1100" dirty="0" smtClean="0"/>
                      <a:t>8222,5</a:t>
                    </a:r>
                    <a:r>
                      <a:rPr lang="ru-RU" sz="1100" dirty="0" smtClean="0"/>
                      <a:t> тыс.</a:t>
                    </a:r>
                    <a:r>
                      <a:rPr lang="ru-RU" sz="1100" baseline="0" dirty="0" smtClean="0"/>
                      <a:t> руб.; 5,3%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100" smtClean="0"/>
                      <a:t>Налоги на совокупный доход </a:t>
                    </a:r>
                    <a:r>
                      <a:rPr lang="en-US" sz="1100" smtClean="0"/>
                      <a:t>9845,4</a:t>
                    </a:r>
                    <a:r>
                      <a:rPr lang="ru-RU" sz="1100" smtClean="0"/>
                      <a:t> тыс.руб.; </a:t>
                    </a:r>
                  </a:p>
                  <a:p>
                    <a:r>
                      <a:rPr lang="ru-RU" sz="1100" smtClean="0"/>
                      <a:t>6,3%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100" smtClean="0"/>
                      <a:t>Государственная пошлина  </a:t>
                    </a:r>
                    <a:r>
                      <a:rPr lang="en-US" sz="1100" smtClean="0"/>
                      <a:t>2870,2</a:t>
                    </a:r>
                    <a:r>
                      <a:rPr lang="ru-RU" sz="1100" smtClean="0"/>
                      <a:t> тыс. руб.;</a:t>
                    </a:r>
                  </a:p>
                  <a:p>
                    <a:r>
                      <a:rPr lang="ru-RU" sz="1100" smtClean="0"/>
                      <a:t>1,8%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100" smtClean="0"/>
                      <a:t>Доходы от имущества наход. в госуд.</a:t>
                    </a:r>
                    <a:r>
                      <a:rPr lang="ru-RU" sz="1100" baseline="0" smtClean="0"/>
                      <a:t> имуниц. Собственности </a:t>
                    </a:r>
                    <a:r>
                      <a:rPr lang="en-US" sz="1100" smtClean="0"/>
                      <a:t>6604,2</a:t>
                    </a:r>
                    <a:r>
                      <a:rPr lang="ru-RU" sz="1100" smtClean="0"/>
                      <a:t> тыс. руб.;</a:t>
                    </a:r>
                  </a:p>
                  <a:p>
                    <a:r>
                      <a:rPr lang="ru-RU" sz="1100" smtClean="0"/>
                      <a:t>4,2%</a:t>
                    </a:r>
                  </a:p>
                  <a:p>
                    <a:endParaRPr lang="en-US" sz="1100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100" dirty="0" smtClean="0"/>
                      <a:t>Платежи при пользовании природными ресурсами </a:t>
                    </a:r>
                    <a:r>
                      <a:rPr lang="en-US" sz="1100" dirty="0" smtClean="0"/>
                      <a:t>205</a:t>
                    </a:r>
                    <a:r>
                      <a:rPr lang="ru-RU" sz="1100" dirty="0" smtClean="0"/>
                      <a:t> тыс. руб.;</a:t>
                    </a:r>
                  </a:p>
                  <a:p>
                    <a:r>
                      <a:rPr lang="ru-RU" sz="1100" dirty="0" smtClean="0"/>
                      <a:t>0,1%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1100" smtClean="0"/>
                      <a:t>Доходы от оказанных платных услуг </a:t>
                    </a:r>
                    <a:r>
                      <a:rPr lang="en-US" sz="1100" smtClean="0"/>
                      <a:t>12691,1</a:t>
                    </a:r>
                    <a:r>
                      <a:rPr lang="ru-RU" sz="1100" smtClean="0"/>
                      <a:t> тыс. руб.;</a:t>
                    </a:r>
                  </a:p>
                  <a:p>
                    <a:r>
                      <a:rPr lang="ru-RU" sz="1100" smtClean="0"/>
                      <a:t>8,1%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1100" smtClean="0"/>
                      <a:t>Доходы от продажи материальных и нематериальных активов </a:t>
                    </a:r>
                    <a:r>
                      <a:rPr lang="en-US" sz="1100" smtClean="0"/>
                      <a:t>4076,6</a:t>
                    </a:r>
                    <a:r>
                      <a:rPr lang="ru-RU" sz="1100" smtClean="0"/>
                      <a:t> тыс.руб.; 2,6%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8"/>
              <c:layout>
                <c:manualLayout>
                  <c:x val="0.32204172492457195"/>
                  <c:y val="-9.6449130299390493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/>
                      <a:t>Штрафы, санкции, возмещение ущерба </a:t>
                    </a:r>
                    <a:r>
                      <a:rPr lang="en-US" sz="900" dirty="0" smtClean="0"/>
                      <a:t>809,3</a:t>
                    </a:r>
                    <a:r>
                      <a:rPr lang="ru-RU" sz="900" dirty="0" smtClean="0"/>
                      <a:t> тыс.руб.; </a:t>
                    </a:r>
                  </a:p>
                  <a:p>
                    <a:r>
                      <a:rPr lang="ru-RU" sz="900" dirty="0" smtClean="0"/>
                      <a:t>0,5%</a:t>
                    </a:r>
                    <a:endParaRPr lang="en-US" sz="900" dirty="0"/>
                  </a:p>
                </c:rich>
              </c:tx>
              <c:showVal val="1"/>
            </c:dLbl>
            <c:dLbl>
              <c:idx val="9"/>
              <c:layout>
                <c:manualLayout>
                  <c:x val="0.34735141168101652"/>
                  <c:y val="4.8522843542862217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Прочие неналоговые доходы </a:t>
                    </a:r>
                    <a:r>
                      <a:rPr lang="en-US" sz="1100" dirty="0" smtClean="0"/>
                      <a:t>162,9</a:t>
                    </a:r>
                    <a:r>
                      <a:rPr lang="ru-RU" sz="1100" dirty="0" smtClean="0"/>
                      <a:t> тыс.руб.;</a:t>
                    </a:r>
                  </a:p>
                  <a:p>
                    <a:r>
                      <a:rPr lang="ru-RU" sz="1100" dirty="0" smtClean="0"/>
                      <a:t>0,1%</a:t>
                    </a:r>
                    <a:endParaRPr lang="en-US" sz="1100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Налоги на прибыль, доходы (налог на доходы физических лиц) </c:v>
                </c:pt>
                <c:pt idx="1">
                  <c:v>Налоги на товары (работы, услуги), реализуемые на территории РФ (акцизы по подакцизным товарам) </c:v>
                </c:pt>
                <c:pt idx="2">
                  <c:v>Налоги на совокупный доход </c:v>
                </c:pt>
                <c:pt idx="3">
                  <c:v>Государственная пошлина </c:v>
                </c:pt>
                <c:pt idx="4">
                  <c:v>Доходы от использования имущества, находящегося в государственной и муниципальной собственности </c:v>
                </c:pt>
                <c:pt idx="5">
                  <c:v>Платежи при использовании природными ресурсами </c:v>
                </c:pt>
                <c:pt idx="6">
                  <c:v>Доходы от оказания платных услуг (работ) и компенсации затрат государства </c:v>
                </c:pt>
                <c:pt idx="7">
                  <c:v>Доходы от продажи материальных и нематериальных активов </c:v>
                </c:pt>
                <c:pt idx="8">
                  <c:v>Штрафы, санкции, возмещение ущерба </c:v>
                </c:pt>
                <c:pt idx="9">
                  <c:v>Прочие неналоговые доходы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110978.4</c:v>
                </c:pt>
                <c:pt idx="1">
                  <c:v>8222.5</c:v>
                </c:pt>
                <c:pt idx="2">
                  <c:v>9845.4</c:v>
                </c:pt>
                <c:pt idx="3">
                  <c:v>2870.2</c:v>
                </c:pt>
                <c:pt idx="4">
                  <c:v>6604.2</c:v>
                </c:pt>
                <c:pt idx="5">
                  <c:v>205</c:v>
                </c:pt>
                <c:pt idx="6">
                  <c:v>12691.1</c:v>
                </c:pt>
                <c:pt idx="7">
                  <c:v>4076.6</c:v>
                </c:pt>
                <c:pt idx="8">
                  <c:v>809.3</c:v>
                </c:pt>
                <c:pt idx="9">
                  <c:v>162.9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2017 год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Дотации;</a:t>
                    </a:r>
                  </a:p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58 561,60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 тыс.руб.;</a:t>
                    </a:r>
                    <a:r>
                      <a:rPr lang="ru-RU" sz="1200" baseline="0" dirty="0" smtClean="0">
                        <a:latin typeface="Times New Roman" pitchFamily="18" charset="0"/>
                        <a:cs typeface="Times New Roman" pitchFamily="18" charset="0"/>
                      </a:rPr>
                      <a:t> 11%</a:t>
                    </a: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ctr"/>
              <c:showVal val="1"/>
              <c:showSer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Субсидии </a:t>
                    </a:r>
                  </a:p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159 548,30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 тыс.руб.; 31%</a:t>
                    </a: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ctr"/>
              <c:showVal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pPr algn="just"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b="0" i="0" u="none" strike="noStrike" baseline="0" dirty="0" smtClean="0">
                        <a:latin typeface="Times New Roman" pitchFamily="18" charset="0"/>
                        <a:cs typeface="Times New Roman" pitchFamily="18" charset="0"/>
                      </a:rPr>
                      <a:t>Субвенции бюджетам субъектов Российской Федерации и муниципальных образований </a:t>
                    </a:r>
                  </a:p>
                  <a:p>
                    <a:pPr algn="just"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296</a:t>
                    </a:r>
                    <a:r>
                      <a:rPr lang="ru-RU" sz="12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614,8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0 тыс.руб.;  88%</a:t>
                    </a:r>
                  </a:p>
                  <a:p>
                    <a:pPr algn="just"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dLblPos val="ctr"/>
              <c:showVal val="1"/>
              <c:showSerName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Дотации бюджетам субъектов Российской федерации и муниципальных образований </c:v>
                </c:pt>
                <c:pt idx="1">
                  <c:v>Субсидии бюджетам субъектов Российской Федерации и муниципальных образований </c:v>
                </c:pt>
                <c:pt idx="2">
                  <c:v>Субвенции бюджетам субъектов Российской Федерации и муниципальных образований 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58561.599999999999</c:v>
                </c:pt>
                <c:pt idx="1">
                  <c:v>159548.29999999999</c:v>
                </c:pt>
                <c:pt idx="2">
                  <c:v>296614.8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60"/>
      <c:perspective val="30"/>
    </c:view3D>
    <c:plotArea>
      <c:layout>
        <c:manualLayout>
          <c:layoutTarget val="inner"/>
          <c:xMode val="edge"/>
          <c:yMode val="edge"/>
          <c:x val="7.4960997865921128E-2"/>
          <c:y val="7.3799323813337023E-2"/>
          <c:w val="0.84073220987563457"/>
          <c:h val="0.81285332977445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2017 год </c:v>
                </c:pt>
              </c:strCache>
            </c:strRef>
          </c:tx>
          <c:dLbls>
            <c:dLbl>
              <c:idx val="0"/>
              <c:layout>
                <c:manualLayout>
                  <c:x val="-0.24623855183328791"/>
                  <c:y val="9.9316747697141688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Общегосударственные вопросы </a:t>
                    </a:r>
                    <a:r>
                      <a:rPr lang="en-US" sz="1200" dirty="0" smtClean="0"/>
                      <a:t>49851,9</a:t>
                    </a:r>
                    <a:r>
                      <a:rPr lang="ru-RU" sz="1200" dirty="0" smtClean="0"/>
                      <a:t> тыс.руб.; </a:t>
                    </a:r>
                  </a:p>
                  <a:p>
                    <a:r>
                      <a:rPr lang="ru-RU" sz="1200" dirty="0" smtClean="0"/>
                      <a:t>7,3%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ru-RU" sz="1200" dirty="0" smtClean="0"/>
                      <a:t>Национальная оборона </a:t>
                    </a:r>
                    <a:r>
                      <a:rPr lang="en-US" sz="1200" dirty="0" smtClean="0"/>
                      <a:t>982,7</a:t>
                    </a:r>
                    <a:r>
                      <a:rPr lang="ru-RU" sz="1200" dirty="0" smtClean="0"/>
                      <a:t> тыс.руб.;</a:t>
                    </a:r>
                  </a:p>
                  <a:p>
                    <a:pPr>
                      <a:defRPr sz="1200"/>
                    </a:pPr>
                    <a:r>
                      <a:rPr lang="ru-RU" sz="1200" dirty="0" smtClean="0"/>
                      <a:t>0,1% </a:t>
                    </a:r>
                    <a:endParaRPr lang="en-US" sz="1200" dirty="0"/>
                  </a:p>
                </c:rich>
              </c:tx>
              <c:spPr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00" dirty="0" smtClean="0"/>
                      <a:t>Национальная безопасность и правоохранительная деятельность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00" dirty="0" smtClean="0"/>
                      <a:t>ость </a:t>
                    </a:r>
                    <a:r>
                      <a:rPr lang="en-US" sz="1100" dirty="0" smtClean="0"/>
                      <a:t>3772,4</a:t>
                    </a:r>
                    <a:r>
                      <a:rPr lang="ru-RU" sz="1100" dirty="0" smtClean="0"/>
                      <a:t> тыс.руб.;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sz="1100" dirty="0"/>
                  </a:p>
                </c:rich>
              </c:tx>
              <c:spPr/>
              <c:showVal val="1"/>
            </c:dLbl>
            <c:dLbl>
              <c:idx val="3"/>
              <c:layout>
                <c:manualLayout>
                  <c:x val="0.14587896057481697"/>
                  <c:y val="0.1744250381431054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Национальная экономика </a:t>
                    </a:r>
                    <a:r>
                      <a:rPr lang="en-US" sz="1200" dirty="0" smtClean="0"/>
                      <a:t>12206,3</a:t>
                    </a:r>
                    <a:r>
                      <a:rPr lang="ru-RU" sz="1200" dirty="0" smtClean="0"/>
                      <a:t> тыс.руб.;</a:t>
                    </a:r>
                  </a:p>
                  <a:p>
                    <a:r>
                      <a:rPr lang="ru-RU" sz="1200" dirty="0" smtClean="0"/>
                      <a:t>0,1%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9.5843929674641254E-2"/>
                  <c:y val="0.20593620893115641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ru-RU" sz="1200" dirty="0" smtClean="0"/>
                      <a:t>ЖКХ </a:t>
                    </a:r>
                    <a:r>
                      <a:rPr lang="en-US" sz="1200" dirty="0" smtClean="0"/>
                      <a:t>53735,9</a:t>
                    </a:r>
                    <a:r>
                      <a:rPr lang="ru-RU" sz="1200" dirty="0" smtClean="0"/>
                      <a:t> тыс.руб.;</a:t>
                    </a:r>
                  </a:p>
                  <a:p>
                    <a:pPr>
                      <a:defRPr sz="1200"/>
                    </a:pPr>
                    <a:r>
                      <a:rPr lang="ru-RU" sz="1200" dirty="0" smtClean="0"/>
                      <a:t>7,9%</a:t>
                    </a:r>
                    <a:endParaRPr lang="en-US" sz="1200" dirty="0"/>
                  </a:p>
                </c:rich>
              </c:tx>
              <c:spPr/>
              <c:showVal val="1"/>
            </c:dLbl>
            <c:dLbl>
              <c:idx val="5"/>
              <c:layout>
                <c:manualLayout>
                  <c:x val="-5.1190683884691913E-4"/>
                  <c:y val="0.6489405170883473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Охрана окружающей среды </a:t>
                    </a:r>
                    <a:r>
                      <a:rPr lang="en-US" sz="1200" dirty="0" smtClean="0"/>
                      <a:t>810,1</a:t>
                    </a:r>
                    <a:r>
                      <a:rPr lang="ru-RU" sz="1200" dirty="0" smtClean="0"/>
                      <a:t> тыс.руб.; </a:t>
                    </a:r>
                  </a:p>
                  <a:p>
                    <a:r>
                      <a:rPr lang="ru-RU" sz="1200" dirty="0" smtClean="0"/>
                      <a:t>0,1%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1200" dirty="0" smtClean="0"/>
                      <a:t>Образование </a:t>
                    </a:r>
                    <a:r>
                      <a:rPr lang="en-US" sz="1200" dirty="0" smtClean="0"/>
                      <a:t>301052,1</a:t>
                    </a:r>
                    <a:r>
                      <a:rPr lang="ru-RU" sz="1200" dirty="0" smtClean="0"/>
                      <a:t> тыс.руб.;  </a:t>
                    </a:r>
                  </a:p>
                  <a:p>
                    <a:r>
                      <a:rPr lang="ru-RU" sz="1200" dirty="0" smtClean="0"/>
                      <a:t>44,2 %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1200" dirty="0" smtClean="0"/>
                      <a:t>Культура, кинематография </a:t>
                    </a:r>
                    <a:r>
                      <a:rPr lang="en-US" sz="1200" dirty="0" smtClean="0"/>
                      <a:t>48614,8</a:t>
                    </a:r>
                    <a:r>
                      <a:rPr lang="ru-RU" sz="1200" dirty="0" smtClean="0"/>
                      <a:t> тыс.руб.; 7% 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9"/>
              <c:layout>
                <c:manualLayout>
                  <c:x val="1.0903426791277282E-2"/>
                  <c:y val="0.17346634636772146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Социальная политика </a:t>
                    </a:r>
                    <a:r>
                      <a:rPr lang="en-US" sz="1200" dirty="0" smtClean="0"/>
                      <a:t>177209,8</a:t>
                    </a:r>
                    <a:r>
                      <a:rPr lang="ru-RU" sz="1200" dirty="0" smtClean="0"/>
                      <a:t> тыс.руб.;</a:t>
                    </a:r>
                  </a:p>
                  <a:p>
                    <a:r>
                      <a:rPr lang="ru-RU" sz="1200" dirty="0" smtClean="0"/>
                      <a:t>26 %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0"/>
              <c:layout>
                <c:manualLayout>
                  <c:x val="-0.19852967610815633"/>
                  <c:y val="0.19118473931699795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Физическая культура и спорт </a:t>
                    </a:r>
                    <a:r>
                      <a:rPr lang="en-US" sz="1200" dirty="0" smtClean="0"/>
                      <a:t>8365,3</a:t>
                    </a:r>
                    <a:r>
                      <a:rPr lang="ru-RU" sz="1200" dirty="0" smtClean="0"/>
                      <a:t> тыс. руб.;</a:t>
                    </a:r>
                  </a:p>
                  <a:p>
                    <a:r>
                      <a:rPr lang="ru-RU" sz="1200" dirty="0" smtClean="0"/>
                      <a:t>1,2%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1"/>
              <c:layout>
                <c:manualLayout>
                  <c:x val="0.57203632392334536"/>
                  <c:y val="0.4270620150977101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Обслуживание </a:t>
                    </a:r>
                    <a:r>
                      <a:rPr lang="ru-RU" sz="1200" dirty="0" err="1" smtClean="0"/>
                      <a:t>госуд</a:t>
                    </a:r>
                    <a:r>
                      <a:rPr lang="ru-RU" sz="1200" dirty="0" smtClean="0"/>
                      <a:t>. и</a:t>
                    </a:r>
                    <a:r>
                      <a:rPr lang="ru-RU" sz="1200" baseline="0" dirty="0" smtClean="0"/>
                      <a:t> муниципал. долга </a:t>
                    </a:r>
                    <a:r>
                      <a:rPr lang="en-US" sz="1200" dirty="0" smtClean="0"/>
                      <a:t>70,1</a:t>
                    </a:r>
                    <a:r>
                      <a:rPr lang="ru-RU" sz="1200" dirty="0" smtClean="0"/>
                      <a:t> тыс.руб.; 0%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12"/>
              <c:layout>
                <c:manualLayout>
                  <c:x val="-0.25623471268229203"/>
                  <c:y val="9.9316747697141688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МБТ</a:t>
                    </a:r>
                    <a:r>
                      <a:rPr lang="ru-RU" sz="1200" baseline="0" dirty="0" smtClean="0"/>
                      <a:t> общего характера системы</a:t>
                    </a:r>
                    <a:r>
                      <a:rPr lang="en-US" sz="1200" dirty="0" smtClean="0"/>
                      <a:t>24837,7</a:t>
                    </a:r>
                    <a:r>
                      <a:rPr lang="ru-RU" sz="1200" dirty="0" smtClean="0"/>
                      <a:t> тыс.руб.;</a:t>
                    </a:r>
                  </a:p>
                  <a:p>
                    <a:r>
                      <a:rPr lang="ru-RU" sz="1200" dirty="0" smtClean="0"/>
                      <a:t>3,6%</a:t>
                    </a:r>
                    <a:endParaRPr lang="en-US" sz="1200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 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 </c:v>
                </c:pt>
                <c:pt idx="4">
                  <c:v>ЖКХ </c:v>
                </c:pt>
                <c:pt idx="5">
                  <c:v>Охрана окружающей среды </c:v>
                </c:pt>
                <c:pt idx="6">
                  <c:v>Образование </c:v>
                </c:pt>
                <c:pt idx="7">
                  <c:v>Культура, кинематография </c:v>
                </c:pt>
                <c:pt idx="8">
                  <c:v>Здравоохранение </c:v>
                </c:pt>
                <c:pt idx="9">
                  <c:v>Социальная политика </c:v>
                </c:pt>
                <c:pt idx="10">
                  <c:v>Физическая культура и спорт </c:v>
                </c:pt>
                <c:pt idx="11">
                  <c:v>Обслуживание государственного и муниципального долга </c:v>
                </c:pt>
                <c:pt idx="12">
                  <c:v>Межбюджетные трансферты общего характера системы 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49851.9</c:v>
                </c:pt>
                <c:pt idx="1">
                  <c:v>982.7</c:v>
                </c:pt>
                <c:pt idx="2">
                  <c:v>3772.4</c:v>
                </c:pt>
                <c:pt idx="3">
                  <c:v>12206.3</c:v>
                </c:pt>
                <c:pt idx="4">
                  <c:v>53735.9</c:v>
                </c:pt>
                <c:pt idx="5">
                  <c:v>810.1</c:v>
                </c:pt>
                <c:pt idx="6">
                  <c:v>301052.09999999998</c:v>
                </c:pt>
                <c:pt idx="7">
                  <c:v>48614.8</c:v>
                </c:pt>
                <c:pt idx="9">
                  <c:v>177209.8</c:v>
                </c:pt>
                <c:pt idx="10">
                  <c:v>8365.2999999999811</c:v>
                </c:pt>
                <c:pt idx="11">
                  <c:v>70.099999999999994</c:v>
                </c:pt>
                <c:pt idx="12">
                  <c:v>24837.7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1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2017 год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КСП</c:v>
                </c:pt>
                <c:pt idx="1">
                  <c:v>Собрание депутатов</c:v>
                </c:pt>
                <c:pt idx="2">
                  <c:v>КУМИ</c:v>
                </c:pt>
                <c:pt idx="3">
                  <c:v>Финансовое управление</c:v>
                </c:pt>
                <c:pt idx="4">
                  <c:v>Отдел культуры</c:v>
                </c:pt>
                <c:pt idx="5">
                  <c:v>Администрация района</c:v>
                </c:pt>
                <c:pt idx="6">
                  <c:v>УСЗН</c:v>
                </c:pt>
                <c:pt idx="7">
                  <c:v>Управление образования</c:v>
                </c:pt>
              </c:strCache>
            </c:strRef>
          </c:cat>
          <c:val>
            <c:numRef>
              <c:f>Лист1!$B$2:$B$9</c:f>
              <c:numCache>
                <c:formatCode>#,##0.00</c:formatCode>
                <c:ptCount val="8"/>
                <c:pt idx="0">
                  <c:v>1839.8</c:v>
                </c:pt>
                <c:pt idx="1">
                  <c:v>3754.7</c:v>
                </c:pt>
                <c:pt idx="2">
                  <c:v>26387.3</c:v>
                </c:pt>
                <c:pt idx="3">
                  <c:v>36320.6</c:v>
                </c:pt>
                <c:pt idx="4">
                  <c:v>58806.1</c:v>
                </c:pt>
                <c:pt idx="5">
                  <c:v>109980.6</c:v>
                </c:pt>
                <c:pt idx="6">
                  <c:v>148641</c:v>
                </c:pt>
                <c:pt idx="7">
                  <c:v>305967.7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 первоначально </c:v>
                </c:pt>
              </c:strCache>
            </c:strRef>
          </c:tx>
          <c:spPr>
            <a:solidFill>
              <a:schemeClr val="accent1"/>
            </a:solidFill>
            <a:ln w="1905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9.2592592592593906E-3"/>
                  <c:y val="0.14211940152932295"/>
                </c:manualLayout>
              </c:layout>
              <c:showVal val="1"/>
            </c:dLbl>
            <c:dLbl>
              <c:idx val="1"/>
              <c:layout>
                <c:manualLayout>
                  <c:x val="7.2530864197530923E-2"/>
                  <c:y val="-2.0611771999719242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523.79999999999995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Уточненные бюджетные назначения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45000"/>
                    <a:satMod val="200000"/>
                  </a:schemeClr>
                </a:gs>
                <a:gs pos="30000">
                  <a:schemeClr val="accent5">
                    <a:tint val="61000"/>
                    <a:satMod val="200000"/>
                  </a:schemeClr>
                </a:gs>
                <a:gs pos="45000">
                  <a:schemeClr val="accent5">
                    <a:tint val="66000"/>
                    <a:satMod val="200000"/>
                  </a:schemeClr>
                </a:gs>
                <a:gs pos="55000">
                  <a:schemeClr val="accent5">
                    <a:tint val="66000"/>
                    <a:satMod val="200000"/>
                  </a:schemeClr>
                </a:gs>
                <a:gs pos="73000">
                  <a:schemeClr val="accent5">
                    <a:tint val="61000"/>
                    <a:satMod val="200000"/>
                  </a:schemeClr>
                </a:gs>
                <a:gs pos="100000">
                  <a:schemeClr val="accent5">
                    <a:tint val="45000"/>
                    <a:satMod val="200000"/>
                  </a:schemeClr>
                </a:gs>
              </a:gsLst>
              <a:lin ang="950000" scaled="1"/>
            </a:gradFill>
            <a:ln w="9525" cap="flat" cmpd="sng" algn="ctr">
              <a:solidFill>
                <a:schemeClr val="accent5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c:spPr>
          <c:dLbls>
            <c:dLbl>
              <c:idx val="0"/>
              <c:layout>
                <c:manualLayout>
                  <c:x val="9.2592592592593906E-3"/>
                  <c:y val="0.16300238691073424"/>
                </c:manualLayout>
              </c:layout>
              <c:showVal val="1"/>
            </c:dLbl>
            <c:dLbl>
              <c:idx val="1"/>
              <c:layout>
                <c:manualLayout>
                  <c:x val="7.8703703703703734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624.5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4"/>
            </a:solidFill>
            <a:ln w="1905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1.2345679012345699E-2"/>
                  <c:y val="6.6107402855081383E-4"/>
                </c:manualLayout>
              </c:layout>
              <c:showVal val="1"/>
            </c:dLbl>
            <c:dLbl>
              <c:idx val="1"/>
              <c:layout>
                <c:manualLayout>
                  <c:x val="4.0123456790123462E-2"/>
                  <c:y val="-2.5764714999649028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</c:formatCode>
                <c:ptCount val="1"/>
                <c:pt idx="0">
                  <c:v>612.70000000000005</c:v>
                </c:pt>
              </c:numCache>
            </c:numRef>
          </c:val>
        </c:ser>
        <c:shape val="cylinder"/>
        <c:axId val="127974784"/>
        <c:axId val="135865472"/>
        <c:axId val="0"/>
      </c:bar3DChart>
      <c:catAx>
        <c:axId val="1279747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35865472"/>
        <c:crosses val="autoZero"/>
        <c:auto val="1"/>
        <c:lblAlgn val="ctr"/>
        <c:lblOffset val="100"/>
      </c:catAx>
      <c:valAx>
        <c:axId val="135865472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279747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263876737630015"/>
          <c:y val="0.25703610349240352"/>
          <c:w val="0.30118839311752776"/>
          <c:h val="0.51946352758855152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0.58522</cdr:x>
      <cdr:y>0.01797</cdr:y>
    </cdr:from>
    <cdr:to>
      <cdr:x>0.70843</cdr:x>
      <cdr:y>0.19829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89488" y="82815"/>
          <a:ext cx="1071522" cy="8309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 smtClean="0"/>
        </a:p>
        <a:p xmlns:a="http://schemas.openxmlformats.org/drawingml/2006/main">
          <a:endParaRPr lang="ru-RU" sz="2400" b="1" dirty="0" smtClean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0.58522</cdr:x>
      <cdr:y>0.01797</cdr:y>
    </cdr:from>
    <cdr:to>
      <cdr:x>0.70843</cdr:x>
      <cdr:y>0.11815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89488" y="82815"/>
          <a:ext cx="1071522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 smtClean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0.65041</cdr:x>
      <cdr:y>0.07692</cdr:y>
    </cdr:from>
    <cdr:to>
      <cdr:x>0.98871</cdr:x>
      <cdr:y>0.15646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15040" y="357190"/>
          <a:ext cx="2972600" cy="3693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(+10,0% к 2016 году)</a:t>
          </a:r>
        </a:p>
      </cdr:txBody>
    </cdr:sp>
  </cdr:relSizeAnchor>
  <cdr:relSizeAnchor xmlns:cdr="http://schemas.openxmlformats.org/drawingml/2006/chartDrawing">
    <cdr:from>
      <cdr:x>0.65041</cdr:x>
      <cdr:y>0.15385</cdr:y>
    </cdr:from>
    <cdr:to>
      <cdr:x>0.98871</cdr:x>
      <cdr:y>0.23339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15040" y="714380"/>
          <a:ext cx="2972599" cy="369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(+9,8 % к 2016 году)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0.33831</cdr:x>
      <cdr:y>0.07954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0"/>
          <a:ext cx="2972649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0.65041</cdr:x>
      <cdr:y>0.23077</cdr:y>
    </cdr:from>
    <cdr:to>
      <cdr:x>0.98871</cdr:x>
      <cdr:y>0.31031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715040" y="1071570"/>
          <a:ext cx="2972600" cy="3693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(+10,0 % к 2016 году)</a:t>
          </a:r>
        </a:p>
      </cdr:txBody>
    </cdr:sp>
  </cdr:relSizeAnchor>
  <cdr:relSizeAnchor xmlns:cdr="http://schemas.openxmlformats.org/drawingml/2006/chartDrawing">
    <cdr:from>
      <cdr:x>0.65041</cdr:x>
      <cdr:y>0.30769</cdr:y>
    </cdr:from>
    <cdr:to>
      <cdr:x>0.94309</cdr:x>
      <cdr:y>0.38461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5715040" y="1428760"/>
          <a:ext cx="2571742" cy="3571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(+41,7 % к 2016 году)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0.53854</cdr:x>
      <cdr:y>0.20813</cdr:y>
    </cdr:from>
    <cdr:to>
      <cdr:x>0.73979</cdr:x>
      <cdr:y>0.33223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32006" y="921854"/>
          <a:ext cx="1656184" cy="549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0.5382</cdr:x>
      <cdr:y>0.06452</cdr:y>
    </cdr:from>
    <cdr:to>
      <cdr:x>0.81597</cdr:x>
      <cdr:y>0.14791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429156" y="285752"/>
          <a:ext cx="2285936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(98% исполнено)</a:t>
          </a:r>
        </a:p>
      </cdr:txBody>
    </cdr:sp>
  </cdr:relSizeAnchor>
  <cdr:relSizeAnchor xmlns:cdr="http://schemas.openxmlformats.org/drawingml/2006/chartDrawing">
    <cdr:from>
      <cdr:x>0.25174</cdr:x>
      <cdr:y>0.91661</cdr:y>
    </cdr:from>
    <cdr:to>
      <cdr:x>0.59028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71720" y="4059809"/>
          <a:ext cx="2786048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+100,6 млн.руб.</a:t>
          </a:r>
        </a:p>
      </cdr:txBody>
    </cdr:sp>
  </cdr:relSizeAnchor>
  <cdr:relSizeAnchor xmlns:cdr="http://schemas.openxmlformats.org/drawingml/2006/chartDrawing">
    <cdr:from>
      <cdr:x>0.25174</cdr:x>
      <cdr:y>0.91935</cdr:y>
    </cdr:from>
    <cdr:to>
      <cdr:x>0.48611</cdr:x>
      <cdr:y>0.91936</cdr:y>
    </cdr:to>
    <cdr:cxnSp macro="">
      <cdr:nvCxnSpPr>
        <cdr:cNvPr id="8" name="Прямая со стрелкой 7"/>
        <cdr:cNvCxnSpPr/>
      </cdr:nvCxnSpPr>
      <cdr:spPr>
        <a:xfrm xmlns:a="http://schemas.openxmlformats.org/drawingml/2006/main" flipV="1">
          <a:off x="2071720" y="4071945"/>
          <a:ext cx="1928771" cy="44"/>
        </a:xfrm>
        <a:prstGeom xmlns:a="http://schemas.openxmlformats.org/drawingml/2006/main" prst="straightConnector1">
          <a:avLst/>
        </a:prstGeom>
        <a:ln xmlns:a="http://schemas.openxmlformats.org/drawingml/2006/main" w="635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0.53854</cdr:x>
      <cdr:y>0.20813</cdr:y>
    </cdr:from>
    <cdr:to>
      <cdr:x>0.73979</cdr:x>
      <cdr:y>0.33223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32006" y="921854"/>
          <a:ext cx="1656184" cy="549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0.4948</cdr:x>
      <cdr:y>0.12903</cdr:y>
    </cdr:from>
    <cdr:to>
      <cdr:x>0.77257</cdr:x>
      <cdr:y>0.21242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71966" y="571504"/>
          <a:ext cx="228601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0.2257</cdr:x>
      <cdr:y>0.8871</cdr:y>
    </cdr:from>
    <cdr:to>
      <cdr:x>0.29514</cdr:x>
      <cdr:y>0.97048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857388" y="3929091"/>
          <a:ext cx="571504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0.18229</cdr:x>
      <cdr:y>0.07246</cdr:y>
    </cdr:from>
    <cdr:to>
      <cdr:x>0.28646</cdr:x>
      <cdr:y>0.14739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00198" y="357190"/>
          <a:ext cx="85725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FF0000"/>
            </a:solidFill>
            <a:latin typeface="Georgia" pitchFamily="18" charset="0"/>
          </a:endParaRPr>
        </a:p>
      </cdr:txBody>
    </cdr:sp>
  </cdr:relSizeAnchor>
  <cdr:relSizeAnchor xmlns:cdr="http://schemas.openxmlformats.org/drawingml/2006/chartDrawing">
    <cdr:from>
      <cdr:x>0.65105</cdr:x>
      <cdr:y>0.27536</cdr:y>
    </cdr:from>
    <cdr:to>
      <cdr:x>0.8073</cdr:x>
      <cdr:y>0.40648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357850" y="1357322"/>
          <a:ext cx="1285884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AB4E0-A599-4FB3-A77C-BAA9E021CE8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26BC-1E5A-4964-9116-EB20C726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7786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144BF-33D1-4629-B1D9-B3372E374FCA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420C8-DEFB-4791-8660-8E66A11469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7103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600" b="1" i="0" baseline="0" dirty="0" smtClean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 smtClean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 smtClean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Слайд исправлен</a:t>
            </a:r>
            <a:endParaRPr lang="ru-RU" b="1" i="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984CFC6-2F7E-499F-8738-AD178D06FDAE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984CFC6-2F7E-499F-8738-AD178D06FDAE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84CFC6-2F7E-499F-8738-AD178D06FDAE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	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Нязепетровский муниципальный </a:t>
            </a:r>
            <a:r>
              <a:rPr lang="ru-RU" sz="2400" b="1" dirty="0" smtClean="0">
                <a:solidFill>
                  <a:schemeClr val="tx2"/>
                </a:solidFill>
              </a:rPr>
              <a:t>район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42910" y="1428736"/>
            <a:ext cx="778674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итоги исполнения бюджета Нязепетровского муниципального района </a:t>
            </a:r>
          </a:p>
          <a:p>
            <a:pPr algn="ctr">
              <a:defRPr/>
            </a:pP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2017 год</a:t>
            </a:r>
            <a:endParaRPr lang="ru-RU" sz="4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5357826"/>
            <a:ext cx="8429684" cy="13234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Докладчик: Заместитель Главы Нязепетровского </a:t>
            </a:r>
          </a:p>
          <a:p>
            <a:pPr algn="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по финансовым вопросам    Л.В. Нечаева</a:t>
            </a:r>
          </a:p>
          <a:p>
            <a:pPr algn="r"/>
            <a:endParaRPr lang="ru-RU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21 мая 2018 года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Нязепетровск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cs typeface="Aharoni" pitchFamily="2" charset="-79"/>
              </a:rPr>
              <a:t>Структура безвозмездных поступлений</a:t>
            </a:r>
            <a:r>
              <a:rPr lang="ru-RU" sz="2400" dirty="0" smtClean="0">
                <a:cs typeface="Aharoni" pitchFamily="2" charset="-79"/>
              </a:rPr>
              <a:t/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b="1" dirty="0" smtClean="0">
                <a:cs typeface="Aharoni" pitchFamily="2" charset="-79"/>
              </a:rPr>
              <a:t>в</a:t>
            </a:r>
            <a:r>
              <a:rPr lang="ru-RU" sz="2400" dirty="0" smtClean="0">
                <a:cs typeface="Aharoni" pitchFamily="2" charset="-79"/>
              </a:rPr>
              <a:t> </a:t>
            </a:r>
            <a:r>
              <a:rPr lang="ru-RU" sz="2400" b="1" dirty="0" smtClean="0">
                <a:cs typeface="Aharoni" pitchFamily="2" charset="-79"/>
              </a:rPr>
              <a:t>бюджет  Нязепетровского муниципального района за 2017 год</a:t>
            </a:r>
            <a:endParaRPr lang="ru-RU" sz="2400" dirty="0">
              <a:cs typeface="Aharoni" pitchFamily="2" charset="-79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4" y="1600200"/>
          <a:ext cx="8174067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715436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Функциональная структура расходов бюджета Нязепетровского муниципального района за 2017 год</a:t>
            </a: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142844" y="1142984"/>
          <a:ext cx="8858248" cy="5316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928694"/>
                <a:gridCol w="938872"/>
                <a:gridCol w="1265464"/>
                <a:gridCol w="1265464"/>
                <a:gridCol w="1265464"/>
                <a:gridCol w="12654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2016 год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2017 год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2017 год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к 2016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в общем объёме Н и НД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42341,0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50599,3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49851,9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118%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7,3%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96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960,7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982,7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982,7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102%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0,1%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3016,9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3850,8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3772,4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98%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125%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0,6%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418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21 423,9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12661,1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12206,3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96%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57%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1,8%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576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ЖКХ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31513,8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54504,5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53735,9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171%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7,9%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989,0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810,1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810,1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82%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0,1%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67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287635,0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309690,7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301052,1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97%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105%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44,2%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336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44107,0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48618,5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48614,8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110%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7,1%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541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10706,0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144401,3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179036,1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177209,8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123%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26,0%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1159,8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8365,9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8365,3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721%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1,2%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254,2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72,0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70,1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97%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28%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 системы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19742,0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24837,7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24837,7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126%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3,6%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расходов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608250,6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694029,4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681509,1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98%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112%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Функциональная структура расходов бюджета Нязепетровского муниципального района за 2017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612774" y="1600200"/>
          <a:ext cx="8316943" cy="511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7500958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тыс.руб.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64294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Ведомственная структура расходов бюджета Нязепетровского муниципального района – 681 509,1 тыс.руб.</a:t>
            </a:r>
            <a:endParaRPr lang="ru-RU" sz="2200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571472" y="1857364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1212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Расходы по  муниципальным программам из бюджета Нязепетровского муниципального района в 2017 году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400723018"/>
              </p:ext>
            </p:extLst>
          </p:nvPr>
        </p:nvGraphicFramePr>
        <p:xfrm>
          <a:off x="428596" y="2000240"/>
          <a:ext cx="82296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00042"/>
            <a:ext cx="8229600" cy="35719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882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/>
              <a:t>Структура расходов бюджета Нязепетровского муниципального района в рамках муниципальных программ за 2017 год – 612 729,1 тыс.руб. </a:t>
            </a:r>
            <a:endParaRPr lang="ru-RU" sz="2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571612"/>
          <a:ext cx="878684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Структура расходов по межбюджетным трансфертам из бюджета Нязепетровского муниципального района за 2017 год – 42 362,6 тыс.руб.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4" y="1600200"/>
          <a:ext cx="8623331" cy="511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расходов по межбюджетным трансфертам из бюджета Нязепетровского муниципального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района в разрезе поселений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 2017 год – 42 362,6 тыс.руб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ТЫС.РУБ.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1436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Объём муниципального  долга в бюджете Нязепетровского муниципального района в 2017 году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400723018"/>
              </p:ext>
            </p:extLst>
          </p:nvPr>
        </p:nvGraphicFramePr>
        <p:xfrm>
          <a:off x="642910" y="1785926"/>
          <a:ext cx="82296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97882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ТЫС.РУБ.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001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Динамика кредиторской и дебиторской задолженности по бюджету Нязепетровского муниципального района в 2017 году 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143869675"/>
              </p:ext>
            </p:extLst>
          </p:nvPr>
        </p:nvGraphicFramePr>
        <p:xfrm>
          <a:off x="500034" y="1714488"/>
          <a:ext cx="822960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442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Параметры исполнения бюджета Нязепетровского муниципального района за 2017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285860"/>
          <a:ext cx="8001056" cy="5367370"/>
        </p:xfrm>
        <a:graphic>
          <a:graphicData uri="http://schemas.openxmlformats.org/drawingml/2006/table">
            <a:tbl>
              <a:tblPr/>
              <a:tblGrid>
                <a:gridCol w="4000528"/>
                <a:gridCol w="4000528"/>
              </a:tblGrid>
              <a:tr h="55128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95525" algn="l"/>
                        </a:tabLs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Calibri"/>
                        </a:rPr>
                        <a:t>Исполнение доходной части бюджета Нязепетровского муниципального района </a:t>
                      </a:r>
                      <a:endParaRPr lang="ru-RU" sz="1600" b="1" dirty="0" smtClean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95525" algn="l"/>
                        </a:tabLst>
                      </a:pPr>
                      <a:r>
                        <a:rPr lang="ru-RU" sz="1600" b="1" dirty="0" smtClean="0">
                          <a:latin typeface="Calibri"/>
                          <a:ea typeface="Times New Roman"/>
                          <a:cs typeface="Calibri"/>
                        </a:rPr>
                        <a:t> за 2017 год (млн.руб</a:t>
                      </a:r>
                      <a:r>
                        <a:rPr lang="ru-RU" sz="1600" b="1" dirty="0">
                          <a:latin typeface="Calibri"/>
                          <a:ea typeface="Times New Roman"/>
                          <a:cs typeface="Calibri"/>
                        </a:rPr>
                        <a:t>.)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712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Calibri"/>
                          <a:ea typeface="Times New Roman"/>
                          <a:cs typeface="Calibri"/>
                        </a:rPr>
                        <a:t>Бюджет Нязепетровского муниципального района по доходам за 2017 год исполнен в объёме </a:t>
                      </a:r>
                      <a:r>
                        <a:rPr lang="ru-RU" sz="1800" b="1" i="1" dirty="0" smtClean="0">
                          <a:latin typeface="Calibri"/>
                          <a:ea typeface="Times New Roman"/>
                          <a:cs typeface="Calibri"/>
                        </a:rPr>
                        <a:t>676 ,3  млн. </a:t>
                      </a:r>
                      <a:r>
                        <a:rPr lang="ru-RU" sz="1800" b="1" i="1" dirty="0">
                          <a:latin typeface="Calibri"/>
                          <a:ea typeface="Times New Roman"/>
                          <a:cs typeface="Calibri"/>
                        </a:rPr>
                        <a:t>руб</a:t>
                      </a:r>
                      <a:r>
                        <a:rPr lang="ru-RU" sz="1800" b="1" i="1" dirty="0" smtClean="0">
                          <a:latin typeface="Calibri"/>
                          <a:ea typeface="Times New Roman"/>
                          <a:cs typeface="Calibri"/>
                        </a:rPr>
                        <a:t>. (с учётом возврата)</a:t>
                      </a:r>
                      <a:r>
                        <a:rPr lang="ru-RU" sz="1800" b="1" i="1" baseline="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800" b="1" i="1" dirty="0" smtClean="0">
                          <a:latin typeface="Calibri"/>
                          <a:ea typeface="Times New Roman"/>
                          <a:cs typeface="Calibri"/>
                        </a:rPr>
                        <a:t>или </a:t>
                      </a:r>
                      <a:r>
                        <a:rPr lang="ru-RU" sz="1800" b="1" i="1" dirty="0">
                          <a:latin typeface="Calibri"/>
                          <a:ea typeface="Times New Roman"/>
                          <a:cs typeface="Calibri"/>
                        </a:rPr>
                        <a:t>на 99,5% к утверждённым бюджетным назначениям на 2017 год, что на </a:t>
                      </a:r>
                      <a:r>
                        <a:rPr lang="ru-RU" sz="1800" b="1" i="1" dirty="0" smtClean="0">
                          <a:latin typeface="Calibri"/>
                          <a:ea typeface="Times New Roman"/>
                          <a:cs typeface="Calibri"/>
                        </a:rPr>
                        <a:t>62,0 млн.руб</a:t>
                      </a:r>
                      <a:r>
                        <a:rPr lang="ru-RU" sz="1800" b="1" i="1" dirty="0">
                          <a:latin typeface="Calibri"/>
                          <a:ea typeface="Times New Roman"/>
                          <a:cs typeface="Calibri"/>
                        </a:rPr>
                        <a:t>. больше уровня </a:t>
                      </a:r>
                      <a:r>
                        <a:rPr lang="ru-RU" sz="1800" b="1" i="1" dirty="0" smtClean="0">
                          <a:latin typeface="Calibri"/>
                          <a:ea typeface="Times New Roman"/>
                          <a:cs typeface="Calibri"/>
                        </a:rPr>
                        <a:t>2016 года</a:t>
                      </a:r>
                      <a:r>
                        <a:rPr lang="ru-RU" sz="1800" b="1" i="1" dirty="0">
                          <a:latin typeface="Calibri"/>
                          <a:ea typeface="Times New Roman"/>
                          <a:cs typeface="Calibri"/>
                        </a:rPr>
                        <a:t>. Увеличение произошло за счёт увеличения в 2017 году целевых субвенций и субсидий на социальную поддержку отдельных категорий граждан, газификацию, сохранение и развитие культуры, развитие образования, водоснабжение.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Calibri"/>
                        </a:rPr>
                        <a:t>Динамика объёма доходов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269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786314" y="2643182"/>
          <a:ext cx="4000528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	</a:t>
            </a:r>
            <a:r>
              <a:rPr lang="ru-RU" sz="2400" b="1" dirty="0" smtClean="0">
                <a:solidFill>
                  <a:schemeClr val="tx2"/>
                </a:solidFill>
              </a:rPr>
              <a:t>Нязепетровский муниципальный район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285143" y="2428875"/>
            <a:ext cx="6929803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Параметры исполнения бюджета Нязепетровского муниципального района 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за 2017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доходов бюджета Нязепетровского муниципального района за 2017 год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643026"/>
          <a:ext cx="8786842" cy="5163035"/>
        </p:xfrm>
        <a:graphic>
          <a:graphicData uri="http://schemas.openxmlformats.org/drawingml/2006/table">
            <a:tbl>
              <a:tblPr/>
              <a:tblGrid>
                <a:gridCol w="8786842"/>
              </a:tblGrid>
              <a:tr h="54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Calibri"/>
                        </a:rPr>
                        <a:t>Доходы </a:t>
                      </a:r>
                      <a:r>
                        <a:rPr lang="ru-RU" sz="1800" b="1" dirty="0">
                          <a:latin typeface="Calibri"/>
                          <a:ea typeface="Times New Roman"/>
                          <a:cs typeface="Calibri"/>
                        </a:rPr>
                        <a:t>бюджета Нязепетровского муниципального района за 2017 год (тыс.руб</a:t>
                      </a:r>
                      <a:r>
                        <a:rPr lang="ru-RU" sz="1800" b="1" dirty="0" smtClean="0">
                          <a:latin typeface="Calibri"/>
                          <a:ea typeface="Times New Roman"/>
                          <a:cs typeface="Calibri"/>
                        </a:rPr>
                        <a:t>.), (без учёта возврата)  </a:t>
                      </a:r>
                      <a:r>
                        <a:rPr lang="ru-RU" sz="1800" b="1" dirty="0" smtClean="0">
                          <a:latin typeface="Calibri"/>
                          <a:ea typeface="Times New Roman"/>
                          <a:cs typeface="Calibri"/>
                        </a:rPr>
                        <a:t>- </a:t>
                      </a:r>
                      <a:r>
                        <a:rPr lang="ru-RU" sz="1800" b="1" dirty="0" smtClean="0">
                          <a:latin typeface="+mn-lt"/>
                          <a:ea typeface="Times New Roman"/>
                          <a:cs typeface="Calibri"/>
                        </a:rPr>
                        <a:t>676,3тыс.руб.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2728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4253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214282" y="2643182"/>
          <a:ext cx="8786874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4294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Динамика изменения доходов бюджета в 2017 году  к  2016 году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(БЕЗ УЧЁТА ВОЗВРАТА ОСТАТКОВ  ЦЕЛЕВЫХ СРЕДСТВ )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142844" y="1928802"/>
          <a:ext cx="8786874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72560" cy="7143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Нязепетровского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муниципального района за 2017 год </a:t>
            </a:r>
            <a:endParaRPr lang="ru-RU" sz="20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142844" y="1500174"/>
          <a:ext cx="9001156" cy="5214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172"/>
                <a:gridCol w="632898"/>
                <a:gridCol w="773542"/>
                <a:gridCol w="492254"/>
                <a:gridCol w="2609327"/>
                <a:gridCol w="951342"/>
                <a:gridCol w="658621"/>
              </a:tblGrid>
              <a:tr h="5742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                                                                                               дохода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План                          на 2017 год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Факт                       за 2017 год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                   исполнения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                                                                                               дохода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План                          на 2017 год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Факт                       за 2017 год</a:t>
                      </a:r>
                    </a:p>
                  </a:txBody>
                  <a:tcPr marL="9525" marR="9525" marT="9525" marB="0"/>
                </a:tc>
              </a:tr>
              <a:tr h="346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прибыль, доходы (налог на доходы физических лиц)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110 791,8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110 978,4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прибыль, доходы (налог на доходы физических лиц)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110 791,8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110 978,4</a:t>
                      </a:r>
                    </a:p>
                  </a:txBody>
                  <a:tcPr marL="9525" marR="9525" marT="9525" marB="0" anchor="ctr"/>
                </a:tc>
              </a:tr>
              <a:tr h="3802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товары (работы, услуги),реализуемые на территории Российской Федерации (акцизы по подакцизным товарам)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8 195,8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8 222,5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товары (работы, услуги),реализуемые на территории Российской Федерации (акцизы по подакцизным товарам)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8 195,8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8 222,5</a:t>
                      </a:r>
                    </a:p>
                  </a:txBody>
                  <a:tcPr marL="9525" marR="9525" marT="9525" marB="0" anchor="ctr"/>
                </a:tc>
              </a:tr>
              <a:tr h="346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9 789,0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9 845,4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9 789,0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9 845,4</a:t>
                      </a:r>
                    </a:p>
                  </a:txBody>
                  <a:tcPr marL="9525" marR="9525" marT="9525" marB="0" anchor="ctr"/>
                </a:tc>
              </a:tr>
              <a:tr h="346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2 876,2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2 870,2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2 876,2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2 870,2</a:t>
                      </a:r>
                    </a:p>
                  </a:txBody>
                  <a:tcPr marL="9525" marR="9525" marT="9525" marB="0" anchor="ctr"/>
                </a:tc>
              </a:tr>
              <a:tr h="346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131 652,8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131 916,5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131 652,8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131 916,5</a:t>
                      </a:r>
                    </a:p>
                  </a:txBody>
                  <a:tcPr marL="9525" marR="9525" marT="9525" marB="0" anchor="ctr"/>
                </a:tc>
              </a:tr>
              <a:tr h="346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7 069,2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6 604,2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93,4%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7 069,2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6 604,2</a:t>
                      </a:r>
                    </a:p>
                  </a:txBody>
                  <a:tcPr marL="9525" marR="9525" marT="9525" marB="0" anchor="ctr"/>
                </a:tc>
              </a:tr>
              <a:tr h="346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205,0</a:t>
                      </a:r>
                    </a:p>
                  </a:txBody>
                  <a:tcPr marL="9525" marR="9525" marT="9525" marB="0" anchor="ctr"/>
                </a:tc>
              </a:tr>
              <a:tr h="346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(работ)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12 994,4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12 691,1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(работ)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12 994,4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12 691,1</a:t>
                      </a:r>
                    </a:p>
                  </a:txBody>
                  <a:tcPr marL="9525" marR="9525" marT="9525" marB="0" anchor="ctr"/>
                </a:tc>
              </a:tr>
              <a:tr h="346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3 977,0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4 076,6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3 977,0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4 076,6</a:t>
                      </a:r>
                    </a:p>
                  </a:txBody>
                  <a:tcPr marL="9525" marR="9525" marT="9525" marB="0" anchor="ctr"/>
                </a:tc>
              </a:tr>
              <a:tr h="346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1 242,0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1 242,0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809,3</a:t>
                      </a:r>
                    </a:p>
                  </a:txBody>
                  <a:tcPr marL="9525" marR="9525" marT="9525" marB="0" anchor="ctr"/>
                </a:tc>
              </a:tr>
              <a:tr h="3802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162,9</a:t>
                      </a:r>
                    </a:p>
                  </a:txBody>
                  <a:tcPr marL="9525" marR="9525" marT="9525" marB="0" anchor="ctr"/>
                </a:tc>
              </a:tr>
              <a:tr h="3802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25 853,6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24 549,1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25 853,6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24 549,1</a:t>
                      </a:r>
                    </a:p>
                  </a:txBody>
                  <a:tcPr marL="9525" marR="9525" marT="9525" marB="0" anchor="ctr"/>
                </a:tc>
              </a:tr>
              <a:tr h="3802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налоговые и неналоговые доходы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157 506,4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156 465,6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99,3%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налоговые и неналоговые доходы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157 506,4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156 465,6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146363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53400" cy="5571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Нязепетровского муниципального района за 2017 год </a:t>
            </a:r>
            <a:endParaRPr lang="ru-RU" sz="27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0" y="1285860"/>
          <a:ext cx="9144002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44"/>
                <a:gridCol w="785818"/>
                <a:gridCol w="1071570"/>
                <a:gridCol w="1000132"/>
                <a:gridCol w="642942"/>
                <a:gridCol w="928694"/>
                <a:gridCol w="10001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2016 год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2017 год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2017 год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к 2016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в общем объёме Н и НД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Налоги на прибыль, доходы (налог на доходы физических лиц)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98374,9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110791,8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110978,4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113%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70,9%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Налоги на товары (работы, услуги),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реализуемые на территории РФ (акцизы по подакцизным товарам)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10659,0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8195,8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8222,5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77 %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5,3%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Налоги на совокупный доход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4545,3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9789,0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9845,4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101%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217%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6,3%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Государственная</a:t>
                      </a:r>
                      <a:r>
                        <a:rPr lang="ru-RU" sz="1200" baseline="0" dirty="0" smtClean="0"/>
                        <a:t> пошлина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2473,2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2876,2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2870,2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116%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1,8%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6840,4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7069,2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6604,2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93%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97%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4,2%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Платежи при использовании природными ресурсами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408,8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411,0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50%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50%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0,1%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Доходы от оказания</a:t>
                      </a:r>
                      <a:r>
                        <a:rPr lang="ru-RU" sz="1200" baseline="0" dirty="0" smtClean="0"/>
                        <a:t> платных услуг (работ) и компенсации затрат государства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11921,5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12994,4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12691,1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98%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106%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8,1%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Доходы от продажи материальных и нематериальных активов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5543,5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3977,0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4076,6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103%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74%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2,6%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Штрафы, санкции, возмещение ущерба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1207,4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1242,2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809,3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65%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67%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0,5%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Прочие неналоговые доходы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212,3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162,9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102%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77%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0,1%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Итого налоговые</a:t>
                      </a:r>
                      <a:r>
                        <a:rPr lang="ru-RU" sz="1200" baseline="0" dirty="0" smtClean="0"/>
                        <a:t> и неналоговые доходы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142186,3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157506,4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156465,6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99%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110%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100,0%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собственных налоговых и неналоговых доходов бюджета Нязепетровского муниципального района за 2017 год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472" y="1571612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7429520" y="928670"/>
            <a:ext cx="1214446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С.РУБ.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85725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безвозмездных поступлений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бюджет  Нязепетровского муниципального района за 2017 год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642910" y="2214554"/>
          <a:ext cx="8153397" cy="424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1173143"/>
                <a:gridCol w="928694"/>
                <a:gridCol w="928694"/>
                <a:gridCol w="785818"/>
                <a:gridCol w="857256"/>
                <a:gridCol w="836586"/>
              </a:tblGrid>
              <a:tr h="9715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2016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2017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2017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к 2016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в общем объёме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 бюджетам субъектов Российской федерации и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38 345,2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58 561,6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58 561,6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152,7%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бюджетам субъектов Российской Федерации и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144 087,2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160 069,9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159 548,3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 бюджетам субъектов Российской Федерации и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285 984,1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298 205,1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296 614,8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103,7%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155,1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468 571,6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516 836,6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514 724,7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109,8%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6344</TotalTime>
  <Words>1882</Words>
  <Application>Microsoft Office PowerPoint</Application>
  <PresentationFormat>Экран (4:3)</PresentationFormat>
  <Paragraphs>504</Paragraphs>
  <Slides>20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Начальная</vt:lpstr>
      <vt:lpstr>       Нязепетровский муниципальный район</vt:lpstr>
      <vt:lpstr>Параметры исполнения бюджета Нязепетровского муниципального района за 2017 год</vt:lpstr>
      <vt:lpstr>    Параметры исполнения бюджета Нязепетровского муниципального района за 2017 год </vt:lpstr>
      <vt:lpstr>Структура доходов бюджета Нязепетровского муниципального района за 2017 год</vt:lpstr>
      <vt:lpstr>Динамика изменения доходов бюджета в 2017 году  к  2016 году  (БЕЗ УЧЁТА ВОЗВРАТА ОСТАТКОВ  ЦЕЛЕВЫХ СРЕДСТВ )</vt:lpstr>
      <vt:lpstr>  Структура налоговых и неналоговых доходов бюджета      Нязепетровского муниципального района за 2017 год </vt:lpstr>
      <vt:lpstr> Структура налоговых и неналоговых доходов бюджета Нязепетровского муниципального района за 2017 год </vt:lpstr>
      <vt:lpstr>Структура собственных налоговых и неналоговых доходов бюджета Нязепетровского муниципального района за 2017 год</vt:lpstr>
      <vt:lpstr>Структура безвозмездных поступлений в бюджет  Нязепетровского муниципального района за 2017 год</vt:lpstr>
      <vt:lpstr>Структура безвозмездных поступлений в бюджет  Нязепетровского муниципального района за 2017 год</vt:lpstr>
      <vt:lpstr>Функциональная структура расходов бюджета Нязепетровского муниципального района за 2017 год</vt:lpstr>
      <vt:lpstr>Функциональная структура расходов бюджета Нязепетровского муниципального района за 2017 год</vt:lpstr>
      <vt:lpstr>Ведомственная структура расходов бюджета Нязепетровского муниципального района – 681 509,1 тыс.руб.</vt:lpstr>
      <vt:lpstr>Расходы по  муниципальным программам из бюджета Нязепетровского муниципального района в 2017 году</vt:lpstr>
      <vt:lpstr>Структура расходов бюджета Нязепетровского муниципального района в рамках муниципальных программ за 2017 год – 612 729,1 тыс.руб. </vt:lpstr>
      <vt:lpstr>Структура расходов по межбюджетным трансфертам из бюджета Нязепетровского муниципального района за 2017 год – 42 362,6 тыс.руб.</vt:lpstr>
      <vt:lpstr>Структура расходов по межбюджетным трансфертам из бюджета Нязепетровского муниципального района в разрезе поселений за 2017 год – 42 362,6 тыс.руб.</vt:lpstr>
      <vt:lpstr>Объём муниципального  долга в бюджете Нязепетровского муниципального района в 2017 году</vt:lpstr>
      <vt:lpstr>Динамика кредиторской и дебиторской задолженности по бюджету Нязепетровского муниципального района в 2017 году </vt:lpstr>
      <vt:lpstr>       Нязепетровский муниципальный район</vt:lpstr>
    </vt:vector>
  </TitlesOfParts>
  <Company>Nzp_Finupr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nachfo</dc:creator>
  <cp:lastModifiedBy>fu_user</cp:lastModifiedBy>
  <cp:revision>1040</cp:revision>
  <dcterms:created xsi:type="dcterms:W3CDTF">2012-11-19T09:39:56Z</dcterms:created>
  <dcterms:modified xsi:type="dcterms:W3CDTF">2018-04-28T15:19:14Z</dcterms:modified>
</cp:coreProperties>
</file>