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olors6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style6.xml" ContentType="application/vnd.ms-office.chartstyle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2" r:id="rId6"/>
    <p:sldId id="274" r:id="rId7"/>
    <p:sldId id="263" r:id="rId8"/>
    <p:sldId id="264" r:id="rId9"/>
    <p:sldId id="279" r:id="rId10"/>
    <p:sldId id="265" r:id="rId11"/>
    <p:sldId id="266" r:id="rId12"/>
    <p:sldId id="267" r:id="rId13"/>
    <p:sldId id="268" r:id="rId14"/>
    <p:sldId id="280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124" autoAdjust="0"/>
  </p:normalViewPr>
  <p:slideViewPr>
    <p:cSldViewPr>
      <p:cViewPr>
        <p:scale>
          <a:sx n="90" d="100"/>
          <a:sy n="90" d="100"/>
        </p:scale>
        <p:origin x="-2244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13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5342401361250571"/>
          <c:y val="2.8522221489278982E-2"/>
          <c:w val="0.7144418009172866"/>
          <c:h val="0.8650676673228346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6.2610350651034014E-2"/>
                  <c:y val="4.861222016998155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0F-4ABE-9AC2-8440A4781273}"/>
                </c:ext>
              </c:extLst>
            </c:dLbl>
            <c:dLbl>
              <c:idx val="1"/>
              <c:layout>
                <c:manualLayout>
                  <c:x val="4.3809675591077041E-3"/>
                  <c:y val="-0.3594220867820331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0F-4ABE-9AC2-8440A4781273}"/>
                </c:ext>
              </c:extLst>
            </c:dLbl>
            <c:dLbl>
              <c:idx val="2"/>
              <c:layout>
                <c:manualLayout>
                  <c:x val="4.5644852552844855E-3"/>
                  <c:y val="-0.1043189211615376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>
                        <a:latin typeface="Times New Roman" pitchFamily="18" charset="0"/>
                        <a:cs typeface="Times New Roman" pitchFamily="18" charset="0"/>
                      </a:rPr>
                      <a:t>7,0</a:t>
                    </a:r>
                    <a:endParaRPr lang="en-US" b="1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CF0F-4ABE-9AC2-8440A4781273}"/>
                </c:ext>
              </c:extLst>
            </c:dLbl>
            <c:dLbl>
              <c:idx val="3"/>
              <c:layout>
                <c:manualLayout>
                  <c:x val="2.9206450394051358E-3"/>
                  <c:y val="-3.031347211421024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0F-4ABE-9AC2-8440A4781273}"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  2022 год</c:v>
                </c:pt>
                <c:pt idx="1">
                  <c:v>Расходы 2022 год</c:v>
                </c:pt>
                <c:pt idx="2">
                  <c:v>Профицит бюджета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977.7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F0F-4ABE-9AC2-8440A478127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2.9206450394051332E-2"/>
                  <c:y val="-2.507772573880681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F0F-4ABE-9AC2-8440A4781273}"/>
                </c:ext>
              </c:extLst>
            </c:dLbl>
            <c:dLbl>
              <c:idx val="1"/>
              <c:layout>
                <c:manualLayout>
                  <c:x val="7.0217826076507811E-2"/>
                  <c:y val="3.660140192756403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F0F-4ABE-9AC2-8440A4781273}"/>
                </c:ext>
              </c:extLst>
            </c:dLbl>
            <c:dLbl>
              <c:idx val="2"/>
              <c:layout>
                <c:manualLayout>
                  <c:x val="7.6075118129083994E-3"/>
                  <c:y val="-2.259762351291669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F0F-4ABE-9AC2-8440A47812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  2022 год</c:v>
                </c:pt>
                <c:pt idx="1">
                  <c:v>Расходы 2022 год</c:v>
                </c:pt>
                <c:pt idx="2">
                  <c:v>Профицит бюджета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1">
                  <c:v>961.2</c:v>
                </c:pt>
                <c:pt idx="2">
                  <c:v>16.5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F0F-4ABE-9AC2-8440A4781273}"/>
            </c:ext>
          </c:extLst>
        </c:ser>
        <c:gapWidth val="0"/>
        <c:shape val="cone"/>
        <c:axId val="93911296"/>
        <c:axId val="95526912"/>
        <c:axId val="0"/>
      </c:bar3DChart>
      <c:catAx>
        <c:axId val="93911296"/>
        <c:scaling>
          <c:orientation val="minMax"/>
        </c:scaling>
        <c:axPos val="b"/>
        <c:numFmt formatCode="General" sourceLinked="0"/>
        <c:tickLblPos val="nextTo"/>
        <c:txPr>
          <a:bodyPr anchor="b"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5526912"/>
        <c:crosses val="autoZero"/>
        <c:auto val="1"/>
        <c:lblAlgn val="ctr"/>
        <c:lblOffset val="100"/>
      </c:catAx>
      <c:valAx>
        <c:axId val="95526912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911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52955227086477"/>
          <c:y val="0.29294813597100638"/>
          <c:w val="0.13460160619379125"/>
          <c:h val="0.15297388831796696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30057992629379"/>
          <c:y val="0.13595742416266479"/>
          <c:w val="0.8283236678951037"/>
          <c:h val="0.8091366930024130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руб.</c:v>
                </c:pt>
              </c:strCache>
            </c:strRef>
          </c:tx>
          <c:dPt>
            <c:idx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BAAE-431A-86E8-44B6300451A3}"/>
              </c:ext>
            </c:extLst>
          </c:dPt>
          <c:dPt>
            <c:idx val="1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BAAE-431A-86E8-44B6300451A3}"/>
              </c:ext>
            </c:extLst>
          </c:dPt>
          <c:dPt>
            <c:idx val="2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AAE-431A-86E8-44B6300451A3}"/>
              </c:ext>
            </c:extLst>
          </c:dPt>
          <c:dPt>
            <c:idx val="3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AAE-431A-86E8-44B6300451A3}"/>
              </c:ext>
            </c:extLst>
          </c:dPt>
          <c:dPt>
            <c:idx val="4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BAAE-431A-86E8-44B6300451A3}"/>
              </c:ext>
            </c:extLst>
          </c:dPt>
          <c:dPt>
            <c:idx val="5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BAAE-431A-86E8-44B6300451A3}"/>
              </c:ext>
            </c:extLst>
          </c:dPt>
          <c:dPt>
            <c:idx val="6"/>
            <c:spPr>
              <a:solidFill>
                <a:schemeClr val="accent1">
                  <a:lumMod val="60000"/>
                  <a:alpha val="90000"/>
                </a:schemeClr>
              </a:solidFill>
              <a:ln w="19050">
                <a:solidFill>
                  <a:schemeClr val="accent1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60000"/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BAAE-431A-86E8-44B6300451A3}"/>
              </c:ext>
            </c:extLst>
          </c:dPt>
          <c:dPt>
            <c:idx val="7"/>
            <c:spPr>
              <a:solidFill>
                <a:schemeClr val="accent2">
                  <a:lumMod val="60000"/>
                  <a:alpha val="90000"/>
                </a:schemeClr>
              </a:solidFill>
              <a:ln w="19050">
                <a:solidFill>
                  <a:schemeClr val="accent2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60000"/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BAAE-431A-86E8-44B6300451A3}"/>
              </c:ext>
            </c:extLst>
          </c:dPt>
          <c:dPt>
            <c:idx val="8"/>
            <c:spPr>
              <a:solidFill>
                <a:schemeClr val="accent3">
                  <a:lumMod val="60000"/>
                  <a:alpha val="90000"/>
                </a:schemeClr>
              </a:solidFill>
              <a:ln w="19050">
                <a:solidFill>
                  <a:schemeClr val="accent3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60000"/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BAAE-431A-86E8-44B6300451A3}"/>
              </c:ext>
            </c:extLst>
          </c:dPt>
          <c:dPt>
            <c:idx val="9"/>
            <c:spPr>
              <a:solidFill>
                <a:schemeClr val="accent4">
                  <a:lumMod val="60000"/>
                  <a:alpha val="90000"/>
                </a:schemeClr>
              </a:solidFill>
              <a:ln w="19050">
                <a:solidFill>
                  <a:schemeClr val="accent4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60000"/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AAE-431A-86E8-44B6300451A3}"/>
              </c:ext>
            </c:extLst>
          </c:dPt>
          <c:dPt>
            <c:idx val="10"/>
            <c:spPr>
              <a:solidFill>
                <a:schemeClr val="accent5">
                  <a:lumMod val="60000"/>
                  <a:alpha val="90000"/>
                </a:schemeClr>
              </a:solidFill>
              <a:ln w="19050">
                <a:solidFill>
                  <a:schemeClr val="accent5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60000"/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BAAE-431A-86E8-44B6300451A3}"/>
              </c:ext>
            </c:extLst>
          </c:dPt>
          <c:dPt>
            <c:idx val="11"/>
            <c:spPr>
              <a:solidFill>
                <a:schemeClr val="accent6">
                  <a:lumMod val="60000"/>
                  <a:alpha val="90000"/>
                </a:schemeClr>
              </a:solidFill>
              <a:ln w="19050">
                <a:solidFill>
                  <a:schemeClr val="accent6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60000"/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BAAE-431A-86E8-44B6300451A3}"/>
              </c:ext>
            </c:extLst>
          </c:dPt>
          <c:dPt>
            <c:idx val="12"/>
            <c:spPr>
              <a:solidFill>
                <a:schemeClr val="accent1">
                  <a:lumMod val="80000"/>
                  <a:lumOff val="20000"/>
                  <a:alpha val="90000"/>
                </a:schemeClr>
              </a:solidFill>
              <a:ln w="19050">
                <a:solidFill>
                  <a:schemeClr val="accent1">
                    <a:lumMod val="80000"/>
                    <a:lumOff val="20000"/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80000"/>
                    <a:lumOff val="2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80000"/>
                    <a:lumOff val="20000"/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BAAE-431A-86E8-44B6300451A3}"/>
              </c:ext>
            </c:extLst>
          </c:dPt>
          <c:dPt>
            <c:idx val="13"/>
            <c:spPr>
              <a:solidFill>
                <a:schemeClr val="accent2">
                  <a:lumMod val="80000"/>
                  <a:lumOff val="20000"/>
                  <a:alpha val="90000"/>
                </a:schemeClr>
              </a:solidFill>
              <a:ln w="19050">
                <a:solidFill>
                  <a:schemeClr val="accent2">
                    <a:lumMod val="80000"/>
                    <a:lumOff val="20000"/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80000"/>
                    <a:lumOff val="2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80000"/>
                    <a:lumOff val="20000"/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AAE-431A-86E8-44B6300451A3}"/>
              </c:ext>
            </c:extLst>
          </c:dPt>
          <c:dPt>
            <c:idx val="14"/>
            <c:spPr>
              <a:solidFill>
                <a:schemeClr val="accent3">
                  <a:lumMod val="80000"/>
                  <a:lumOff val="20000"/>
                  <a:alpha val="90000"/>
                </a:schemeClr>
              </a:solidFill>
              <a:ln w="19050">
                <a:solidFill>
                  <a:schemeClr val="accent3">
                    <a:lumMod val="80000"/>
                    <a:lumOff val="20000"/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80000"/>
                    <a:lumOff val="2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80000"/>
                    <a:lumOff val="20000"/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AAE-431A-86E8-44B6300451A3}"/>
              </c:ext>
            </c:extLst>
          </c:dPt>
          <c:dPt>
            <c:idx val="15"/>
            <c:spPr>
              <a:solidFill>
                <a:schemeClr val="accent4">
                  <a:lumMod val="80000"/>
                  <a:lumOff val="20000"/>
                  <a:alpha val="90000"/>
                </a:schemeClr>
              </a:solidFill>
              <a:ln w="19050">
                <a:solidFill>
                  <a:schemeClr val="accent4">
                    <a:lumMod val="80000"/>
                    <a:lumOff val="20000"/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80000"/>
                    <a:lumOff val="2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80000"/>
                    <a:lumOff val="20000"/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BAAE-431A-86E8-44B6300451A3}"/>
              </c:ext>
            </c:extLst>
          </c:dPt>
          <c:dPt>
            <c:idx val="16"/>
            <c:spPr>
              <a:solidFill>
                <a:schemeClr val="accent5">
                  <a:lumMod val="80000"/>
                  <a:lumOff val="20000"/>
                  <a:alpha val="90000"/>
                </a:schemeClr>
              </a:solidFill>
              <a:ln w="19050">
                <a:solidFill>
                  <a:schemeClr val="accent5">
                    <a:lumMod val="80000"/>
                    <a:lumOff val="20000"/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80000"/>
                    <a:lumOff val="2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80000"/>
                    <a:lumOff val="20000"/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BAAE-431A-86E8-44B6300451A3}"/>
              </c:ext>
            </c:extLst>
          </c:dPt>
          <c:dPt>
            <c:idx val="17"/>
            <c:spPr>
              <a:solidFill>
                <a:schemeClr val="accent6">
                  <a:lumMod val="80000"/>
                  <a:lumOff val="20000"/>
                  <a:alpha val="90000"/>
                </a:schemeClr>
              </a:solidFill>
              <a:ln w="19050">
                <a:solidFill>
                  <a:schemeClr val="accent6">
                    <a:lumMod val="80000"/>
                    <a:lumOff val="20000"/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80000"/>
                    <a:lumOff val="2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80000"/>
                    <a:lumOff val="20000"/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AAE-431A-86E8-44B6300451A3}"/>
              </c:ext>
            </c:extLst>
          </c:dPt>
          <c:dPt>
            <c:idx val="18"/>
            <c:spPr>
              <a:solidFill>
                <a:schemeClr val="accent1">
                  <a:lumMod val="80000"/>
                  <a:alpha val="90000"/>
                </a:schemeClr>
              </a:solidFill>
              <a:ln w="19050">
                <a:solidFill>
                  <a:schemeClr val="accent1">
                    <a:lumMod val="80000"/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8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80000"/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BAAE-431A-86E8-44B6300451A3}"/>
              </c:ext>
            </c:extLst>
          </c:dPt>
          <c:dPt>
            <c:idx val="19"/>
            <c:spPr>
              <a:solidFill>
                <a:schemeClr val="accent2">
                  <a:lumMod val="80000"/>
                  <a:alpha val="90000"/>
                </a:schemeClr>
              </a:solidFill>
              <a:ln w="19050">
                <a:solidFill>
                  <a:schemeClr val="accent2">
                    <a:lumMod val="80000"/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8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80000"/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AAE-431A-86E8-44B6300451A3}"/>
              </c:ext>
            </c:extLst>
          </c:dPt>
          <c:dPt>
            <c:idx val="20"/>
            <c:spPr>
              <a:solidFill>
                <a:schemeClr val="accent3">
                  <a:lumMod val="80000"/>
                  <a:alpha val="90000"/>
                </a:schemeClr>
              </a:solidFill>
              <a:ln w="19050">
                <a:solidFill>
                  <a:schemeClr val="accent3">
                    <a:lumMod val="80000"/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8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80000"/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AAE-431A-86E8-44B6300451A3}"/>
              </c:ext>
            </c:extLst>
          </c:dPt>
          <c:dLbls>
            <c:dLbl>
              <c:idx val="0"/>
              <c:layout>
                <c:manualLayout>
                  <c:x val="-0.19369132878641313"/>
                  <c:y val="-4.9926678926990431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AAE-431A-86E8-44B6300451A3}"/>
                </c:ext>
              </c:extLst>
            </c:dLbl>
            <c:dLbl>
              <c:idx val="1"/>
              <c:layout>
                <c:manualLayout>
                  <c:x val="-0.42189700241075295"/>
                  <c:y val="0.78050935860170545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3916973305711527"/>
                      <c:h val="0.122753866623790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5-BAAE-431A-86E8-44B6300451A3}"/>
                </c:ext>
              </c:extLst>
            </c:dLbl>
            <c:dLbl>
              <c:idx val="2"/>
              <c:layout>
                <c:manualLayout>
                  <c:x val="-0.6393379507064707"/>
                  <c:y val="0.31163998539960591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AAE-431A-86E8-44B6300451A3}"/>
                </c:ext>
              </c:extLst>
            </c:dLbl>
            <c:dLbl>
              <c:idx val="3"/>
              <c:layout>
                <c:manualLayout>
                  <c:x val="0.13712263678019521"/>
                  <c:y val="0.47228055815010611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AAE-431A-86E8-44B6300451A3}"/>
                </c:ext>
              </c:extLst>
            </c:dLbl>
            <c:dLbl>
              <c:idx val="4"/>
              <c:layout>
                <c:manualLayout>
                  <c:x val="2.6555847185768471E-2"/>
                  <c:y val="0.56054103844861325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AAE-431A-86E8-44B6300451A3}"/>
                </c:ext>
              </c:extLst>
            </c:dLbl>
            <c:dLbl>
              <c:idx val="5"/>
              <c:layout>
                <c:manualLayout>
                  <c:x val="-0.76033116916548571"/>
                  <c:y val="0.19776411386907786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accent6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AAE-431A-86E8-44B6300451A3}"/>
                </c:ext>
              </c:extLst>
            </c:dLbl>
            <c:dLbl>
              <c:idx val="6"/>
              <c:layout>
                <c:manualLayout>
                  <c:x val="-0.74223324779631528"/>
                  <c:y val="-0.2688730994731135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accent1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AAE-431A-86E8-44B6300451A3}"/>
                </c:ext>
              </c:extLst>
            </c:dLbl>
            <c:dLbl>
              <c:idx val="7"/>
              <c:layout>
                <c:manualLayout>
                  <c:x val="6.6221300614294848E-2"/>
                  <c:y val="-0.45551872060028786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accent2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AAE-431A-86E8-44B6300451A3}"/>
                </c:ext>
              </c:extLst>
            </c:dLbl>
            <c:dLbl>
              <c:idx val="8"/>
              <c:layout>
                <c:manualLayout>
                  <c:x val="-7.4726453158321243E-2"/>
                  <c:y val="1.4605129531150701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accent3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AAE-431A-86E8-44B6300451A3}"/>
                </c:ext>
              </c:extLst>
            </c:dLbl>
            <c:dLbl>
              <c:idx val="9"/>
              <c:layout>
                <c:manualLayout>
                  <c:x val="0.18182668789395634"/>
                  <c:y val="-0.18950743843984139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accent4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AE-431A-86E8-44B6300451A3}"/>
                </c:ext>
              </c:extLst>
            </c:dLbl>
            <c:dLbl>
              <c:idx val="10"/>
              <c:layout>
                <c:manualLayout>
                  <c:x val="-9.7258615348068844E-2"/>
                  <c:y val="0.354118239726043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accent5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AAE-431A-86E8-44B6300451A3}"/>
                </c:ext>
              </c:extLst>
            </c:dLbl>
            <c:dLbl>
              <c:idx val="11"/>
              <c:layout>
                <c:manualLayout>
                  <c:x val="0.72896726450860294"/>
                  <c:y val="0.5613379959137975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accent6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AAE-431A-86E8-44B6300451A3}"/>
                </c:ext>
              </c:extLst>
            </c:dLbl>
            <c:dLbl>
              <c:idx val="12"/>
              <c:layout>
                <c:manualLayout>
                  <c:x val="-9.0635649787783393E-2"/>
                  <c:y val="0.54226713328089093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>
                      <a:lumMod val="80000"/>
                      <a:lumOff val="2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80000"/>
                      <a:lumOff val="2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9545723619560076"/>
                      <c:h val="0.1679858558163693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BAAE-431A-86E8-44B6300451A3}"/>
                </c:ext>
              </c:extLst>
            </c:dLbl>
            <c:dLbl>
              <c:idx val="13"/>
              <c:layout>
                <c:manualLayout>
                  <c:x val="-0.19146360156139086"/>
                  <c:y val="-0.1376568919646980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>
                      <a:lumMod val="80000"/>
                      <a:lumOff val="2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80000"/>
                      <a:lumOff val="2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accent2">
                          <a:lumMod val="80000"/>
                          <a:lumOff val="2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AAE-431A-86E8-44B6300451A3}"/>
                </c:ext>
              </c:extLst>
            </c:dLbl>
            <c:dLbl>
              <c:idx val="14"/>
              <c:layout>
                <c:manualLayout>
                  <c:x val="0.70578254107125438"/>
                  <c:y val="0.4937674037547368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>
                      <a:lumMod val="80000"/>
                      <a:lumOff val="2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80000"/>
                      <a:lumOff val="2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accent3">
                          <a:lumMod val="80000"/>
                          <a:lumOff val="2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AAE-431A-86E8-44B6300451A3}"/>
                </c:ext>
              </c:extLst>
            </c:dLbl>
            <c:dLbl>
              <c:idx val="15"/>
              <c:layout>
                <c:manualLayout>
                  <c:x val="-2.4795235037118706E-2"/>
                  <c:y val="-1.8081266882735487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>
                      <a:lumMod val="80000"/>
                      <a:lumOff val="2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80000"/>
                      <a:lumOff val="2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accent4">
                          <a:lumMod val="80000"/>
                          <a:lumOff val="2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2330100178570945"/>
                      <c:h val="0.1619723543630207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BAAE-431A-86E8-44B6300451A3}"/>
                </c:ext>
              </c:extLst>
            </c:dLbl>
            <c:dLbl>
              <c:idx val="16"/>
              <c:layout>
                <c:manualLayout>
                  <c:x val="0.23481708425955411"/>
                  <c:y val="1.2099263742374243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>
                      <a:lumMod val="80000"/>
                      <a:lumOff val="2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80000"/>
                      <a:lumOff val="2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accent5">
                          <a:lumMod val="80000"/>
                          <a:lumOff val="2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6409931416834445"/>
                      <c:h val="0.144585491465295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BAAE-431A-86E8-44B6300451A3}"/>
                </c:ext>
              </c:extLst>
            </c:dLbl>
            <c:dLbl>
              <c:idx val="17"/>
              <c:layout>
                <c:manualLayout>
                  <c:x val="0.43015127948746451"/>
                  <c:y val="0.17864546137102494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>
                      <a:lumMod val="80000"/>
                      <a:lumOff val="2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80000"/>
                      <a:lumOff val="2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accent6">
                          <a:lumMod val="80000"/>
                          <a:lumOff val="2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AE-431A-86E8-44B6300451A3}"/>
                </c:ext>
              </c:extLst>
            </c:dLbl>
            <c:dLbl>
              <c:idx val="18"/>
              <c:layout>
                <c:manualLayout>
                  <c:x val="0.44436450752582773"/>
                  <c:y val="1.6020962806090513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>
                      <a:lumMod val="8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8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accent1">
                          <a:lumMod val="8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6020397010991552"/>
                      <c:h val="0.1767446514114640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BAAE-431A-86E8-44B6300451A3}"/>
                </c:ext>
              </c:extLst>
            </c:dLbl>
            <c:dLbl>
              <c:idx val="19"/>
              <c:layout>
                <c:manualLayout>
                  <c:x val="-0.44796355783417702"/>
                  <c:y val="-3.8884976189951737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>
                      <a:lumMod val="8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8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accent2">
                          <a:lumMod val="8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AE-431A-86E8-44B6300451A3}"/>
                </c:ext>
              </c:extLst>
            </c:dLbl>
            <c:dLbl>
              <c:idx val="20"/>
              <c:layout>
                <c:manualLayout>
                  <c:x val="-0.41807877263863202"/>
                  <c:y val="0.16448954307476646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>
                      <a:lumMod val="8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8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accent3">
                          <a:lumMod val="8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AE-431A-86E8-44B6300451A3}"/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4F81BD"/>
                </a:solidFill>
                <a:round/>
              </a:ln>
              <a:effectLst>
                <a:outerShdw blurRad="50800" dist="38100" dir="2700000" algn="tl" rotWithShape="0">
                  <a:srgbClr val="4F81BD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Val val="1"/>
            <c:showCatName val="1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Лист1!$A$2:$A$22</c:f>
              <c:strCache>
                <c:ptCount val="21"/>
                <c:pt idx="0">
                  <c:v>МП «Сохранение и развитие культуры»</c:v>
                </c:pt>
                <c:pt idx="1">
                  <c:v>МП "Управление муниципальной собственностью"</c:v>
                </c:pt>
                <c:pt idx="2">
                  <c:v>МП "Автоматизация бюджетного процесса и развитие информационных систем управления финансами"</c:v>
                </c:pt>
                <c:pt idx="3">
                  <c:v>МП «Управление муниципальными финансами и муниципальным долгом»</c:v>
                </c:pt>
                <c:pt idx="4">
                  <c:v>МП "Социальная поддержка граждан"</c:v>
                </c:pt>
                <c:pt idx="5">
                  <c:v>МП "Развитие дорожного хозяйства"</c:v>
                </c:pt>
                <c:pt idx="6">
                  <c:v>МП "Развитие транспортного обслуживания населения"</c:v>
                </c:pt>
                <c:pt idx="7">
                  <c:v>МП "Развитие туризма на территории Нязепетровского муниципального района"</c:v>
                </c:pt>
                <c:pt idx="8">
                  <c:v>МП «Развитие дошкольного образования»</c:v>
                </c:pt>
                <c:pt idx="9">
                  <c:v>МП «Развитие образования»</c:v>
                </c:pt>
                <c:pt idx="10">
                  <c:v>МП  "Обеспечение доступным и комфортным жильем граждан"</c:v>
                </c:pt>
                <c:pt idx="11">
                  <c:v>МП "Развитие сельского хозяйства"</c:v>
                </c:pt>
                <c:pt idx="12">
                  <c:v>МП "Природоохранные мероприятия по оздоровлению экологической обстановки"</c:v>
                </c:pt>
                <c:pt idx="13">
                  <c:v>МП «Чистая вода»</c:v>
                </c:pt>
                <c:pt idx="14">
                  <c:v>МП "Разработка градостроительной документации"</c:v>
                </c:pt>
                <c:pt idx="15">
                  <c:v>МП "Развитие физической культуры и спорта"</c:v>
                </c:pt>
                <c:pt idx="16">
                  <c:v>МП "Реализация молодежной политики"</c:v>
                </c:pt>
                <c:pt idx="17">
                  <c:v>МП "Развитие кадрового потенциала бюджетной сферы"</c:v>
                </c:pt>
                <c:pt idx="18">
                  <c:v>МП "Обеспечение безопасности жизнедеятельности населения"</c:v>
                </c:pt>
                <c:pt idx="19">
                  <c:v>МП "Формирование современной городской среды"</c:v>
                </c:pt>
                <c:pt idx="20">
                  <c:v>МП "Развитие и поддержка социально-ориентированных некоммерческих организаций"</c:v>
                </c:pt>
              </c:strCache>
            </c:str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62</c:v>
                </c:pt>
                <c:pt idx="1">
                  <c:v>2.9</c:v>
                </c:pt>
                <c:pt idx="2">
                  <c:v>2.7</c:v>
                </c:pt>
                <c:pt idx="3">
                  <c:v>29.3</c:v>
                </c:pt>
                <c:pt idx="4">
                  <c:v>160.9</c:v>
                </c:pt>
                <c:pt idx="5">
                  <c:v>30.9</c:v>
                </c:pt>
                <c:pt idx="6">
                  <c:v>9.9</c:v>
                </c:pt>
                <c:pt idx="7">
                  <c:v>0.5</c:v>
                </c:pt>
                <c:pt idx="8">
                  <c:v>92.7</c:v>
                </c:pt>
                <c:pt idx="9">
                  <c:v>274.39999999999981</c:v>
                </c:pt>
                <c:pt idx="10">
                  <c:v>17.7</c:v>
                </c:pt>
                <c:pt idx="11">
                  <c:v>0.2</c:v>
                </c:pt>
                <c:pt idx="12">
                  <c:v>2.5</c:v>
                </c:pt>
                <c:pt idx="13">
                  <c:v>19.5</c:v>
                </c:pt>
                <c:pt idx="14">
                  <c:v>1.2</c:v>
                </c:pt>
                <c:pt idx="15">
                  <c:v>110.2</c:v>
                </c:pt>
                <c:pt idx="16">
                  <c:v>0.4</c:v>
                </c:pt>
                <c:pt idx="17">
                  <c:v>2.1</c:v>
                </c:pt>
                <c:pt idx="18">
                  <c:v>0.30000000000000016</c:v>
                </c:pt>
                <c:pt idx="19">
                  <c:v>5.9</c:v>
                </c:pt>
                <c:pt idx="20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AE-431A-86E8-44B6300451A3}"/>
            </c:ext>
          </c:extLst>
        </c:ser>
        <c:dLbls>
          <c:showCatName val="1"/>
        </c:dLbls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6474958526265449E-2"/>
          <c:y val="5.9419185775196733E-2"/>
          <c:w val="0.87398728295726058"/>
          <c:h val="0.85076879509566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на 2021 год</c:v>
                </c:pt>
              </c:strCache>
            </c:strRef>
          </c:tx>
          <c:explosion val="25"/>
          <c:dPt>
            <c:idx val="0"/>
            <c:explosion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C099-4AB4-AE9C-A80261701C29}"/>
              </c:ext>
            </c:extLst>
          </c:dPt>
          <c:dPt>
            <c:idx val="1"/>
            <c:explosion val="5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099-4AB4-AE9C-A80261701C29}"/>
              </c:ext>
            </c:extLst>
          </c:dPt>
          <c:dPt>
            <c:idx val="2"/>
            <c:explosion val="4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C099-4AB4-AE9C-A80261701C29}"/>
              </c:ext>
            </c:extLst>
          </c:dPt>
          <c:dPt>
            <c:idx val="3"/>
            <c:explosion val="5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099-4AB4-AE9C-A80261701C29}"/>
              </c:ext>
            </c:extLst>
          </c:dPt>
          <c:dLbls>
            <c:dLbl>
              <c:idx val="0"/>
              <c:layout>
                <c:manualLayout>
                  <c:x val="0.13750826179388731"/>
                  <c:y val="0"/>
                </c:manualLayout>
              </c:layout>
              <c:dLblPos val="bestFit"/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099-4AB4-AE9C-A80261701C29}"/>
                </c:ext>
              </c:extLst>
            </c:dLbl>
            <c:dLbl>
              <c:idx val="1"/>
              <c:layout>
                <c:manualLayout>
                  <c:x val="2.241982529248163E-2"/>
                  <c:y val="-1.01309444513137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099-4AB4-AE9C-A80261701C29}"/>
                </c:ext>
              </c:extLst>
            </c:dLbl>
            <c:dLbl>
              <c:idx val="2"/>
              <c:layout>
                <c:manualLayout>
                  <c:x val="2.839844537047673E-2"/>
                  <c:y val="0.1871171480194803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099-4AB4-AE9C-A80261701C29}"/>
                </c:ext>
              </c:extLst>
            </c:dLbl>
            <c:dLbl>
              <c:idx val="3"/>
              <c:layout>
                <c:manualLayout>
                  <c:x val="3.8861030506968181E-2"/>
                  <c:y val="-9.877670840030794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99-4AB4-AE9C-A80261701C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Дотации бюджетам поселений из субъектов РФ </c:v>
                </c:pt>
                <c:pt idx="1">
                  <c:v>Субсидии бюджетам поселений из субъектов РФ</c:v>
                </c:pt>
                <c:pt idx="2">
                  <c:v>Субвенции бюджетам поселений из субъектов РФ</c:v>
                </c:pt>
                <c:pt idx="3">
                  <c:v>Иные МБТ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12.4</c:v>
                </c:pt>
                <c:pt idx="1">
                  <c:v>49.5</c:v>
                </c:pt>
                <c:pt idx="2">
                  <c:v>1.2</c:v>
                </c:pt>
                <c:pt idx="3">
                  <c:v>28.8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099-4AB4-AE9C-A80261701C29}"/>
            </c:ext>
          </c:extLst>
        </c:ser>
        <c:dLbls>
          <c:showCatName val="1"/>
        </c:dLbls>
      </c:pie3D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4.2281936467606696E-2"/>
          <c:w val="0.96109909356476786"/>
          <c:h val="0.9308470556411609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2022год</c:v>
                </c:pt>
              </c:strCache>
            </c:strRef>
          </c:tx>
          <c:explosion val="36"/>
          <c:dPt>
            <c:idx val="0"/>
            <c:explosion val="19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9631-4256-817D-6B8605F9BAF3}"/>
              </c:ext>
            </c:extLst>
          </c:dPt>
          <c:dPt>
            <c:idx val="1"/>
            <c:explosion val="17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DCC9-43D9-85E7-6D9B3AFC4C75}"/>
              </c:ext>
            </c:extLst>
          </c:dPt>
          <c:dPt>
            <c:idx val="2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CC9-43D9-85E7-6D9B3AFC4C75}"/>
              </c:ext>
            </c:extLst>
          </c:dPt>
          <c:dPt>
            <c:idx val="3"/>
            <c:explosion val="25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CC9-43D9-85E7-6D9B3AFC4C75}"/>
              </c:ext>
            </c:extLst>
          </c:dPt>
          <c:dPt>
            <c:idx val="4"/>
            <c:explosion val="25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CC9-43D9-85E7-6D9B3AFC4C75}"/>
              </c:ext>
            </c:extLst>
          </c:dPt>
          <c:dLbls>
            <c:dLbl>
              <c:idx val="0"/>
              <c:layout>
                <c:manualLayout>
                  <c:x val="1.4252618056443768E-2"/>
                  <c:y val="5.8662966594693984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400" dirty="0" err="1"/>
                      <a:t>Гривенское</a:t>
                    </a:r>
                    <a:r>
                      <a:rPr lang="ru-RU" sz="1400" dirty="0"/>
                      <a:t> сельское поселение; </a:t>
                    </a:r>
                    <a:endParaRPr lang="ru-RU" sz="1400" dirty="0" smtClean="0"/>
                  </a:p>
                  <a:p>
                    <a:pPr>
                      <a:defRPr sz="140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400" dirty="0" smtClean="0"/>
                      <a:t>8,1 </a:t>
                    </a:r>
                    <a:r>
                      <a:rPr lang="ru-RU" sz="1400" b="0" i="0" u="none" strike="noStrike" baseline="0" dirty="0" smtClean="0">
                        <a:effectLst/>
                      </a:rPr>
                      <a:t>млн. руб.</a:t>
                    </a:r>
                    <a:endParaRPr lang="ru-RU" sz="1400" dirty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9631-4256-817D-6B8605F9BAF3}"/>
                </c:ext>
              </c:extLst>
            </c:dLbl>
            <c:dLbl>
              <c:idx val="1"/>
              <c:layout>
                <c:manualLayout>
                  <c:x val="8.5406593478409065E-2"/>
                  <c:y val="0.17770972307424779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400" dirty="0" err="1"/>
                      <a:t>Кургинское</a:t>
                    </a:r>
                    <a:r>
                      <a:rPr lang="ru-RU" sz="1400" dirty="0"/>
                      <a:t> сельское поселение; </a:t>
                    </a:r>
                    <a:endParaRPr lang="ru-RU" sz="1400" dirty="0" smtClean="0"/>
                  </a:p>
                  <a:p>
                    <a:pPr>
                      <a:defRPr sz="140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400" dirty="0" smtClean="0"/>
                      <a:t>3,9 </a:t>
                    </a:r>
                    <a:r>
                      <a:rPr lang="ru-RU" sz="1400" b="0" i="0" u="none" strike="noStrike" baseline="0" dirty="0" smtClean="0">
                        <a:effectLst/>
                      </a:rPr>
                      <a:t>млн. руб.</a:t>
                    </a:r>
                    <a:endParaRPr lang="ru-RU" sz="1400" dirty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DCC9-43D9-85E7-6D9B3AFC4C75}"/>
                </c:ext>
              </c:extLst>
            </c:dLbl>
            <c:dLbl>
              <c:idx val="2"/>
              <c:layout>
                <c:manualLayout>
                  <c:x val="0.18124911891209117"/>
                  <c:y val="-7.714501126283886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400" dirty="0"/>
                      <a:t>Нязепетровское городское поселение; </a:t>
                    </a:r>
                    <a:endParaRPr lang="ru-RU" sz="1400" dirty="0" smtClean="0"/>
                  </a:p>
                  <a:p>
                    <a:pPr>
                      <a:defRPr sz="140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400" dirty="0" smtClean="0"/>
                      <a:t>60,3 </a:t>
                    </a:r>
                    <a:r>
                      <a:rPr lang="ru-RU" sz="1400" b="0" i="0" u="none" strike="noStrike" baseline="0" dirty="0" smtClean="0">
                        <a:effectLst/>
                      </a:rPr>
                      <a:t>млн. руб.</a:t>
                    </a:r>
                    <a:endParaRPr lang="ru-RU" sz="1400" baseline="0" dirty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CC9-43D9-85E7-6D9B3AFC4C75}"/>
                </c:ext>
              </c:extLst>
            </c:dLbl>
            <c:dLbl>
              <c:idx val="3"/>
              <c:layout>
                <c:manualLayout>
                  <c:x val="-1.6617784765278181E-2"/>
                  <c:y val="0.34873117962738426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400" dirty="0"/>
                      <a:t>Ункурдинское сельское поселение; </a:t>
                    </a:r>
                    <a:endParaRPr lang="ru-RU" sz="1400" dirty="0" smtClean="0"/>
                  </a:p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400" dirty="0" smtClean="0"/>
                      <a:t>9,0 </a:t>
                    </a:r>
                    <a:r>
                      <a:rPr lang="ru-RU" sz="1400" b="0" i="0" u="none" strike="noStrike" baseline="0" dirty="0" smtClean="0">
                        <a:effectLst/>
                      </a:rPr>
                      <a:t>млн. руб.</a:t>
                    </a:r>
                    <a:endParaRPr lang="ru-RU" sz="1400" baseline="0" dirty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CC9-43D9-85E7-6D9B3AFC4C75}"/>
                </c:ext>
              </c:extLst>
            </c:dLbl>
            <c:dLbl>
              <c:idx val="4"/>
              <c:layout>
                <c:manualLayout>
                  <c:x val="-0.10460380685992875"/>
                  <c:y val="3.041288488074593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400" dirty="0" smtClean="0"/>
                      <a:t>Шемахинское </a:t>
                    </a:r>
                    <a:r>
                      <a:rPr lang="ru-RU" sz="1400" dirty="0"/>
                      <a:t>сельское поселение; </a:t>
                    </a:r>
                    <a:endParaRPr lang="ru-RU" sz="1400" dirty="0" smtClean="0"/>
                  </a:p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400" dirty="0" smtClean="0"/>
                      <a:t>10,6 </a:t>
                    </a:r>
                    <a:r>
                      <a:rPr lang="ru-RU" sz="1400" b="0" i="0" u="none" strike="noStrike" baseline="0" dirty="0" smtClean="0">
                        <a:effectLst/>
                      </a:rPr>
                      <a:t>млн. руб.</a:t>
                    </a:r>
                    <a:endParaRPr lang="ru-RU" sz="1400" dirty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CC9-43D9-85E7-6D9B3AFC4C75}"/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4F81BD"/>
                </a:solidFill>
                <a:round/>
              </a:ln>
              <a:effectLst>
                <a:outerShdw blurRad="50800" dist="38100" dir="2700000" algn="tl" rotWithShape="0">
                  <a:srgbClr val="4F81BD">
                    <a:lumMod val="75000"/>
                    <a:alpha val="40000"/>
                  </a:srgbClr>
                </a:outerShdw>
              </a:effectLst>
            </c:spPr>
            <c:dLblPos val="inEnd"/>
            <c:showLegendKey val="1"/>
            <c:showVal val="1"/>
            <c:showCatName val="1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Гривенское сельское поселение</c:v>
                </c:pt>
                <c:pt idx="1">
                  <c:v>Кургинское сельское поселение</c:v>
                </c:pt>
                <c:pt idx="2">
                  <c:v>Нязепетровское городское поселение</c:v>
                </c:pt>
                <c:pt idx="3">
                  <c:v>Ункурдинское сельское поселение</c:v>
                </c:pt>
                <c:pt idx="4">
                  <c:v>Шемахинское сельское поселение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8.1</c:v>
                </c:pt>
                <c:pt idx="1">
                  <c:v>3.9</c:v>
                </c:pt>
                <c:pt idx="2">
                  <c:v>60.3</c:v>
                </c:pt>
                <c:pt idx="3">
                  <c:v>9</c:v>
                </c:pt>
                <c:pt idx="4">
                  <c:v>10.6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CC9-43D9-85E7-6D9B3AFC4C75}"/>
            </c:ext>
          </c:extLst>
        </c:ser>
        <c:dLbls>
          <c:showCatName val="1"/>
        </c:dLbls>
      </c:pie3D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gradFill>
          <a:gsLst>
            <a:gs pos="0">
              <a:srgbClr val="EEECE1">
                <a:tint val="80000"/>
                <a:satMod val="300000"/>
                <a:alpha val="48000"/>
              </a:srgbClr>
            </a:gs>
            <a:gs pos="100000">
              <a:srgbClr val="EEECE1">
                <a:shade val="30000"/>
                <a:satMod val="200000"/>
              </a:srgbClr>
            </a:gs>
          </a:gsLst>
          <a:path path="circle">
            <a:fillToRect l="50000" t="50000" r="50000" b="50000"/>
          </a:path>
        </a:gra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01.01.2022 г.</c:v>
                </c:pt>
              </c:strCache>
            </c:strRef>
          </c:tx>
          <c:spPr>
            <a:solidFill>
              <a:schemeClr val="accent6"/>
            </a:solidFill>
            <a:ln w="19050" cap="flat" cmpd="sng" algn="ctr">
              <a:solidFill>
                <a:schemeClr val="accent6">
                  <a:shade val="5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7.7160493827163326E-3"/>
                  <c:y val="-4.42593171904207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6E-415A-9727-6472901742CB}"/>
                </c:ext>
              </c:extLst>
            </c:dLbl>
            <c:dLbl>
              <c:idx val="1"/>
              <c:layout>
                <c:manualLayout>
                  <c:x val="-1.5432098765432169E-3"/>
                  <c:y val="-2.576471499964902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6E-415A-9727-6472901742CB}"/>
                </c:ext>
              </c:extLst>
            </c:dLbl>
            <c:dLbl>
              <c:idx val="2"/>
              <c:layout>
                <c:manualLayout>
                  <c:x val="8.6419753086419679E-2"/>
                  <c:y val="-3.458808838322523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6E-415A-9727-6472901742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Дебиторская задолженность</c:v>
                </c:pt>
                <c:pt idx="1">
                  <c:v>Кредиторская задолженность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697.7</c:v>
                </c:pt>
                <c:pt idx="1">
                  <c:v>674.1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66E-415A-9727-6472901742C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01.01.2023 г.</c:v>
                </c:pt>
              </c:strCache>
            </c:strRef>
          </c:tx>
          <c:spPr>
            <a:solidFill>
              <a:schemeClr val="accent2"/>
            </a:solidFill>
            <a:ln w="1905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5.7098765432098832E-2"/>
                  <c:y val="-4.918260934484412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6E-415A-9727-6472901742CB}"/>
                </c:ext>
              </c:extLst>
            </c:dLbl>
            <c:dLbl>
              <c:idx val="1"/>
              <c:layout>
                <c:manualLayout>
                  <c:x val="0.10493827160493827"/>
                  <c:y val="-5.410610437103471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6E-415A-9727-6472901742CB}"/>
                </c:ext>
              </c:extLst>
            </c:dLbl>
            <c:dLbl>
              <c:idx val="2"/>
              <c:layout>
                <c:manualLayout>
                  <c:x val="-4.1666666666666692E-2"/>
                  <c:y val="-3.458808838322523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66E-415A-9727-6472901742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Дебиторская задолженность</c:v>
                </c:pt>
                <c:pt idx="1">
                  <c:v>Кредиторская задолженность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745.3</c:v>
                </c:pt>
                <c:pt idx="1">
                  <c:v>729.1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066E-415A-9727-6472901742CB}"/>
            </c:ext>
          </c:extLst>
        </c:ser>
        <c:shape val="cylinder"/>
        <c:axId val="147180544"/>
        <c:axId val="147190528"/>
        <c:axId val="0"/>
      </c:bar3DChart>
      <c:catAx>
        <c:axId val="1471805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7190528"/>
        <c:crosses val="autoZero"/>
        <c:auto val="1"/>
        <c:lblAlgn val="ctr"/>
        <c:lblOffset val="100"/>
      </c:catAx>
      <c:valAx>
        <c:axId val="147190528"/>
        <c:scaling>
          <c:orientation val="minMax"/>
        </c:scaling>
        <c:axPos val="l"/>
        <c:majorGridlines>
          <c:spPr>
            <a:ln w="0">
              <a:solidFill>
                <a:schemeClr val="accent1"/>
              </a:solidFill>
            </a:ln>
            <a:effectLst>
              <a:outerShdw blurRad="50800" sx="1000" sy="1000" algn="ctr" rotWithShape="0">
                <a:prstClr val="white"/>
              </a:outerShdw>
            </a:effectLst>
          </c:spPr>
        </c:majorGridlines>
        <c:numFmt formatCode="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718054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7905852046271995"/>
          <c:y val="0.32032580395041294"/>
          <c:w val="0.19502004957713703"/>
          <c:h val="0.12131407349882002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sideWall>
      <c:spPr>
        <a:scene3d>
          <a:camera prst="orthographicFront"/>
          <a:lightRig rig="threePt" dir="t"/>
        </a:scene3d>
        <a:sp3d>
          <a:bevelT/>
        </a:sp3d>
      </c:spPr>
    </c:sideWall>
    <c:backWall>
      <c:spPr>
        <a:scene3d>
          <a:camera prst="orthographicFront"/>
          <a:lightRig rig="threePt" dir="t"/>
        </a:scene3d>
        <a:sp3d>
          <a:bevelT/>
        </a:sp3d>
      </c:spPr>
    </c:backWall>
    <c:plotArea>
      <c:layout>
        <c:manualLayout>
          <c:layoutTarget val="inner"/>
          <c:xMode val="edge"/>
          <c:yMode val="edge"/>
          <c:x val="0.13267060367453978"/>
          <c:y val="7.4043903074430832E-4"/>
          <c:w val="0.53439960559353894"/>
          <c:h val="0.86506766732283469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 - 24% </c:v>
                </c:pt>
              </c:strCache>
            </c:strRef>
          </c:tx>
          <c:dLbls>
            <c:dLbl>
              <c:idx val="0"/>
              <c:layout>
                <c:manualLayout>
                  <c:x val="-9.0783138576927362E-4"/>
                  <c:y val="-2.418070288406141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3A6-434F-AD28-02BF84189425}"/>
                </c:ext>
              </c:extLst>
            </c:dLbl>
            <c:dLbl>
              <c:idx val="1"/>
              <c:layout>
                <c:manualLayout>
                  <c:x val="1.7523870236431566E-2"/>
                  <c:y val="-3.9277319881126597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A6-434F-AD28-02BF84189425}"/>
                </c:ext>
              </c:extLst>
            </c:dLbl>
            <c:dLbl>
              <c:idx val="2"/>
              <c:layout>
                <c:manualLayout>
                  <c:x val="4.5645070877450376E-3"/>
                  <c:y val="-4.237054408671792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3A6-434F-AD28-02BF84189425}"/>
                </c:ext>
              </c:extLst>
            </c:dLbl>
            <c:dLbl>
              <c:idx val="3"/>
              <c:layout>
                <c:manualLayout>
                  <c:x val="2.9206450394051358E-3"/>
                  <c:y val="-3.031347211420961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A6-434F-AD28-02BF84189425}"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0.0</c:formatCode>
                <c:ptCount val="1"/>
                <c:pt idx="0">
                  <c:v>239.1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3A6-434F-AD28-02BF8418942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 из областного бюджета -99,6 %</c:v>
                </c:pt>
              </c:strCache>
            </c:strRef>
          </c:tx>
          <c:dLbls>
            <c:dLbl>
              <c:idx val="0"/>
              <c:layout>
                <c:manualLayout>
                  <c:x val="2.0419072615922983E-2"/>
                  <c:y val="-3.276789023806880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20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3A6-434F-AD28-02BF84189425}"/>
                </c:ext>
              </c:extLst>
            </c:dLbl>
            <c:dLbl>
              <c:idx val="1"/>
              <c:layout>
                <c:manualLayout>
                  <c:x val="-2.7982999086206945E-3"/>
                  <c:y val="-1.977297661370968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3A6-434F-AD28-02BF84189425}"/>
                </c:ext>
              </c:extLst>
            </c:dLbl>
            <c:dLbl>
              <c:idx val="2"/>
              <c:layout>
                <c:manualLayout>
                  <c:x val="7.6075118129083985E-3"/>
                  <c:y val="-2.259762351291624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3A6-434F-AD28-02BF841894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0.0</c:formatCode>
                <c:ptCount val="1"/>
                <c:pt idx="0">
                  <c:v>738.6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3A6-434F-AD28-02BF8418942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Межбюджетные трансферты из бюджетов поселений - 6,4 %</c:v>
                </c:pt>
              </c:strCache>
            </c:strRef>
          </c:tx>
          <c:dLbls>
            <c:dLbl>
              <c:idx val="0"/>
              <c:layout>
                <c:manualLayout>
                  <c:x val="4.1801946631671041E-2"/>
                  <c:y val="-5.536736746219549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3A6-434F-AD28-02BF841894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#\ ##0.0</c:formatCode>
                <c:ptCount val="1"/>
                <c:pt idx="0">
                  <c:v>76.599999999999994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B3A6-434F-AD28-02BF84189425}"/>
            </c:ext>
          </c:extLst>
        </c:ser>
        <c:shape val="cylinder"/>
        <c:axId val="84161280"/>
        <c:axId val="84162816"/>
        <c:axId val="0"/>
      </c:bar3DChart>
      <c:catAx>
        <c:axId val="84161280"/>
        <c:scaling>
          <c:orientation val="minMax"/>
        </c:scaling>
        <c:axPos val="l"/>
        <c:numFmt formatCode="General" sourceLinked="1"/>
        <c:tickLblPos val="nextTo"/>
        <c:crossAx val="84162816"/>
        <c:crosses val="autoZero"/>
        <c:auto val="1"/>
        <c:lblAlgn val="ctr"/>
        <c:lblOffset val="100"/>
      </c:catAx>
      <c:valAx>
        <c:axId val="84162816"/>
        <c:scaling>
          <c:orientation val="minMax"/>
        </c:scaling>
        <c:axPos val="b"/>
        <c:majorGridlines/>
        <c:numFmt formatCode="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416128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6096759780554493"/>
          <c:y val="0.19275553872502871"/>
          <c:w val="0.31012564878021481"/>
          <c:h val="0.34338793595035477"/>
        </c:manualLayout>
      </c:layout>
      <c:txPr>
        <a:bodyPr/>
        <a:lstStyle/>
        <a:p>
          <a:pPr rtl="0"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всего</c:v>
                </c:pt>
              </c:strCache>
            </c:strRef>
          </c:tx>
          <c:dLbls>
            <c:dLbl>
              <c:idx val="0"/>
              <c:layout>
                <c:manualLayout>
                  <c:x val="3.0857848179387273E-2"/>
                  <c:y val="-8.0757534460528229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C81-42C3-9E6C-ACA3044D3A02}"/>
                </c:ext>
              </c:extLst>
            </c:dLbl>
            <c:dLbl>
              <c:idx val="1"/>
              <c:layout>
                <c:manualLayout>
                  <c:x val="8.9129082069844268E-3"/>
                  <c:y val="-2.188009000184187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C81-42C3-9E6C-ACA3044D3A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997.5</c:v>
                </c:pt>
                <c:pt idx="1">
                  <c:v>977.7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C81-42C3-9E6C-ACA3044D3A0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dLbl>
              <c:idx val="0"/>
              <c:layout>
                <c:manualLayout>
                  <c:x val="4.3556051518548113E-2"/>
                  <c:y val="-1.421198771795082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C81-42C3-9E6C-ACA3044D3A02}"/>
                </c:ext>
              </c:extLst>
            </c:dLbl>
            <c:dLbl>
              <c:idx val="1"/>
              <c:layout>
                <c:manualLayout>
                  <c:x val="5.5289885374972245E-2"/>
                  <c:y val="5.112153400024798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C81-42C3-9E6C-ACA3044D3A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827.3</c:v>
                </c:pt>
                <c:pt idx="1">
                  <c:v>793.9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C81-42C3-9E6C-ACA3044D3A0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dLbls>
            <c:dLbl>
              <c:idx val="0"/>
              <c:layout>
                <c:manualLayout>
                  <c:x val="4.6611997257979383E-2"/>
                  <c:y val="-5.613325572520928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C81-42C3-9E6C-ACA3044D3A02}"/>
                </c:ext>
              </c:extLst>
            </c:dLbl>
            <c:dLbl>
              <c:idx val="1"/>
              <c:layout>
                <c:manualLayout>
                  <c:x val="4.3600970882548433E-2"/>
                  <c:y val="-4.688303216782729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C81-42C3-9E6C-ACA3044D3A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170.2</c:v>
                </c:pt>
                <c:pt idx="1">
                  <c:v>239.1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C81-42C3-9E6C-ACA3044D3A0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Межбюджетные трансфетры </c:v>
                </c:pt>
              </c:strCache>
            </c:strRef>
          </c:tx>
          <c:dLbls>
            <c:dLbl>
              <c:idx val="0"/>
              <c:layout>
                <c:manualLayout>
                  <c:x val="1.3008039036408325E-2"/>
                  <c:y val="-2.461521233043401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C81-42C3-9E6C-ACA3044D3A02}"/>
                </c:ext>
              </c:extLst>
            </c:dLbl>
            <c:dLbl>
              <c:idx val="1"/>
              <c:layout>
                <c:manualLayout>
                  <c:x val="2.7774493113273412E-2"/>
                  <c:y val="-4.102538750185384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C81-42C3-9E6C-ACA3044D3A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Лист1!$E$2:$E$3</c:f>
              <c:numCache>
                <c:formatCode>0.0</c:formatCode>
                <c:ptCount val="2"/>
                <c:pt idx="0">
                  <c:v>24.6</c:v>
                </c:pt>
                <c:pt idx="1">
                  <c:v>76.599999999999994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1C81-42C3-9E6C-ACA3044D3A02}"/>
            </c:ext>
          </c:extLst>
        </c:ser>
        <c:shape val="cylinder"/>
        <c:axId val="98280192"/>
        <c:axId val="98282112"/>
        <c:axId val="0"/>
      </c:bar3DChart>
      <c:catAx>
        <c:axId val="9828019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8282112"/>
        <c:crosses val="autoZero"/>
        <c:auto val="1"/>
        <c:lblAlgn val="ctr"/>
        <c:lblOffset val="100"/>
      </c:catAx>
      <c:valAx>
        <c:axId val="982821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8280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002730208719328"/>
          <c:y val="0.45026438286245357"/>
          <c:w val="0.32935100865940836"/>
          <c:h val="0.48740236592069813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2992180217360614E-2"/>
          <c:y val="0.1768133696638822"/>
          <c:w val="0.75378717498821968"/>
          <c:h val="0.737964342472215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2022 год </c:v>
                </c:pt>
              </c:strCache>
            </c:strRef>
          </c:tx>
          <c:explosion val="13"/>
          <c:dPt>
            <c:idx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2EA-4F54-86DA-A2ACB9BB9783}"/>
              </c:ext>
            </c:extLst>
          </c:dPt>
          <c:dPt>
            <c:idx val="1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2EA-4F54-86DA-A2ACB9BB9783}"/>
              </c:ext>
            </c:extLst>
          </c:dPt>
          <c:dPt>
            <c:idx val="2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2EA-4F54-86DA-A2ACB9BB9783}"/>
              </c:ext>
            </c:extLst>
          </c:dPt>
          <c:dPt>
            <c:idx val="3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2EA-4F54-86DA-A2ACB9BB9783}"/>
              </c:ext>
            </c:extLst>
          </c:dPt>
          <c:dPt>
            <c:idx val="4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2EA-4F54-86DA-A2ACB9BB9783}"/>
              </c:ext>
            </c:extLst>
          </c:dPt>
          <c:dPt>
            <c:idx val="5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2EA-4F54-86DA-A2ACB9BB9783}"/>
              </c:ext>
            </c:extLst>
          </c:dPt>
          <c:dPt>
            <c:idx val="6"/>
            <c:spPr>
              <a:solidFill>
                <a:schemeClr val="accent1">
                  <a:lumMod val="60000"/>
                  <a:alpha val="90000"/>
                </a:schemeClr>
              </a:solidFill>
              <a:ln w="19050">
                <a:solidFill>
                  <a:schemeClr val="accent1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60000"/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82EA-4F54-86DA-A2ACB9BB9783}"/>
              </c:ext>
            </c:extLst>
          </c:dPt>
          <c:dPt>
            <c:idx val="7"/>
            <c:spPr>
              <a:solidFill>
                <a:schemeClr val="accent2">
                  <a:lumMod val="60000"/>
                  <a:alpha val="90000"/>
                </a:schemeClr>
              </a:solidFill>
              <a:ln w="19050">
                <a:solidFill>
                  <a:schemeClr val="accent2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60000"/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82EA-4F54-86DA-A2ACB9BB9783}"/>
              </c:ext>
            </c:extLst>
          </c:dPt>
          <c:dLbls>
            <c:dLbl>
              <c:idx val="0"/>
              <c:layout>
                <c:manualLayout>
                  <c:x val="2.9529793299802834E-2"/>
                  <c:y val="-0.11028117036698268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Налоги на  доходы физических ; 146,5 млн. руб.</a:t>
                    </a: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82EA-4F54-86DA-A2ACB9BB9783}"/>
                </c:ext>
              </c:extLst>
            </c:dLbl>
            <c:dLbl>
              <c:idx val="1"/>
              <c:layout>
                <c:manualLayout>
                  <c:x val="0.64252218209276157"/>
                  <c:y val="5.040781547453128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Доход от акцизов на нефтепродукты; 12,1 млн.</a:t>
                    </a:r>
                    <a:r>
                      <a:rPr lang="ru-RU" baseline="0" dirty="0"/>
                      <a:t> руб.</a:t>
                    </a:r>
                    <a:endParaRPr lang="ru-RU" dirty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82EA-4F54-86DA-A2ACB9BB9783}"/>
                </c:ext>
              </c:extLst>
            </c:dLbl>
            <c:dLbl>
              <c:idx val="2"/>
              <c:layout>
                <c:manualLayout>
                  <c:x val="-7.8439966180782177E-3"/>
                  <c:y val="0.1848266040119339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Налоги на совокупный доход ; 14,6 млн. руб.</a:t>
                    </a: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82EA-4F54-86DA-A2ACB9BB9783}"/>
                </c:ext>
              </c:extLst>
            </c:dLbl>
            <c:dLbl>
              <c:idx val="3"/>
              <c:layout>
                <c:manualLayout>
                  <c:x val="-9.6708887336435356E-3"/>
                  <c:y val="9.50074370335945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Государственная пошлина ; 1,6 млн. руб.</a:t>
                    </a: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82EA-4F54-86DA-A2ACB9BB9783}"/>
                </c:ext>
              </c:extLst>
            </c:dLbl>
            <c:dLbl>
              <c:idx val="4"/>
              <c:layout>
                <c:manualLayout>
                  <c:x val="-1.5941378453241541E-2"/>
                  <c:y val="-0.1557540224231797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Доходы от использования имущества, находящегося в государственной и муниципальной собственности ; 4,5</a:t>
                    </a:r>
                    <a:r>
                      <a:rPr lang="ru-RU" baseline="0" dirty="0"/>
                      <a:t> млн. руб.</a:t>
                    </a:r>
                    <a:endParaRPr lang="ru-RU" dirty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7737294726198033"/>
                      <c:h val="0.3776970280193269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9-82EA-4F54-86DA-A2ACB9BB9783}"/>
                </c:ext>
              </c:extLst>
            </c:dLbl>
            <c:dLbl>
              <c:idx val="5"/>
              <c:layout>
                <c:manualLayout>
                  <c:x val="-1.3161555495717072E-2"/>
                  <c:y val="-0.10054857103444761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Доходы от оказания платных услуг (работ) и компенсации затрат государства ; 55.4</a:t>
                    </a:r>
                    <a:r>
                      <a:rPr lang="ru-RU" baseline="0" dirty="0"/>
                      <a:t> млн. руб.</a:t>
                    </a:r>
                    <a:endParaRPr lang="ru-RU" dirty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1478399763491438"/>
                      <c:h val="0.1933717001883993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B-82EA-4F54-86DA-A2ACB9BB9783}"/>
                </c:ext>
              </c:extLst>
            </c:dLbl>
            <c:dLbl>
              <c:idx val="6"/>
              <c:layout>
                <c:manualLayout>
                  <c:x val="0.31425274781144885"/>
                  <c:y val="5.563467681644882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Доходы от продажи материальных и нематериальных активов ; 2,8</a:t>
                    </a:r>
                    <a:r>
                      <a:rPr lang="ru-RU" baseline="0" dirty="0"/>
                      <a:t> млн. руб.</a:t>
                    </a:r>
                    <a:endParaRPr lang="ru-RU" dirty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82EA-4F54-86DA-A2ACB9BB9783}"/>
                </c:ext>
              </c:extLst>
            </c:dLbl>
            <c:dLbl>
              <c:idx val="7"/>
              <c:layout>
                <c:manualLayout>
                  <c:x val="0.382643100860733"/>
                  <c:y val="0.23229573406169607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Штрафы, санкции, возмещение ущерба ; 1,6</a:t>
                    </a:r>
                    <a:r>
                      <a:rPr lang="ru-RU" baseline="0" dirty="0"/>
                      <a:t> млн. руб.</a:t>
                    </a:r>
                    <a:endParaRPr lang="ru-RU" dirty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82EA-4F54-86DA-A2ACB9BB9783}"/>
                </c:ext>
              </c:extLst>
            </c:dLbl>
            <c:dLblPos val="inEnd"/>
            <c:showLegendKey val="1"/>
            <c:showVal val="1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Налоги на  доходы физических </c:v>
                </c:pt>
                <c:pt idx="1">
                  <c:v>Доход от акцизов на нефтепродукты</c:v>
                </c:pt>
                <c:pt idx="2">
                  <c:v>Налоги на совокупный доход </c:v>
                </c:pt>
                <c:pt idx="3">
                  <c:v>Государственная пошлина </c:v>
                </c:pt>
                <c:pt idx="4">
                  <c:v>Доходы от использования имущества, находящегося в государственной и муниципальной собственности </c:v>
                </c:pt>
                <c:pt idx="5">
                  <c:v>Доходы от оказания платных услуг (работ) и компенсации затрат государства </c:v>
                </c:pt>
                <c:pt idx="6">
                  <c:v>Доходы от продажи материальных и нематериальных активов </c:v>
                </c:pt>
                <c:pt idx="7">
                  <c:v>Штрафы, санкции, возмещение ущерба 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146.5</c:v>
                </c:pt>
                <c:pt idx="1">
                  <c:v>12.1</c:v>
                </c:pt>
                <c:pt idx="2">
                  <c:v>14.6</c:v>
                </c:pt>
                <c:pt idx="3">
                  <c:v>1.6</c:v>
                </c:pt>
                <c:pt idx="4">
                  <c:v>4.5</c:v>
                </c:pt>
                <c:pt idx="5">
                  <c:v>55.4</c:v>
                </c:pt>
                <c:pt idx="6">
                  <c:v>2.8</c:v>
                </c:pt>
                <c:pt idx="7">
                  <c:v>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82EA-4F54-86DA-A2ACB9BB978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E9EB-44A2-B02D-62DE76A802E0}"/>
              </c:ext>
            </c:extLst>
          </c:dPt>
          <c:dPt>
            <c:idx val="1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E9EB-44A2-B02D-62DE76A802E0}"/>
              </c:ext>
            </c:extLst>
          </c:dPt>
          <c:dPt>
            <c:idx val="2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E9EB-44A2-B02D-62DE76A802E0}"/>
              </c:ext>
            </c:extLst>
          </c:dPt>
          <c:dPt>
            <c:idx val="3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E9EB-44A2-B02D-62DE76A802E0}"/>
              </c:ext>
            </c:extLst>
          </c:dPt>
          <c:dPt>
            <c:idx val="4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E9EB-44A2-B02D-62DE76A802E0}"/>
              </c:ext>
            </c:extLst>
          </c:dPt>
          <c:dPt>
            <c:idx val="5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E9EB-44A2-B02D-62DE76A802E0}"/>
              </c:ext>
            </c:extLst>
          </c:dPt>
          <c:dPt>
            <c:idx val="6"/>
            <c:spPr>
              <a:solidFill>
                <a:schemeClr val="accent1">
                  <a:lumMod val="60000"/>
                  <a:alpha val="90000"/>
                </a:schemeClr>
              </a:solidFill>
              <a:ln w="19050">
                <a:solidFill>
                  <a:schemeClr val="accent1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60000"/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E9EB-44A2-B02D-62DE76A802E0}"/>
              </c:ext>
            </c:extLst>
          </c:dPt>
          <c:dPt>
            <c:idx val="7"/>
            <c:spPr>
              <a:solidFill>
                <a:schemeClr val="accent2">
                  <a:lumMod val="60000"/>
                  <a:alpha val="90000"/>
                </a:schemeClr>
              </a:solidFill>
              <a:ln w="19050">
                <a:solidFill>
                  <a:schemeClr val="accent2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60000"/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E9EB-44A2-B02D-62DE76A802E0}"/>
              </c:ext>
            </c:extLst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4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5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6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6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7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Pos val="inEnd"/>
            <c:showCatName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Налоги на  доходы физических </c:v>
                </c:pt>
                <c:pt idx="1">
                  <c:v>Доход от акцизов на нефтепродукты</c:v>
                </c:pt>
                <c:pt idx="2">
                  <c:v>Налоги на совокупный доход </c:v>
                </c:pt>
                <c:pt idx="3">
                  <c:v>Государственная пошлина </c:v>
                </c:pt>
                <c:pt idx="4">
                  <c:v>Доходы от использования имущества, находящегося в государственной и муниципальной собственности </c:v>
                </c:pt>
                <c:pt idx="5">
                  <c:v>Доходы от оказания платных услуг (работ) и компенсации затрат государства </c:v>
                </c:pt>
                <c:pt idx="6">
                  <c:v>Доходы от продажи материальных и нематериальных активов </c:v>
                </c:pt>
                <c:pt idx="7">
                  <c:v>Штрафы, санкции, возмещение ущерба 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61</c:v>
                </c:pt>
                <c:pt idx="1">
                  <c:v>6</c:v>
                </c:pt>
                <c:pt idx="2">
                  <c:v>7.6</c:v>
                </c:pt>
                <c:pt idx="3">
                  <c:v>0.8</c:v>
                </c:pt>
                <c:pt idx="4">
                  <c:v>2.6</c:v>
                </c:pt>
                <c:pt idx="5">
                  <c:v>6.2</c:v>
                </c:pt>
                <c:pt idx="6">
                  <c:v>1.2</c:v>
                </c:pt>
                <c:pt idx="7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3FD-459B-A97E-18AFD05F2BA7}"/>
            </c:ext>
          </c:extLst>
        </c:ser>
        <c:dLbls>
          <c:showCatName val="1"/>
        </c:dLbls>
      </c:pie3D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2319199678827795E-2"/>
          <c:y val="2.5180876016900944E-2"/>
          <c:w val="0.9307045018065937"/>
          <c:h val="0.909348846339157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2022 год </c:v>
                </c:pt>
              </c:strCache>
            </c:strRef>
          </c:tx>
          <c:explosion val="25"/>
          <c:dPt>
            <c:idx val="0"/>
            <c:explosion val="5"/>
            <c:spPr>
              <a:solidFill>
                <a:srgbClr val="ED5BC7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7EFB-41A5-A56E-C9B23215F49B}"/>
              </c:ext>
            </c:extLst>
          </c:dPt>
          <c:dPt>
            <c:idx val="1"/>
            <c:explosion val="11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EFB-41A5-A56E-C9B23215F49B}"/>
              </c:ext>
            </c:extLst>
          </c:dPt>
          <c:dPt>
            <c:idx val="2"/>
            <c:explosion val="14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7EFB-41A5-A56E-C9B23215F49B}"/>
              </c:ext>
            </c:extLst>
          </c:dPt>
          <c:dPt>
            <c:idx val="3"/>
            <c:explosion val="11"/>
            <c:spPr>
              <a:solidFill>
                <a:schemeClr val="accent1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EFB-41A5-A56E-C9B23215F49B}"/>
              </c:ext>
            </c:extLst>
          </c:dPt>
          <c:dLbls>
            <c:dLbl>
              <c:idx val="0"/>
              <c:layout>
                <c:manualLayout>
                  <c:x val="1.2626088403110521E-2"/>
                  <c:y val="-8.1766468193778183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Дотации бюджетам субъектов Российской федерации и муниципальных образований ;  </a:t>
                    </a:r>
                    <a:endParaRPr lang="ru-RU" dirty="0" smtClean="0"/>
                  </a:p>
                  <a:p>
                    <a:r>
                      <a:rPr lang="ru-RU" dirty="0" smtClean="0"/>
                      <a:t>260,1 млн. руб.</a:t>
                    </a:r>
                    <a:endParaRPr lang="ru-RU" baseline="0" dirty="0"/>
                  </a:p>
                </c:rich>
              </c:tx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EFB-41A5-A56E-C9B23215F49B}"/>
                </c:ext>
              </c:extLst>
            </c:dLbl>
            <c:dLbl>
              <c:idx val="1"/>
              <c:layout>
                <c:manualLayout>
                  <c:x val="0.15709986639245957"/>
                  <c:y val="-2.518087601690083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Субсидии </a:t>
                    </a:r>
                    <a:r>
                      <a:rPr lang="ru-RU" dirty="0"/>
                      <a:t>бюджетам субъектов Российской Федерации и муниципальных образований ;  </a:t>
                    </a:r>
                    <a:endParaRPr lang="ru-RU" dirty="0" smtClean="0"/>
                  </a:p>
                  <a:p>
                    <a:r>
                      <a:rPr lang="ru-RU" dirty="0" smtClean="0"/>
                      <a:t>185,6 млн. руб.</a:t>
                    </a:r>
                    <a:endParaRPr lang="ru-RU" baseline="0" dirty="0"/>
                  </a:p>
                </c:rich>
              </c:tx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EFB-41A5-A56E-C9B23215F49B}"/>
                </c:ext>
              </c:extLst>
            </c:dLbl>
            <c:dLbl>
              <c:idx val="2"/>
              <c:layout>
                <c:manualLayout>
                  <c:x val="-4.4157176982642432E-2"/>
                  <c:y val="-3.2735138821971314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400" dirty="0"/>
                      <a:t>Иные межбюджетные трансферты ; </a:t>
                    </a:r>
                    <a:endParaRPr lang="ru-RU" sz="1400" dirty="0" smtClean="0"/>
                  </a:p>
                  <a:p>
                    <a:pPr>
                      <a:defRPr sz="14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400" dirty="0" smtClean="0"/>
                      <a:t>14,1 млн. руб.</a:t>
                    </a:r>
                    <a:endParaRPr lang="ru-RU" sz="1400" baseline="0" dirty="0"/>
                  </a:p>
                </c:rich>
              </c:tx>
              <c:spPr/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7EFB-41A5-A56E-C9B23215F49B}"/>
                </c:ext>
              </c:extLst>
            </c:dLbl>
            <c:dLbl>
              <c:idx val="3"/>
              <c:layout>
                <c:manualLayout>
                  <c:x val="0.17521369749501944"/>
                  <c:y val="4.862744398246449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Субвенции бюджетам субъектов Российской Федерации и муниципальных образований ;  </a:t>
                    </a:r>
                    <a:endParaRPr lang="ru-RU" dirty="0" smtClean="0"/>
                  </a:p>
                  <a:p>
                    <a:r>
                      <a:rPr lang="ru-RU" dirty="0" smtClean="0"/>
                      <a:t>333,9 млн. руб.</a:t>
                    </a:r>
                    <a:endParaRPr lang="ru-RU" baseline="0" dirty="0"/>
                  </a:p>
                </c:rich>
              </c:tx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EFB-41A5-A56E-C9B23215F4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  <c:showCatName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Дотации бюджетам субъектов Российской федерации и муниципальных образований </c:v>
                </c:pt>
                <c:pt idx="1">
                  <c:v>Субсидии бюджетам субъектов Российской Федерации и муниципальных образований </c:v>
                </c:pt>
                <c:pt idx="2">
                  <c:v>Иные межбюджетные трансферты </c:v>
                </c:pt>
                <c:pt idx="3">
                  <c:v>Субвенции бюджетам субъектов Российской Федерации и муниципальных образований </c:v>
                </c:pt>
              </c:strCache>
            </c:strRef>
          </c:cat>
          <c:val>
            <c:numRef>
              <c:f>Лист1!$B$2:$B$5</c:f>
              <c:numCache>
                <c:formatCode>#\ ##0.0</c:formatCode>
                <c:ptCount val="4"/>
                <c:pt idx="0">
                  <c:v>260.10000000000002</c:v>
                </c:pt>
                <c:pt idx="1">
                  <c:v>185.6</c:v>
                </c:pt>
                <c:pt idx="2" formatCode="General">
                  <c:v>14.1</c:v>
                </c:pt>
                <c:pt idx="3">
                  <c:v>333.9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EFB-41A5-A56E-C9B23215F49B}"/>
            </c:ext>
          </c:extLst>
        </c:ser>
      </c:pie3DChart>
    </c:plotArea>
    <c:plotVisOnly val="1"/>
    <c:dispBlanksAs val="zero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8872570664038318E-2"/>
          <c:y val="7.3911192966039763E-2"/>
          <c:w val="0.85294825274142372"/>
          <c:h val="0.824994015712864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2022 год </c:v>
                </c:pt>
              </c:strCache>
            </c:strRef>
          </c:tx>
          <c:explosion val="23"/>
          <c:dPt>
            <c:idx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9D6D-4960-8FAC-17AA51A3522F}"/>
              </c:ext>
            </c:extLst>
          </c:dPt>
          <c:dPt>
            <c:idx val="1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9D6D-4960-8FAC-17AA51A3522F}"/>
              </c:ext>
            </c:extLst>
          </c:dPt>
          <c:dPt>
            <c:idx val="2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624B-41B3-85EE-BE7099BD67BC}"/>
              </c:ext>
            </c:extLst>
          </c:dPt>
          <c:dPt>
            <c:idx val="3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D6D-4960-8FAC-17AA51A3522F}"/>
              </c:ext>
            </c:extLst>
          </c:dPt>
          <c:dPt>
            <c:idx val="4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D6D-4960-8FAC-17AA51A3522F}"/>
              </c:ext>
            </c:extLst>
          </c:dPt>
          <c:dPt>
            <c:idx val="5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198F-4EE5-B2B2-78B73FAA4F1A}"/>
              </c:ext>
            </c:extLst>
          </c:dPt>
          <c:dPt>
            <c:idx val="6"/>
            <c:spPr>
              <a:solidFill>
                <a:schemeClr val="accent1">
                  <a:lumMod val="60000"/>
                  <a:alpha val="90000"/>
                </a:schemeClr>
              </a:solidFill>
              <a:ln w="19050">
                <a:solidFill>
                  <a:schemeClr val="accent1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60000"/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D6D-4960-8FAC-17AA51A3522F}"/>
              </c:ext>
            </c:extLst>
          </c:dPt>
          <c:dPt>
            <c:idx val="7"/>
            <c:spPr>
              <a:solidFill>
                <a:schemeClr val="accent2">
                  <a:lumMod val="60000"/>
                  <a:alpha val="90000"/>
                </a:schemeClr>
              </a:solidFill>
              <a:ln w="19050">
                <a:solidFill>
                  <a:schemeClr val="accent2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60000"/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9D6D-4960-8FAC-17AA51A3522F}"/>
              </c:ext>
            </c:extLst>
          </c:dPt>
          <c:dPt>
            <c:idx val="8"/>
            <c:spPr>
              <a:solidFill>
                <a:schemeClr val="accent3">
                  <a:lumMod val="60000"/>
                  <a:alpha val="90000"/>
                </a:schemeClr>
              </a:solidFill>
              <a:ln w="19050">
                <a:solidFill>
                  <a:schemeClr val="accent3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60000"/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D6D-4960-8FAC-17AA51A3522F}"/>
              </c:ext>
            </c:extLst>
          </c:dPt>
          <c:dPt>
            <c:idx val="9"/>
            <c:spPr>
              <a:solidFill>
                <a:schemeClr val="accent4">
                  <a:lumMod val="60000"/>
                  <a:alpha val="90000"/>
                </a:schemeClr>
              </a:solidFill>
              <a:ln w="19050">
                <a:solidFill>
                  <a:schemeClr val="accent4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60000"/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9D6D-4960-8FAC-17AA51A3522F}"/>
              </c:ext>
            </c:extLst>
          </c:dPt>
          <c:dPt>
            <c:idx val="10"/>
            <c:spPr>
              <a:solidFill>
                <a:schemeClr val="accent5">
                  <a:lumMod val="60000"/>
                  <a:alpha val="90000"/>
                </a:schemeClr>
              </a:solidFill>
              <a:ln w="19050">
                <a:solidFill>
                  <a:schemeClr val="accent5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60000"/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D6D-4960-8FAC-17AA51A3522F}"/>
              </c:ext>
            </c:extLst>
          </c:dPt>
          <c:dLbls>
            <c:dLbl>
              <c:idx val="0"/>
              <c:layout>
                <c:manualLayout>
                  <c:x val="1.1357237609876206E-2"/>
                  <c:y val="6.6581021514041522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Общегосударственные вопросы ; </a:t>
                    </a:r>
                    <a:endParaRPr lang="ru-RU" dirty="0" smtClean="0"/>
                  </a:p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72,6 </a:t>
                    </a:r>
                    <a:r>
                      <a:rPr lang="ru-RU" sz="1330" b="0" i="0" u="none" strike="noStrike" baseline="0" dirty="0" smtClean="0">
                        <a:effectLst/>
                      </a:rPr>
                      <a:t>млн. руб.</a:t>
                    </a:r>
                    <a:endParaRPr lang="ru-RU" baseline="0" dirty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D6D-4960-8FAC-17AA51A3522F}"/>
                </c:ext>
              </c:extLst>
            </c:dLbl>
            <c:dLbl>
              <c:idx val="1"/>
              <c:layout>
                <c:manualLayout>
                  <c:x val="0.16629764309188821"/>
                  <c:y val="2.098749591203480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Национальная оборона ; </a:t>
                    </a:r>
                    <a:endParaRPr lang="ru-RU" dirty="0" smtClean="0"/>
                  </a:p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1,2 </a:t>
                    </a:r>
                    <a:r>
                      <a:rPr lang="ru-RU" sz="1330" b="0" i="0" u="none" strike="noStrike" baseline="0" dirty="0" smtClean="0">
                        <a:effectLst/>
                      </a:rPr>
                      <a:t>млн. руб.</a:t>
                    </a:r>
                    <a:endParaRPr lang="ru-RU" dirty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9D6D-4960-8FAC-17AA51A3522F}"/>
                </c:ext>
              </c:extLst>
            </c:dLbl>
            <c:dLbl>
              <c:idx val="2"/>
              <c:layout>
                <c:manualLayout>
                  <c:x val="0.14648336794487218"/>
                  <c:y val="0.1874807337525878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Национальная безопасность и правоохранительная деятельность ; </a:t>
                    </a:r>
                    <a:endParaRPr lang="ru-RU" dirty="0" smtClean="0"/>
                  </a:p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4,5 </a:t>
                    </a:r>
                    <a:r>
                      <a:rPr lang="ru-RU" sz="1330" b="0" i="0" u="none" strike="noStrike" baseline="0" dirty="0" smtClean="0">
                        <a:effectLst/>
                      </a:rPr>
                      <a:t>млн. руб.</a:t>
                    </a:r>
                    <a:endParaRPr lang="ru-RU" dirty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624B-41B3-85EE-BE7099BD67BC}"/>
                </c:ext>
              </c:extLst>
            </c:dLbl>
            <c:dLbl>
              <c:idx val="3"/>
              <c:layout>
                <c:manualLayout>
                  <c:x val="0.12605710001832654"/>
                  <c:y val="0.45529389535747988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Национальная экономика ; </a:t>
                    </a:r>
                    <a:endParaRPr lang="ru-RU" dirty="0" smtClean="0"/>
                  </a:p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42,6 </a:t>
                    </a:r>
                    <a:r>
                      <a:rPr lang="ru-RU" sz="1330" b="0" i="0" u="none" strike="noStrike" baseline="0" dirty="0" smtClean="0">
                        <a:effectLst/>
                      </a:rPr>
                      <a:t>млн. руб.</a:t>
                    </a:r>
                    <a:endParaRPr lang="ru-RU" dirty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D6D-4960-8FAC-17AA51A3522F}"/>
                </c:ext>
              </c:extLst>
            </c:dLbl>
            <c:dLbl>
              <c:idx val="4"/>
              <c:layout>
                <c:manualLayout>
                  <c:x val="4.9053666401738777E-2"/>
                  <c:y val="0.5132737598795752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ЖКХ ; </a:t>
                    </a:r>
                    <a:endParaRPr lang="ru-RU" dirty="0" smtClean="0"/>
                  </a:p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56,9 </a:t>
                    </a:r>
                    <a:r>
                      <a:rPr lang="ru-RU" sz="1330" b="0" i="0" u="none" strike="noStrike" baseline="0" dirty="0" smtClean="0">
                        <a:effectLst/>
                      </a:rPr>
                      <a:t>млн. руб.</a:t>
                    </a:r>
                    <a:endParaRPr lang="ru-RU" dirty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9D6D-4960-8FAC-17AA51A3522F}"/>
                </c:ext>
              </c:extLst>
            </c:dLbl>
            <c:dLbl>
              <c:idx val="5"/>
              <c:layout>
                <c:manualLayout>
                  <c:x val="-2.4592352986420322E-2"/>
                  <c:y val="0.6441344154248908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Охрана окружающей среды ; </a:t>
                    </a:r>
                    <a:endParaRPr lang="ru-RU" dirty="0" smtClean="0"/>
                  </a:p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1,3 </a:t>
                    </a:r>
                    <a:r>
                      <a:rPr lang="ru-RU" sz="1330" b="0" i="0" u="none" strike="noStrike" baseline="0" dirty="0" smtClean="0">
                        <a:effectLst/>
                      </a:rPr>
                      <a:t>млн. руб.</a:t>
                    </a:r>
                    <a:endParaRPr lang="ru-RU" baseline="0" dirty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198F-4EE5-B2B2-78B73FAA4F1A}"/>
                </c:ext>
              </c:extLst>
            </c:dLbl>
            <c:dLbl>
              <c:idx val="6"/>
              <c:layout>
                <c:manualLayout>
                  <c:x val="-0.23041824887453169"/>
                  <c:y val="-0.1657442991467304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Образование ; </a:t>
                    </a:r>
                    <a:endParaRPr lang="ru-RU" dirty="0" smtClean="0"/>
                  </a:p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396 </a:t>
                    </a:r>
                    <a:r>
                      <a:rPr lang="ru-RU" sz="1330" b="0" i="0" u="none" strike="noStrike" baseline="0" dirty="0" smtClean="0">
                        <a:effectLst/>
                      </a:rPr>
                      <a:t>млн. руб.</a:t>
                    </a:r>
                    <a:endParaRPr lang="ru-RU" baseline="0" dirty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D6D-4960-8FAC-17AA51A3522F}"/>
                </c:ext>
              </c:extLst>
            </c:dLbl>
            <c:dLbl>
              <c:idx val="7"/>
              <c:layout>
                <c:manualLayout>
                  <c:x val="-6.6028513451022092E-2"/>
                  <c:y val="-6.9915940482357334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Культура, кинематография ; </a:t>
                    </a:r>
                    <a:endParaRPr lang="ru-RU" dirty="0" smtClean="0"/>
                  </a:p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62,2 </a:t>
                    </a:r>
                    <a:r>
                      <a:rPr lang="ru-RU" sz="1330" b="0" i="0" u="none" strike="noStrike" baseline="0" dirty="0" smtClean="0">
                        <a:effectLst/>
                      </a:rPr>
                      <a:t>млн. руб.</a:t>
                    </a:r>
                    <a:endParaRPr lang="ru-RU" dirty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9D6D-4960-8FAC-17AA51A3522F}"/>
                </c:ext>
              </c:extLst>
            </c:dLbl>
            <c:dLbl>
              <c:idx val="8"/>
              <c:layout>
                <c:manualLayout>
                  <c:x val="0"/>
                  <c:y val="0.20626327121712626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Социальная </a:t>
                    </a:r>
                    <a:r>
                      <a:rPr lang="ru-RU" dirty="0" smtClean="0"/>
                      <a:t>политика; </a:t>
                    </a:r>
                  </a:p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184,4 </a:t>
                    </a:r>
                    <a:r>
                      <a:rPr lang="ru-RU" sz="1330" b="0" i="0" u="none" strike="noStrike" baseline="0" dirty="0" smtClean="0">
                        <a:effectLst/>
                      </a:rPr>
                      <a:t>млн. руб.</a:t>
                    </a:r>
                    <a:endParaRPr lang="ru-RU" baseline="0" dirty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D6D-4960-8FAC-17AA51A3522F}"/>
                </c:ext>
              </c:extLst>
            </c:dLbl>
            <c:dLbl>
              <c:idx val="9"/>
              <c:layout>
                <c:manualLayout>
                  <c:x val="-0.16036466033688565"/>
                  <c:y val="0.28808858874835525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Физическая культура и спорт ; </a:t>
                    </a:r>
                    <a:r>
                      <a:rPr lang="ru-RU" dirty="0" smtClean="0"/>
                      <a:t> </a:t>
                    </a:r>
                  </a:p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110,2 </a:t>
                    </a:r>
                    <a:r>
                      <a:rPr lang="ru-RU" sz="1330" b="0" i="0" u="none" strike="noStrike" baseline="0" dirty="0" smtClean="0">
                        <a:effectLst/>
                      </a:rPr>
                      <a:t>млн. руб.</a:t>
                    </a:r>
                    <a:endParaRPr lang="ru-RU" baseline="0" dirty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7157792059191904"/>
                      <c:h val="0.2004773335044149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9D6D-4960-8FAC-17AA51A3522F}"/>
                </c:ext>
              </c:extLst>
            </c:dLbl>
            <c:dLbl>
              <c:idx val="10"/>
              <c:layout>
                <c:manualLayout>
                  <c:x val="-0.30430154009478538"/>
                  <c:y val="2.173095790608555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Межбюджетные трансферты общего характера системы ; </a:t>
                    </a:r>
                    <a:endParaRPr lang="ru-RU" dirty="0" smtClean="0"/>
                  </a:p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29,3 млн. руб.</a:t>
                    </a:r>
                    <a:endParaRPr lang="ru-RU" baseline="0" dirty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D6D-4960-8FAC-17AA51A3522F}"/>
                </c:ext>
              </c:extLst>
            </c:dLbl>
            <c:dLblPos val="inEnd"/>
            <c:showLegendKey val="1"/>
            <c:showVal val="1"/>
            <c:showCatName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 </c:v>
                </c:pt>
                <c:pt idx="1">
                  <c:v>Национальная оборона </c:v>
                </c:pt>
                <c:pt idx="2">
                  <c:v>Национальная безопасность и правоохранительная деятельность </c:v>
                </c:pt>
                <c:pt idx="3">
                  <c:v>Национальная экономика </c:v>
                </c:pt>
                <c:pt idx="4">
                  <c:v>ЖКХ </c:v>
                </c:pt>
                <c:pt idx="5">
                  <c:v>Охрана окружающей среды </c:v>
                </c:pt>
                <c:pt idx="6">
                  <c:v>Образование </c:v>
                </c:pt>
                <c:pt idx="7">
                  <c:v>Культура, кинематография </c:v>
                </c:pt>
                <c:pt idx="8">
                  <c:v>Социальная политика </c:v>
                </c:pt>
                <c:pt idx="9">
                  <c:v>Физическая культура и спорт </c:v>
                </c:pt>
                <c:pt idx="10">
                  <c:v>Межбюджетные трансферты общего характера системы 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72.599999999999994</c:v>
                </c:pt>
                <c:pt idx="1">
                  <c:v>1.2</c:v>
                </c:pt>
                <c:pt idx="2">
                  <c:v>4.5</c:v>
                </c:pt>
                <c:pt idx="3">
                  <c:v>42.6</c:v>
                </c:pt>
                <c:pt idx="4">
                  <c:v>56.9</c:v>
                </c:pt>
                <c:pt idx="5">
                  <c:v>1.3</c:v>
                </c:pt>
                <c:pt idx="6">
                  <c:v>396</c:v>
                </c:pt>
                <c:pt idx="7">
                  <c:v>62.2</c:v>
                </c:pt>
                <c:pt idx="8">
                  <c:v>184.4</c:v>
                </c:pt>
                <c:pt idx="9">
                  <c:v>110.2</c:v>
                </c:pt>
                <c:pt idx="10">
                  <c:v>29.3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9D6D-4960-8FAC-17AA51A3522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7C49-442B-8765-32A5F1D0C608}"/>
              </c:ext>
            </c:extLst>
          </c:dPt>
          <c:dPt>
            <c:idx val="1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7C49-442B-8765-32A5F1D0C608}"/>
              </c:ext>
            </c:extLst>
          </c:dPt>
          <c:dPt>
            <c:idx val="2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7C49-442B-8765-32A5F1D0C608}"/>
              </c:ext>
            </c:extLst>
          </c:dPt>
          <c:dPt>
            <c:idx val="3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7C49-442B-8765-32A5F1D0C608}"/>
              </c:ext>
            </c:extLst>
          </c:dPt>
          <c:dPt>
            <c:idx val="4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7C49-442B-8765-32A5F1D0C608}"/>
              </c:ext>
            </c:extLst>
          </c:dPt>
          <c:dPt>
            <c:idx val="5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7C49-442B-8765-32A5F1D0C608}"/>
              </c:ext>
            </c:extLst>
          </c:dPt>
          <c:dPt>
            <c:idx val="6"/>
            <c:spPr>
              <a:solidFill>
                <a:schemeClr val="accent1">
                  <a:lumMod val="60000"/>
                  <a:alpha val="90000"/>
                </a:schemeClr>
              </a:solidFill>
              <a:ln w="19050">
                <a:solidFill>
                  <a:schemeClr val="accent1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60000"/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7C49-442B-8765-32A5F1D0C608}"/>
              </c:ext>
            </c:extLst>
          </c:dPt>
          <c:dPt>
            <c:idx val="7"/>
            <c:spPr>
              <a:solidFill>
                <a:schemeClr val="accent2">
                  <a:lumMod val="60000"/>
                  <a:alpha val="90000"/>
                </a:schemeClr>
              </a:solidFill>
              <a:ln w="19050">
                <a:solidFill>
                  <a:schemeClr val="accent2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60000"/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7C49-442B-8765-32A5F1D0C608}"/>
              </c:ext>
            </c:extLst>
          </c:dPt>
          <c:dPt>
            <c:idx val="8"/>
            <c:spPr>
              <a:solidFill>
                <a:schemeClr val="accent3">
                  <a:lumMod val="60000"/>
                  <a:alpha val="90000"/>
                </a:schemeClr>
              </a:solidFill>
              <a:ln w="19050">
                <a:solidFill>
                  <a:schemeClr val="accent3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60000"/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7C49-442B-8765-32A5F1D0C608}"/>
              </c:ext>
            </c:extLst>
          </c:dPt>
          <c:dPt>
            <c:idx val="9"/>
            <c:spPr>
              <a:solidFill>
                <a:schemeClr val="accent4">
                  <a:lumMod val="60000"/>
                  <a:alpha val="90000"/>
                </a:schemeClr>
              </a:solidFill>
              <a:ln w="19050">
                <a:solidFill>
                  <a:schemeClr val="accent4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60000"/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7C49-442B-8765-32A5F1D0C608}"/>
              </c:ext>
            </c:extLst>
          </c:dPt>
          <c:dPt>
            <c:idx val="10"/>
            <c:spPr>
              <a:solidFill>
                <a:schemeClr val="accent5">
                  <a:lumMod val="60000"/>
                  <a:alpha val="90000"/>
                </a:schemeClr>
              </a:solidFill>
              <a:ln w="19050">
                <a:solidFill>
                  <a:schemeClr val="accent5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60000"/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A-7C49-442B-8765-32A5F1D0C608}"/>
              </c:ext>
            </c:extLst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4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5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6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6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7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8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3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9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4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1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5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Pos val="inEnd"/>
            <c:showCatName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 </c:v>
                </c:pt>
                <c:pt idx="1">
                  <c:v>Национальная оборона </c:v>
                </c:pt>
                <c:pt idx="2">
                  <c:v>Национальная безопасность и правоохранительная деятельность </c:v>
                </c:pt>
                <c:pt idx="3">
                  <c:v>Национальная экономика </c:v>
                </c:pt>
                <c:pt idx="4">
                  <c:v>ЖКХ </c:v>
                </c:pt>
                <c:pt idx="5">
                  <c:v>Охрана окружающей среды </c:v>
                </c:pt>
                <c:pt idx="6">
                  <c:v>Образование </c:v>
                </c:pt>
                <c:pt idx="7">
                  <c:v>Культура, кинематография </c:v>
                </c:pt>
                <c:pt idx="8">
                  <c:v>Социальная политика </c:v>
                </c:pt>
                <c:pt idx="9">
                  <c:v>Физическая культура и спорт </c:v>
                </c:pt>
                <c:pt idx="10">
                  <c:v>Межбюджетные трансферты общего характера системы </c:v>
                </c:pt>
              </c:strCache>
            </c:strRef>
          </c:cat>
          <c:val>
            <c:numRef>
              <c:f>Лист1!$C$2:$C$12</c:f>
              <c:numCache>
                <c:formatCode>0.0%</c:formatCode>
                <c:ptCount val="11"/>
                <c:pt idx="0">
                  <c:v>7.5000000000000011E-2</c:v>
                </c:pt>
                <c:pt idx="1">
                  <c:v>1.0000000000000007E-3</c:v>
                </c:pt>
                <c:pt idx="2">
                  <c:v>5.0000000000000027E-3</c:v>
                </c:pt>
                <c:pt idx="3">
                  <c:v>4.3999999999999997E-2</c:v>
                </c:pt>
                <c:pt idx="4">
                  <c:v>5.9000000000000018E-2</c:v>
                </c:pt>
                <c:pt idx="5">
                  <c:v>1.0000000000000007E-3</c:v>
                </c:pt>
                <c:pt idx="6">
                  <c:v>0.41200000000000014</c:v>
                </c:pt>
                <c:pt idx="7">
                  <c:v>6.5000000000000002E-2</c:v>
                </c:pt>
                <c:pt idx="8">
                  <c:v>0.192</c:v>
                </c:pt>
                <c:pt idx="9">
                  <c:v>0.115</c:v>
                </c:pt>
                <c:pt idx="10">
                  <c:v>3.1000000000000014E-2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198F-4EE5-B2B2-78B73FAA4F1A}"/>
            </c:ext>
          </c:extLst>
        </c:ser>
        <c:dLbls>
          <c:showCatName val="1"/>
        </c:dLbls>
      </c:pie3D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33503507739102889"/>
          <c:y val="0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220877180072116"/>
          <c:y val="0.10848174989103776"/>
          <c:w val="0.63615645006990962"/>
          <c:h val="0.822429378531075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ресурсы</c:v>
                </c:pt>
              </c:strCache>
            </c:strRef>
          </c:tx>
          <c:explosion val="15"/>
          <c:dPt>
            <c:idx val="0"/>
            <c:explosion val="9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005-4F41-BDC4-3F14E59F1CAE}"/>
              </c:ext>
            </c:extLst>
          </c:dPt>
          <c:dPt>
            <c:idx val="1"/>
            <c:explosion val="9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A005-4F41-BDC4-3F14E59F1CAE}"/>
              </c:ext>
            </c:extLst>
          </c:dPt>
          <c:dPt>
            <c:idx val="2"/>
            <c:explosion val="1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005-4F41-BDC4-3F14E59F1CAE}"/>
              </c:ext>
            </c:extLst>
          </c:dPt>
          <c:dLbls>
            <c:dLbl>
              <c:idx val="0"/>
              <c:layout>
                <c:manualLayout>
                  <c:x val="4.7307871562783663E-3"/>
                  <c:y val="-9.670528060984677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Фонд оплаты труда; </a:t>
                    </a:r>
                    <a:endParaRPr lang="ru-RU" dirty="0" smtClean="0"/>
                  </a:p>
                  <a:p>
                    <a:r>
                      <a:rPr lang="ru-RU" dirty="0" smtClean="0"/>
                      <a:t>240 </a:t>
                    </a:r>
                    <a:r>
                      <a:rPr lang="ru-RU" sz="1800" b="0" i="0" u="none" strike="noStrike" baseline="0" dirty="0" smtClean="0"/>
                      <a:t>млн. руб.</a:t>
                    </a:r>
                    <a:endParaRPr lang="ru-RU" baseline="0" dirty="0"/>
                  </a:p>
                </c:rich>
              </c:tx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A005-4F41-BDC4-3F14E59F1CAE}"/>
                </c:ext>
              </c:extLst>
            </c:dLbl>
            <c:dLbl>
              <c:idx val="1"/>
              <c:layout>
                <c:manualLayout>
                  <c:x val="0.23328083989501322"/>
                  <c:y val="-0.1139619102151043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Коммунальные услуги; </a:t>
                    </a:r>
                    <a:endParaRPr lang="ru-RU" dirty="0" smtClean="0"/>
                  </a:p>
                  <a:p>
                    <a:r>
                      <a:rPr lang="ru-RU" dirty="0" smtClean="0"/>
                      <a:t>56,7 </a:t>
                    </a:r>
                    <a:r>
                      <a:rPr lang="ru-RU" sz="1800" b="0" i="0" u="none" strike="noStrike" baseline="0" dirty="0" smtClean="0"/>
                      <a:t>млн. руб.</a:t>
                    </a:r>
                    <a:endParaRPr lang="ru-RU" baseline="0" dirty="0"/>
                  </a:p>
                </c:rich>
              </c:tx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005-4F41-BDC4-3F14E59F1CAE}"/>
                </c:ext>
              </c:extLst>
            </c:dLbl>
            <c:dLbl>
              <c:idx val="2"/>
              <c:layout>
                <c:manualLayout>
                  <c:x val="8.9252336448598178E-3"/>
                  <c:y val="-0.3841417192961467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 социальную сферу; </a:t>
                    </a:r>
                    <a:endParaRPr lang="ru-RU" dirty="0" smtClean="0"/>
                  </a:p>
                  <a:p>
                    <a:r>
                      <a:rPr lang="ru-RU" dirty="0" smtClean="0"/>
                      <a:t>293 </a:t>
                    </a:r>
                    <a:r>
                      <a:rPr lang="ru-RU" sz="1800" b="0" i="0" u="none" strike="noStrike" baseline="0" dirty="0" smtClean="0"/>
                      <a:t>млн. руб.</a:t>
                    </a:r>
                    <a:endParaRPr lang="ru-RU" baseline="0" dirty="0"/>
                  </a:p>
                </c:rich>
              </c:tx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005-4F41-BDC4-3F14E59F1C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showCatName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Фонд оплаты труда</c:v>
                </c:pt>
                <c:pt idx="1">
                  <c:v>Коммунальные услуги</c:v>
                </c:pt>
                <c:pt idx="2">
                  <c:v>На социальную сферу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240</c:v>
                </c:pt>
                <c:pt idx="1">
                  <c:v>56.7</c:v>
                </c:pt>
                <c:pt idx="2">
                  <c:v>293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005-4F41-BDC4-3F14E59F1CAE}"/>
            </c:ext>
          </c:extLst>
        </c:ser>
      </c:pie3DChart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10"/>
    </c:view3D>
    <c:plotArea>
      <c:layout>
        <c:manualLayout>
          <c:layoutTarget val="inner"/>
          <c:xMode val="edge"/>
          <c:yMode val="edge"/>
          <c:x val="8.7422057055952115E-2"/>
          <c:y val="0.14159593398283138"/>
          <c:w val="0.84073220987563457"/>
          <c:h val="0.812853329774455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2019 год</c:v>
                </c:pt>
              </c:strCache>
            </c:strRef>
          </c:tx>
          <c:explosion val="1"/>
          <c:dPt>
            <c:idx val="0"/>
            <c:spPr>
              <a:solidFill>
                <a:srgbClr val="30F035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2CDE-4A71-8283-AD46A7ECBB10}"/>
              </c:ext>
            </c:extLst>
          </c:dPt>
          <c:dPt>
            <c:idx val="1"/>
            <c:spPr>
              <a:solidFill>
                <a:schemeClr val="accent5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CDE-4A71-8283-AD46A7ECBB10}"/>
              </c:ext>
            </c:extLst>
          </c:dPt>
          <c:dPt>
            <c:idx val="2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CDE-4A71-8283-AD46A7ECBB10}"/>
              </c:ext>
            </c:extLst>
          </c:dPt>
          <c:dPt>
            <c:idx val="3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CDE-4A71-8283-AD46A7ECBB10}"/>
              </c:ext>
            </c:extLst>
          </c:dPt>
          <c:dPt>
            <c:idx val="4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CDE-4A71-8283-AD46A7ECBB10}"/>
              </c:ext>
            </c:extLst>
          </c:dPt>
          <c:dPt>
            <c:idx val="5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CDE-4A71-8283-AD46A7ECBB10}"/>
              </c:ext>
            </c:extLst>
          </c:dPt>
          <c:dPt>
            <c:idx val="6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2CDE-4A71-8283-AD46A7ECBB10}"/>
              </c:ext>
            </c:extLst>
          </c:dPt>
          <c:dPt>
            <c:idx val="7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CDE-4A71-8283-AD46A7ECBB10}"/>
              </c:ext>
            </c:extLst>
          </c:dPt>
          <c:dLbls>
            <c:dLbl>
              <c:idx val="0"/>
              <c:layout>
                <c:manualLayout>
                  <c:x val="-0.38278865258665506"/>
                  <c:y val="1.8968370479113861E-2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КСП; 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3,3 </a:t>
                    </a:r>
                    <a:r>
                      <a:rPr lang="ru-RU" sz="1600" b="0" i="0" u="none" strike="noStrike" baseline="0" dirty="0" smtClean="0"/>
                      <a:t>млн. руб.</a:t>
                    </a:r>
                    <a:endParaRPr lang="ru-RU" sz="1600" baseline="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2CDE-4A71-8283-AD46A7ECBB10}"/>
                </c:ext>
              </c:extLst>
            </c:dLbl>
            <c:dLbl>
              <c:idx val="1"/>
              <c:layout>
                <c:manualLayout>
                  <c:x val="-0.22643592761723794"/>
                  <c:y val="-0.11386866041651322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Собрание 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депутатов; 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4,5 </a:t>
                    </a:r>
                    <a:r>
                      <a:rPr lang="ru-RU" sz="1600" b="0" i="0" u="none" strike="noStrike" baseline="0" dirty="0" smtClean="0"/>
                      <a:t>млн. руб.</a:t>
                    </a:r>
                    <a:endParaRPr lang="ru-RU" sz="1600" baseline="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CDE-4A71-8283-AD46A7ECBB10}"/>
                </c:ext>
              </c:extLst>
            </c:dLbl>
            <c:dLbl>
              <c:idx val="2"/>
              <c:layout>
                <c:manualLayout>
                  <c:x val="-8.4793521720999868E-2"/>
                  <c:y val="-5.5890386583033094E-2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/>
                      <a:t>КУМИ;  </a:t>
                    </a:r>
                    <a:endParaRPr lang="ru-RU" sz="1600" dirty="0" smtClean="0"/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/>
                      <a:t>11,1 </a:t>
                    </a:r>
                    <a:r>
                      <a:rPr lang="ru-RU" sz="1600" b="0" i="0" u="none" strike="noStrike" baseline="0" dirty="0" smtClean="0"/>
                      <a:t>млн. руб.</a:t>
                    </a:r>
                    <a:endParaRPr lang="ru-RU" sz="1600" baseline="0" dirty="0"/>
                  </a:p>
                </c:rich>
              </c:tx>
              <c:spPr/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CDE-4A71-8283-AD46A7ECBB10}"/>
                </c:ext>
              </c:extLst>
            </c:dLbl>
            <c:dLbl>
              <c:idx val="3"/>
              <c:layout>
                <c:manualLayout>
                  <c:x val="1.1786739274413238E-2"/>
                  <c:y val="-6.1784999332710533E-2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Финансовое управление; 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43,3 </a:t>
                    </a:r>
                    <a:r>
                      <a:rPr lang="ru-RU" sz="1600" b="0" i="0" u="none" strike="noStrike" baseline="0" dirty="0" smtClean="0"/>
                      <a:t>млн. руб.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CDE-4A71-8283-AD46A7ECBB10}"/>
                </c:ext>
              </c:extLst>
            </c:dLbl>
            <c:dLbl>
              <c:idx val="4"/>
              <c:layout>
                <c:manualLayout>
                  <c:x val="1.7667966737802635E-2"/>
                  <c:y val="3.1307442501890811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Отдел культуры;  </a:t>
                    </a:r>
                    <a:endParaRPr lang="ru-RU" sz="1600" dirty="0" smtClean="0"/>
                  </a:p>
                  <a:p>
                    <a:r>
                      <a:rPr lang="ru-RU" sz="1600" dirty="0" smtClean="0"/>
                      <a:t>74,8 </a:t>
                    </a:r>
                    <a:r>
                      <a:rPr lang="ru-RU" sz="1800" b="0" i="0" u="none" strike="noStrike" baseline="0" dirty="0" smtClean="0"/>
                      <a:t>млн. руб.</a:t>
                    </a:r>
                    <a:endParaRPr lang="ru-RU" sz="1600" baseline="0" dirty="0"/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CDE-4A71-8283-AD46A7ECBB10}"/>
                </c:ext>
              </c:extLst>
            </c:dLbl>
            <c:dLbl>
              <c:idx val="5"/>
              <c:layout>
                <c:manualLayout>
                  <c:x val="-2.0654205607476814E-2"/>
                  <c:y val="0.25501957382446105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/>
                      <a:t>Администрация района;  </a:t>
                    </a:r>
                    <a:endParaRPr lang="ru-RU" sz="1600" dirty="0" smtClean="0"/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/>
                      <a:t>262,2 </a:t>
                    </a:r>
                    <a:r>
                      <a:rPr lang="ru-RU" sz="1600" b="0" i="0" u="none" strike="noStrike" baseline="0" dirty="0" smtClean="0"/>
                      <a:t>млн. руб.</a:t>
                    </a:r>
                    <a:endParaRPr lang="ru-RU" sz="1600" baseline="0" dirty="0"/>
                  </a:p>
                </c:rich>
              </c:tx>
              <c:spPr/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CDE-4A71-8283-AD46A7ECBB10}"/>
                </c:ext>
              </c:extLst>
            </c:dLbl>
            <c:dLbl>
              <c:idx val="6"/>
              <c:layout>
                <c:manualLayout>
                  <c:x val="1.7838447764123001E-2"/>
                  <c:y val="8.8916321900441662E-3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/>
                      <a:t>УСЗН;  </a:t>
                    </a:r>
                    <a:endParaRPr lang="ru-RU" sz="1600" dirty="0" smtClean="0"/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/>
                      <a:t>170,4 </a:t>
                    </a:r>
                    <a:r>
                      <a:rPr lang="ru-RU" sz="1600" b="0" i="0" u="none" strike="noStrike" baseline="0" dirty="0" smtClean="0"/>
                      <a:t>млн. руб.</a:t>
                    </a:r>
                    <a:endParaRPr lang="ru-RU" sz="1600" baseline="0" dirty="0"/>
                  </a:p>
                </c:rich>
              </c:tx>
              <c:spPr/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2CDE-4A71-8283-AD46A7ECBB10}"/>
                </c:ext>
              </c:extLst>
            </c:dLbl>
            <c:dLbl>
              <c:idx val="7"/>
              <c:layout>
                <c:manualLayout>
                  <c:x val="0"/>
                  <c:y val="0.47146381066773441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/>
                      <a:t>Управление образования;  </a:t>
                    </a:r>
                    <a:endParaRPr lang="ru-RU" sz="1600" dirty="0" smtClean="0"/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/>
                      <a:t>391,5 </a:t>
                    </a:r>
                    <a:r>
                      <a:rPr lang="ru-RU" sz="1600" b="0" i="0" u="none" strike="noStrike" baseline="0" dirty="0" smtClean="0"/>
                      <a:t>млн. руб.</a:t>
                    </a:r>
                    <a:endParaRPr lang="ru-RU" sz="1600" baseline="0" dirty="0"/>
                  </a:p>
                </c:rich>
              </c:tx>
              <c:spPr/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CDE-4A71-8283-AD46A7ECBB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КСП</c:v>
                </c:pt>
                <c:pt idx="1">
                  <c:v>Собрание депутатов</c:v>
                </c:pt>
                <c:pt idx="2">
                  <c:v>КУМИ</c:v>
                </c:pt>
                <c:pt idx="3">
                  <c:v>Финансовое управление</c:v>
                </c:pt>
                <c:pt idx="4">
                  <c:v>Отдел культуры</c:v>
                </c:pt>
                <c:pt idx="5">
                  <c:v>Администрация района</c:v>
                </c:pt>
                <c:pt idx="6">
                  <c:v>УСЗН</c:v>
                </c:pt>
                <c:pt idx="7">
                  <c:v>Управление образования</c:v>
                </c:pt>
              </c:strCache>
            </c:strRef>
          </c:cat>
          <c:val>
            <c:numRef>
              <c:f>Лист1!$B$2:$B$9</c:f>
              <c:numCache>
                <c:formatCode>#\ ##0.0</c:formatCode>
                <c:ptCount val="8"/>
                <c:pt idx="0">
                  <c:v>3.3</c:v>
                </c:pt>
                <c:pt idx="1">
                  <c:v>4.5</c:v>
                </c:pt>
                <c:pt idx="2">
                  <c:v>11.1</c:v>
                </c:pt>
                <c:pt idx="3">
                  <c:v>43.3</c:v>
                </c:pt>
                <c:pt idx="4">
                  <c:v>74.8</c:v>
                </c:pt>
                <c:pt idx="5">
                  <c:v>262.2</c:v>
                </c:pt>
                <c:pt idx="6">
                  <c:v>170.4</c:v>
                </c:pt>
                <c:pt idx="7">
                  <c:v>391.5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CDE-4A71-8283-AD46A7ECBB1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КСП</c:v>
                </c:pt>
                <c:pt idx="1">
                  <c:v>Собрание депутатов</c:v>
                </c:pt>
                <c:pt idx="2">
                  <c:v>КУМИ</c:v>
                </c:pt>
                <c:pt idx="3">
                  <c:v>Финансовое управление</c:v>
                </c:pt>
                <c:pt idx="4">
                  <c:v>Отдел культуры</c:v>
                </c:pt>
                <c:pt idx="5">
                  <c:v>Администрация района</c:v>
                </c:pt>
                <c:pt idx="6">
                  <c:v>УСЗН</c:v>
                </c:pt>
                <c:pt idx="7">
                  <c:v>Управление образования</c:v>
                </c:pt>
              </c:strCache>
            </c:strRef>
          </c:cat>
          <c:val>
            <c:numRef>
              <c:f>Лист1!$C$2:$C$9</c:f>
              <c:numCache>
                <c:formatCode>0.0%</c:formatCode>
                <c:ptCount val="8"/>
                <c:pt idx="0">
                  <c:v>3.0000000000000014E-3</c:v>
                </c:pt>
                <c:pt idx="1">
                  <c:v>5.0000000000000027E-3</c:v>
                </c:pt>
                <c:pt idx="2">
                  <c:v>1.2E-2</c:v>
                </c:pt>
                <c:pt idx="3">
                  <c:v>4.5000000000000012E-2</c:v>
                </c:pt>
                <c:pt idx="4">
                  <c:v>7.8000000000000014E-2</c:v>
                </c:pt>
                <c:pt idx="5">
                  <c:v>0.27300000000000002</c:v>
                </c:pt>
                <c:pt idx="6">
                  <c:v>0.17700000000000007</c:v>
                </c:pt>
                <c:pt idx="7">
                  <c:v>0.40700000000000008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3BB-49B2-9E05-07ACA3BC7063}"/>
            </c:ext>
          </c:extLst>
        </c:ser>
      </c:pie3DChart>
    </c:plotArea>
    <c:plotVisOnly val="1"/>
    <c:dispBlanksAs val="zero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gradFill>
          <a:gsLst>
            <a:gs pos="0">
              <a:srgbClr val="EEECE1">
                <a:tint val="80000"/>
                <a:satMod val="300000"/>
                <a:alpha val="48000"/>
              </a:srgbClr>
            </a:gs>
            <a:gs pos="100000">
              <a:srgbClr val="EEECE1">
                <a:shade val="30000"/>
                <a:satMod val="200000"/>
              </a:srgbClr>
            </a:gs>
          </a:gsLst>
          <a:path path="circle">
            <a:fillToRect l="50000" t="50000" r="50000" b="50000"/>
          </a:path>
        </a:gradFill>
      </c:spPr>
    </c:floor>
    <c:plotArea>
      <c:layout>
        <c:manualLayout>
          <c:layoutTarget val="inner"/>
          <c:xMode val="edge"/>
          <c:yMode val="edge"/>
          <c:x val="0.10542298532128033"/>
          <c:y val="2.967721164032185E-2"/>
          <c:w val="0.38999295226986019"/>
          <c:h val="0.9082251787925284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Уменьшился 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1905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-4.4753086419753133E-2"/>
                  <c:y val="0.1478541284163394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DB8-46F7-937F-8E93189F12B8}"/>
                </c:ext>
              </c:extLst>
            </c:dLbl>
            <c:dLbl>
              <c:idx val="1"/>
              <c:layout>
                <c:manualLayout>
                  <c:x val="7.2530864197530923E-2"/>
                  <c:y val="-2.061177199971924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B8-46F7-937F-8E93189F12B8}"/>
                </c:ext>
              </c:extLst>
            </c:dLbl>
            <c:dLbl>
              <c:idx val="2"/>
              <c:layout>
                <c:manualLayout>
                  <c:x val="8.6419753086419679E-2"/>
                  <c:y val="-3.458808838322523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DB8-46F7-937F-8E93189F12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0.0</c:formatCode>
                <c:ptCount val="1"/>
                <c:pt idx="0">
                  <c:v>-66.400000000000006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DB8-46F7-937F-8E93189F12B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Уточненные бюджетные назначения</c:v>
                </c:pt>
              </c:strCache>
            </c:strRef>
          </c:tx>
          <c:spPr>
            <a:solidFill>
              <a:schemeClr val="accent2"/>
            </a:solidFill>
            <a:ln w="9525" cap="flat" cmpd="sng" algn="ctr">
              <a:solidFill>
                <a:schemeClr val="accent5"/>
              </a:solidFill>
              <a:prstDash val="solid"/>
            </a:ln>
            <a:effectLst>
              <a:outerShdw blurRad="38100" dist="25400" dir="5400000" rotWithShape="0">
                <a:srgbClr val="000000">
                  <a:alpha val="40000"/>
                </a:srgbClr>
              </a:outerShdw>
            </a:effectLst>
          </c:spPr>
          <c:dLbls>
            <c:dLbl>
              <c:idx val="0"/>
              <c:layout>
                <c:manualLayout>
                  <c:x val="-5.0925925925925923E-2"/>
                  <c:y val="0.1630023869107342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861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CDB8-46F7-937F-8E93189F12B8}"/>
                </c:ext>
              </c:extLst>
            </c:dLbl>
            <c:dLbl>
              <c:idx val="1"/>
              <c:layout>
                <c:manualLayout>
                  <c:x val="7.8703703703703734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DB8-46F7-937F-8E93189F12B8}"/>
                </c:ext>
              </c:extLst>
            </c:dLbl>
            <c:dLbl>
              <c:idx val="2"/>
              <c:layout>
                <c:manualLayout>
                  <c:x val="-4.1666666666666692E-2"/>
                  <c:y val="-3.458808838322523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DB8-46F7-937F-8E93189F12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0.0</c:formatCode>
                <c:ptCount val="1"/>
                <c:pt idx="0">
                  <c:v>861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CDB8-46F7-937F-8E93189F12B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30F035"/>
            </a:solidFill>
            <a:ln w="19050" cap="flat" cmpd="sng" algn="ctr">
              <a:solidFill>
                <a:schemeClr val="accent4">
                  <a:shade val="5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1.8518518518518583E-2"/>
                  <c:y val="-3.374728729356114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827,7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D89-4B0C-B43A-8F22AAB2BDBA}"/>
                </c:ext>
              </c:extLst>
            </c:dLbl>
            <c:dLbl>
              <c:idx val="1"/>
              <c:layout>
                <c:manualLayout>
                  <c:x val="4.0123456790123462E-2"/>
                  <c:y val="-2.576471499964902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DB8-46F7-937F-8E93189F12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0.0</c:formatCode>
                <c:ptCount val="1"/>
                <c:pt idx="0">
                  <c:v>827.7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CDB8-46F7-937F-8E93189F12B8}"/>
            </c:ext>
          </c:extLst>
        </c:ser>
        <c:shape val="pyramid"/>
        <c:axId val="147222912"/>
        <c:axId val="147224448"/>
        <c:axId val="146800640"/>
      </c:bar3DChart>
      <c:catAx>
        <c:axId val="1472229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47224448"/>
        <c:crosses val="autoZero"/>
        <c:auto val="1"/>
        <c:lblAlgn val="ctr"/>
        <c:lblOffset val="100"/>
      </c:catAx>
      <c:valAx>
        <c:axId val="147224448"/>
        <c:scaling>
          <c:orientation val="minMax"/>
        </c:scaling>
        <c:axPos val="l"/>
        <c:majorGridlines>
          <c:spPr>
            <a:ln w="0">
              <a:solidFill>
                <a:schemeClr val="accent1"/>
              </a:solidFill>
            </a:ln>
            <a:effectLst>
              <a:outerShdw blurRad="50800" sx="1000" sy="1000" algn="ctr" rotWithShape="0">
                <a:prstClr val="white"/>
              </a:outerShdw>
            </a:effectLst>
          </c:spPr>
        </c:majorGridlines>
        <c:numFmt formatCode="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7222912"/>
        <c:crosses val="autoZero"/>
        <c:crossBetween val="between"/>
      </c:valAx>
      <c:serAx>
        <c:axId val="14680064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7224448"/>
        <c:crosses val="autoZero"/>
      </c:ser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9263876737630015"/>
          <c:y val="0.25703610349240352"/>
          <c:w val="0.3073612326236998"/>
          <c:h val="0.35341992921450976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0.30869</cdr:x>
      <cdr:y>0.07565</cdr:y>
    </cdr:from>
    <cdr:to>
      <cdr:x>0.49084</cdr:x>
      <cdr:y>0.17583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684549" y="348640"/>
          <a:ext cx="1584106" cy="4616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24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0.58522</cdr:x>
      <cdr:y>0.01797</cdr:y>
    </cdr:from>
    <cdr:to>
      <cdr:x>0.70843</cdr:x>
      <cdr:y>0.11815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089488" y="82815"/>
          <a:ext cx="1071522" cy="461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24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0.66087</cdr:x>
      <cdr:y>0.03077</cdr:y>
    </cdr:from>
    <cdr:to>
      <cdr:x>0.98871</cdr:x>
      <cdr:y>0.13608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16624" y="152882"/>
          <a:ext cx="2786266" cy="523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Tw Cen MT"/>
            </a:defRPr>
          </a:lvl1pPr>
          <a:lvl2pPr marL="457200" indent="0">
            <a:defRPr sz="1100">
              <a:latin typeface="Tw Cen MT"/>
            </a:defRPr>
          </a:lvl2pPr>
          <a:lvl3pPr marL="914400" indent="0">
            <a:defRPr sz="1100">
              <a:latin typeface="Tw Cen MT"/>
            </a:defRPr>
          </a:lvl3pPr>
          <a:lvl4pPr marL="1371600" indent="0">
            <a:defRPr sz="1100">
              <a:latin typeface="Tw Cen MT"/>
            </a:defRPr>
          </a:lvl4pPr>
          <a:lvl5pPr marL="1828800" indent="0">
            <a:defRPr sz="1100">
              <a:latin typeface="Tw Cen MT"/>
            </a:defRPr>
          </a:lvl5pPr>
          <a:lvl6pPr marL="2286000" indent="0">
            <a:defRPr sz="1100">
              <a:latin typeface="Tw Cen MT"/>
            </a:defRPr>
          </a:lvl6pPr>
          <a:lvl7pPr marL="2743200" indent="0">
            <a:defRPr sz="1100">
              <a:latin typeface="Tw Cen MT"/>
            </a:defRPr>
          </a:lvl7pPr>
          <a:lvl8pPr marL="3200400" indent="0">
            <a:defRPr sz="1100">
              <a:latin typeface="Tw Cen MT"/>
            </a:defRPr>
          </a:lvl8pPr>
          <a:lvl9pPr marL="3657600" indent="0">
            <a:defRPr sz="1100">
              <a:latin typeface="Tw Cen MT"/>
            </a:defRPr>
          </a:lvl9pPr>
        </a:lstStyle>
        <a:p xmlns:a="http://schemas.openxmlformats.org/drawingml/2006/main">
          <a:r>
            <a: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(-2 % к 2021году) </a:t>
          </a:r>
        </a:p>
        <a:p xmlns:a="http://schemas.openxmlformats.org/drawingml/2006/main"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всего</a:t>
          </a:r>
        </a:p>
      </cdr:txBody>
    </cdr:sp>
  </cdr:relSizeAnchor>
  <cdr:relSizeAnchor xmlns:cdr="http://schemas.openxmlformats.org/drawingml/2006/chartDrawing">
    <cdr:from>
      <cdr:x>0.66087</cdr:x>
      <cdr:y>0.12406</cdr:y>
    </cdr:from>
    <cdr:to>
      <cdr:x>0.9939</cdr:x>
      <cdr:y>0.22937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616630" y="616399"/>
          <a:ext cx="2830369" cy="523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Tw Cen MT"/>
            </a:defRPr>
          </a:lvl1pPr>
          <a:lvl2pPr marL="457200" indent="0">
            <a:defRPr sz="1100">
              <a:latin typeface="Tw Cen MT"/>
            </a:defRPr>
          </a:lvl2pPr>
          <a:lvl3pPr marL="914400" indent="0">
            <a:defRPr sz="1100">
              <a:latin typeface="Tw Cen MT"/>
            </a:defRPr>
          </a:lvl3pPr>
          <a:lvl4pPr marL="1371600" indent="0">
            <a:defRPr sz="1100">
              <a:latin typeface="Tw Cen MT"/>
            </a:defRPr>
          </a:lvl4pPr>
          <a:lvl5pPr marL="1828800" indent="0">
            <a:defRPr sz="1100">
              <a:latin typeface="Tw Cen MT"/>
            </a:defRPr>
          </a:lvl5pPr>
          <a:lvl6pPr marL="2286000" indent="0">
            <a:defRPr sz="1100">
              <a:latin typeface="Tw Cen MT"/>
            </a:defRPr>
          </a:lvl6pPr>
          <a:lvl7pPr marL="2743200" indent="0">
            <a:defRPr sz="1100">
              <a:latin typeface="Tw Cen MT"/>
            </a:defRPr>
          </a:lvl7pPr>
          <a:lvl8pPr marL="3200400" indent="0">
            <a:defRPr sz="1100">
              <a:latin typeface="Tw Cen MT"/>
            </a:defRPr>
          </a:lvl8pPr>
          <a:lvl9pPr marL="3657600" indent="0">
            <a:defRPr sz="1100">
              <a:latin typeface="Tw Cen MT"/>
            </a:defRPr>
          </a:lvl9pPr>
        </a:lstStyle>
        <a:p xmlns:a="http://schemas.openxmlformats.org/drawingml/2006/main">
          <a:r>
            <a: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(- 11 % к 2021 году) </a:t>
          </a:r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безвозмездные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0.33831</cdr:x>
      <cdr:y>0.07954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0" y="0"/>
          <a:ext cx="2972649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Tw Cen MT"/>
            </a:defRPr>
          </a:lvl1pPr>
          <a:lvl2pPr marL="457200" indent="0">
            <a:defRPr sz="1100">
              <a:latin typeface="Tw Cen MT"/>
            </a:defRPr>
          </a:lvl2pPr>
          <a:lvl3pPr marL="914400" indent="0">
            <a:defRPr sz="1100">
              <a:latin typeface="Tw Cen MT"/>
            </a:defRPr>
          </a:lvl3pPr>
          <a:lvl4pPr marL="1371600" indent="0">
            <a:defRPr sz="1100">
              <a:latin typeface="Tw Cen MT"/>
            </a:defRPr>
          </a:lvl4pPr>
          <a:lvl5pPr marL="1828800" indent="0">
            <a:defRPr sz="1100">
              <a:latin typeface="Tw Cen MT"/>
            </a:defRPr>
          </a:lvl5pPr>
          <a:lvl6pPr marL="2286000" indent="0">
            <a:defRPr sz="1100">
              <a:latin typeface="Tw Cen MT"/>
            </a:defRPr>
          </a:lvl6pPr>
          <a:lvl7pPr marL="2743200" indent="0">
            <a:defRPr sz="1100">
              <a:latin typeface="Tw Cen MT"/>
            </a:defRPr>
          </a:lvl7pPr>
          <a:lvl8pPr marL="3200400" indent="0">
            <a:defRPr sz="1100">
              <a:latin typeface="Tw Cen MT"/>
            </a:defRPr>
          </a:lvl8pPr>
          <a:lvl9pPr marL="3657600" indent="0">
            <a:defRPr sz="1100">
              <a:latin typeface="Tw Cen MT"/>
            </a:defRPr>
          </a:lvl9pPr>
        </a:lstStyle>
        <a:p xmlns:a="http://schemas.openxmlformats.org/drawingml/2006/main"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0.6617</cdr:x>
      <cdr:y>0.24812</cdr:y>
    </cdr:from>
    <cdr:to>
      <cdr:x>1</cdr:x>
      <cdr:y>0.35343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623684" y="1232797"/>
          <a:ext cx="2875158" cy="523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Tw Cen MT"/>
            </a:defRPr>
          </a:lvl1pPr>
          <a:lvl2pPr marL="457200" indent="0">
            <a:defRPr sz="1100">
              <a:latin typeface="Tw Cen MT"/>
            </a:defRPr>
          </a:lvl2pPr>
          <a:lvl3pPr marL="914400" indent="0">
            <a:defRPr sz="1100">
              <a:latin typeface="Tw Cen MT"/>
            </a:defRPr>
          </a:lvl3pPr>
          <a:lvl4pPr marL="1371600" indent="0">
            <a:defRPr sz="1100">
              <a:latin typeface="Tw Cen MT"/>
            </a:defRPr>
          </a:lvl4pPr>
          <a:lvl5pPr marL="1828800" indent="0">
            <a:defRPr sz="1100">
              <a:latin typeface="Tw Cen MT"/>
            </a:defRPr>
          </a:lvl5pPr>
          <a:lvl6pPr marL="2286000" indent="0">
            <a:defRPr sz="1100">
              <a:latin typeface="Tw Cen MT"/>
            </a:defRPr>
          </a:lvl6pPr>
          <a:lvl7pPr marL="2743200" indent="0">
            <a:defRPr sz="1100">
              <a:latin typeface="Tw Cen MT"/>
            </a:defRPr>
          </a:lvl7pPr>
          <a:lvl8pPr marL="3200400" indent="0">
            <a:defRPr sz="1100">
              <a:latin typeface="Tw Cen MT"/>
            </a:defRPr>
          </a:lvl8pPr>
          <a:lvl9pPr marL="3657600" indent="0">
            <a:defRPr sz="1100">
              <a:latin typeface="Tw Cen MT"/>
            </a:defRPr>
          </a:lvl9pPr>
        </a:lstStyle>
        <a:p xmlns:a="http://schemas.openxmlformats.org/drawingml/2006/main">
          <a:r>
            <a: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(+40 % к 2021 году) </a:t>
          </a:r>
        </a:p>
        <a:p xmlns:a="http://schemas.openxmlformats.org/drawingml/2006/main"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собственные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0.66087</cdr:x>
      <cdr:y>0.35667</cdr:y>
    </cdr:from>
    <cdr:to>
      <cdr:x>0.94828</cdr:x>
      <cdr:y>0.46377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5616624" y="1772133"/>
          <a:ext cx="2442658" cy="53212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(+211% к 2021 году) </a:t>
          </a:r>
        </a:p>
        <a:p xmlns:a="http://schemas.openxmlformats.org/drawingml/2006/main"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МБТ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0.28175</cdr:x>
      <cdr:y>0.63387</cdr:y>
    </cdr:from>
    <cdr:to>
      <cdr:x>0.39362</cdr:x>
      <cdr:y>0.81518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03042" y="31969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0.30818</cdr:x>
      <cdr:y>0.76237</cdr:y>
    </cdr:from>
    <cdr:to>
      <cdr:x>0.42004</cdr:x>
      <cdr:y>0.94367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19066" y="38450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0.11805</cdr:x>
      <cdr:y>0.35536</cdr:y>
    </cdr:from>
    <cdr:to>
      <cdr:x>0.30035</cdr:x>
      <cdr:y>0.41586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71528" y="1536702"/>
          <a:ext cx="1500198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0.53854</cdr:x>
      <cdr:y>0.20813</cdr:y>
    </cdr:from>
    <cdr:to>
      <cdr:x>0.73979</cdr:x>
      <cdr:y>0.33223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432006" y="921854"/>
          <a:ext cx="1656184" cy="5496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0.66972</cdr:x>
      <cdr:y>0.07871</cdr:y>
    </cdr:from>
    <cdr:to>
      <cdr:x>0.94749</cdr:x>
      <cdr:y>0.1621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511556" y="348640"/>
          <a:ext cx="2285936" cy="3693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(86 % исполнено)</a:t>
          </a:r>
        </a:p>
      </cdr:txBody>
    </cdr:sp>
  </cdr:relSizeAnchor>
  <cdr:relSizeAnchor xmlns:cdr="http://schemas.openxmlformats.org/drawingml/2006/chartDrawing">
    <cdr:from>
      <cdr:x>0.25174</cdr:x>
      <cdr:y>0.91661</cdr:y>
    </cdr:from>
    <cdr:to>
      <cdr:x>0.59028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071720" y="4059809"/>
          <a:ext cx="2786048" cy="3693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0.11805</cdr:x>
      <cdr:y>0.35536</cdr:y>
    </cdr:from>
    <cdr:to>
      <cdr:x>0.30035</cdr:x>
      <cdr:y>0.41586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71528" y="1536702"/>
          <a:ext cx="1500198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0.18229</cdr:x>
      <cdr:y>0.07246</cdr:y>
    </cdr:from>
    <cdr:to>
      <cdr:x>0.28646</cdr:x>
      <cdr:y>0.14739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500198" y="357190"/>
          <a:ext cx="857256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800" b="1" dirty="0">
            <a:solidFill>
              <a:srgbClr val="FF0000"/>
            </a:solidFill>
            <a:latin typeface="Georgia" pitchFamily="18" charset="0"/>
          </a:endParaRPr>
        </a:p>
      </cdr:txBody>
    </cdr:sp>
  </cdr:relSizeAnchor>
  <cdr:relSizeAnchor xmlns:cdr="http://schemas.openxmlformats.org/drawingml/2006/chartDrawing">
    <cdr:from>
      <cdr:x>0.65105</cdr:x>
      <cdr:y>0.27536</cdr:y>
    </cdr:from>
    <cdr:to>
      <cdr:x>0.8073</cdr:x>
      <cdr:y>0.40648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5357850" y="1357322"/>
          <a:ext cx="1285884" cy="6463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endParaRPr lang="ru-RU" sz="1800" b="1" dirty="0">
            <a:solidFill>
              <a:srgbClr val="FF0000"/>
            </a:solidFill>
          </a:endParaRPr>
        </a:p>
        <a:p xmlns:a="http://schemas.openxmlformats.org/drawingml/2006/main"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F0A99-CC93-4E79-ADB1-7E128633B518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C7DC4-76FE-4D40-9ADA-208B45D77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Слайд исправлен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Слайд исправлен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600" b="1" i="0" baseline="0" dirty="0">
                <a:solidFill>
                  <a:srgbClr val="FF0000"/>
                </a:solidFill>
              </a:rPr>
              <a:t>Слайд исправлен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i="0" baseline="0" dirty="0">
                <a:solidFill>
                  <a:srgbClr val="FF0000"/>
                </a:solidFill>
              </a:rPr>
              <a:t>Слайд исправлен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Слайд исправлен</a:t>
            </a:r>
            <a:endParaRPr lang="ru-RU" b="1" i="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27584" y="1196752"/>
            <a:ext cx="7774260" cy="898575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Нязепетровский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муниципальный район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8C78992-DE29-4D97-87F3-CCAEABEE3F1B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827584" y="2204864"/>
            <a:ext cx="7786742" cy="280076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итоги исполнения бюджета Нязепетровского муниципального района </a:t>
            </a:r>
          </a:p>
          <a:p>
            <a:pPr algn="ctr">
              <a:defRPr/>
            </a:pPr>
            <a:r>
              <a:rPr lang="ru-RU" sz="4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2022 год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5157192"/>
            <a:ext cx="842968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2023 год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Нязепетровск</a:t>
            </a:r>
          </a:p>
        </p:txBody>
      </p:sp>
      <p:pic>
        <p:nvPicPr>
          <p:cNvPr id="8" name="Рисунок 7" descr="cfoto">
            <a:extLst>
              <a:ext uri="{FF2B5EF4-FFF2-40B4-BE49-F238E27FC236}">
                <a16:creationId xmlns:a16="http://schemas.microsoft.com/office/drawing/2014/main" xmlns="" id="{FF5BB2DF-3DF5-4F30-86E8-80D2FCD17CB3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55883"/>
            <a:ext cx="1143372" cy="1153792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88832" cy="1008112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Функциональная структура расходов бюджета Нязепетровского муниципального района 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2022 год – 961,2 млн. руб.</a:t>
            </a:r>
            <a:endParaRPr lang="ru-RU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92841892"/>
              </p:ext>
            </p:extLst>
          </p:nvPr>
        </p:nvGraphicFramePr>
        <p:xfrm>
          <a:off x="467544" y="1522016"/>
          <a:ext cx="842493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 descr="cfoto">
            <a:extLst>
              <a:ext uri="{FF2B5EF4-FFF2-40B4-BE49-F238E27FC236}">
                <a16:creationId xmlns:a16="http://schemas.microsoft.com/office/drawing/2014/main" xmlns="" id="{3A2EB406-8948-4514-AEEE-47F1FE90718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1080120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7200800" cy="1161792"/>
          </a:xfrm>
          <a:solidFill>
            <a:schemeClr val="accent1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Расходы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Нязепетровского муниципального района за счёт собственных ресурсов в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2022 году  –  427,4 млн. руб.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50452825"/>
              </p:ext>
            </p:extLst>
          </p:nvPr>
        </p:nvGraphicFramePr>
        <p:xfrm>
          <a:off x="611560" y="1916832"/>
          <a:ext cx="81534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 descr="cfoto">
            <a:extLst>
              <a:ext uri="{FF2B5EF4-FFF2-40B4-BE49-F238E27FC236}">
                <a16:creationId xmlns:a16="http://schemas.microsoft.com/office/drawing/2014/main" xmlns="" id="{3A2EB406-8948-4514-AEEE-47F1FE90718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2656"/>
            <a:ext cx="1080120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272808" cy="1224136"/>
          </a:xfr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Ведомственная структура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расходов бюджета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Нязепетровского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муниципального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в 2022 году –  961,2 млн.руб.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89299970"/>
              </p:ext>
            </p:extLst>
          </p:nvPr>
        </p:nvGraphicFramePr>
        <p:xfrm>
          <a:off x="467544" y="1628800"/>
          <a:ext cx="8352928" cy="4724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Рисунок 3" descr="cfoto">
            <a:extLst>
              <a:ext uri="{FF2B5EF4-FFF2-40B4-BE49-F238E27FC236}">
                <a16:creationId xmlns:a16="http://schemas.microsoft.com/office/drawing/2014/main" xmlns="" id="{3A2EB406-8948-4514-AEEE-47F1FE907188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60648"/>
            <a:ext cx="1152128" cy="11521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12128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428596" y="1285860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МЛН.РУБ.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9900" y="332656"/>
            <a:ext cx="7132579" cy="1296144"/>
          </a:xfrm>
          <a:solidFill>
            <a:schemeClr val="accent1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Расходы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по муниципальным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программам из бюджета Нязепетровского  муниципального района в 2022 году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71746955"/>
              </p:ext>
            </p:extLst>
          </p:nvPr>
        </p:nvGraphicFramePr>
        <p:xfrm>
          <a:off x="467544" y="2060848"/>
          <a:ext cx="8229600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Рисунок 5" descr="cfoto">
            <a:extLst>
              <a:ext uri="{FF2B5EF4-FFF2-40B4-BE49-F238E27FC236}">
                <a16:creationId xmlns:a16="http://schemas.microsoft.com/office/drawing/2014/main" xmlns="" id="{3A2EB406-8948-4514-AEEE-47F1FE907188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32656"/>
            <a:ext cx="1224136" cy="12241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78823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xmlns="" id="{7884C4A1-2290-F999-9955-A2EE4647DA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66504295"/>
              </p:ext>
            </p:extLst>
          </p:nvPr>
        </p:nvGraphicFramePr>
        <p:xfrm>
          <a:off x="179512" y="1268760"/>
          <a:ext cx="885698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41D33C11-1664-2E86-BD5C-21E01BF47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134634"/>
            <a:ext cx="7416824" cy="972108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расходы бюджета Нязепетровского  муниципального района в рамках  муниципальных  программ</a:t>
            </a:r>
            <a:r>
              <a:rPr lang="en-US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2022 год – 827</a:t>
            </a:r>
            <a:r>
              <a:rPr lang="en-US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 (млн. руб. )</a:t>
            </a:r>
          </a:p>
        </p:txBody>
      </p:sp>
      <p:pic>
        <p:nvPicPr>
          <p:cNvPr id="8" name="Рисунок 7" descr="cfoto">
            <a:extLst>
              <a:ext uri="{FF2B5EF4-FFF2-40B4-BE49-F238E27FC236}">
                <a16:creationId xmlns:a16="http://schemas.microsoft.com/office/drawing/2014/main" xmlns="" id="{29614871-40F8-9984-56B8-4D2AB77381C6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34634"/>
            <a:ext cx="1152128" cy="10081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61663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85628"/>
            <a:ext cx="7128792" cy="1199156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расходов по межбюджетным трансфертам из бюджета Нязепетровского муниципального района за 2022 год – 91,9 млн.руб.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59647216"/>
              </p:ext>
            </p:extLst>
          </p:nvPr>
        </p:nvGraphicFramePr>
        <p:xfrm>
          <a:off x="395536" y="1628800"/>
          <a:ext cx="8496944" cy="5014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 descr="cfoto">
            <a:extLst>
              <a:ext uri="{FF2B5EF4-FFF2-40B4-BE49-F238E27FC236}">
                <a16:creationId xmlns:a16="http://schemas.microsoft.com/office/drawing/2014/main" xmlns="" id="{3A2EB406-8948-4514-AEEE-47F1FE90718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1296144" cy="1224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88832" cy="1224136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расходов по межбюджетным трансфертам из бюджета Нязепетровского муниципального района в разрезе поселений за 2022 год – 91,9 млн.руб</a:t>
            </a:r>
            <a:r>
              <a:rPr lang="ru-RU" sz="2200" dirty="0">
                <a:solidFill>
                  <a:schemeClr val="bg1"/>
                </a:solidFill>
              </a:rPr>
              <a:t>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72024276"/>
              </p:ext>
            </p:extLst>
          </p:nvPr>
        </p:nvGraphicFramePr>
        <p:xfrm>
          <a:off x="323528" y="1700808"/>
          <a:ext cx="856895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 descr="cfoto">
            <a:extLst>
              <a:ext uri="{FF2B5EF4-FFF2-40B4-BE49-F238E27FC236}">
                <a16:creationId xmlns:a16="http://schemas.microsoft.com/office/drawing/2014/main" xmlns="" id="{3A2EB406-8948-4514-AEEE-47F1FE90718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32656"/>
            <a:ext cx="1224136" cy="1224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428596" y="1285860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sz="1600" b="1" dirty="0"/>
              <a:t>МЛН.РУБ.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7272808" cy="1269924"/>
          </a:xfrm>
          <a:solidFill>
            <a:schemeClr val="accent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Динамика дебиторской и кредиторской задолженности по бюджету Нязепетровского муниципального района в 2022 году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55154206"/>
              </p:ext>
            </p:extLst>
          </p:nvPr>
        </p:nvGraphicFramePr>
        <p:xfrm>
          <a:off x="323528" y="1700808"/>
          <a:ext cx="822960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1114980" y="2829356"/>
            <a:ext cx="2016224" cy="338554"/>
          </a:xfrm>
          <a:prstGeom prst="rect">
            <a:avLst/>
          </a:prstGeom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(+47,6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3467510" y="3573016"/>
            <a:ext cx="1941635" cy="338554"/>
          </a:xfrm>
          <a:prstGeom prst="rect">
            <a:avLst/>
          </a:prstGeom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(+54,9 млн.руб.)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cfoto">
            <a:extLst>
              <a:ext uri="{FF2B5EF4-FFF2-40B4-BE49-F238E27FC236}">
                <a16:creationId xmlns:a16="http://schemas.microsoft.com/office/drawing/2014/main" xmlns="" id="{3A2EB406-8948-4514-AEEE-47F1FE907188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88640"/>
            <a:ext cx="1224136" cy="12241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4428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6"/>
          <p:cNvSpPr>
            <a:spLocks noGrp="1"/>
          </p:cNvSpPr>
          <p:nvPr>
            <p:ph type="title"/>
          </p:nvPr>
        </p:nvSpPr>
        <p:spPr>
          <a:xfrm>
            <a:off x="1367644" y="258054"/>
            <a:ext cx="7380820" cy="93610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Показатели исполнения бюджета 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Нязепетровского муниципального района за 2022 год</a:t>
            </a:r>
            <a:r>
              <a:rPr lang="ru-RU" sz="2700" dirty="0"/>
              <a:t/>
            </a:r>
            <a:br>
              <a:rPr lang="ru-RU" sz="2700" dirty="0"/>
            </a:br>
            <a:endParaRPr lang="ru-RU" sz="2400" b="1"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1230608612"/>
              </p:ext>
            </p:extLst>
          </p:nvPr>
        </p:nvGraphicFramePr>
        <p:xfrm>
          <a:off x="467544" y="1556792"/>
          <a:ext cx="8676456" cy="5051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Box 1"/>
          <p:cNvSpPr txBox="1"/>
          <p:nvPr/>
        </p:nvSpPr>
        <p:spPr>
          <a:xfrm>
            <a:off x="7884369" y="2060848"/>
            <a:ext cx="1080119" cy="338554"/>
          </a:xfrm>
          <a:prstGeom prst="rect">
            <a:avLst/>
          </a:prstGeom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млн.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руб.</a:t>
            </a:r>
          </a:p>
        </p:txBody>
      </p:sp>
      <p:pic>
        <p:nvPicPr>
          <p:cNvPr id="7" name="Рисунок 6" descr="cfoto">
            <a:extLst>
              <a:ext uri="{FF2B5EF4-FFF2-40B4-BE49-F238E27FC236}">
                <a16:creationId xmlns:a16="http://schemas.microsoft.com/office/drawing/2014/main" xmlns="" id="{C2CD2A56-8FA4-4E80-B352-C9D0D0C822CF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60648"/>
            <a:ext cx="1008112" cy="9361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28950602"/>
              </p:ext>
            </p:extLst>
          </p:nvPr>
        </p:nvGraphicFramePr>
        <p:xfrm>
          <a:off x="323528" y="1315481"/>
          <a:ext cx="8496944" cy="5384438"/>
        </p:xfrm>
        <a:graphic>
          <a:graphicData uri="http://schemas.openxmlformats.org/drawingml/2006/table">
            <a:tbl>
              <a:tblPr/>
              <a:tblGrid>
                <a:gridCol w="84969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12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 бюджета Нязепетровского муниципального района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за 2022</a:t>
                      </a:r>
                      <a:r>
                        <a:rPr lang="ru-RU" sz="2400" b="1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год – 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977,7 млн.руб.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94" marR="610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3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94" marR="610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27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94" marR="610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3887628167"/>
              </p:ext>
            </p:extLst>
          </p:nvPr>
        </p:nvGraphicFramePr>
        <p:xfrm>
          <a:off x="0" y="2420887"/>
          <a:ext cx="9144000" cy="4475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4989112C-DEEC-4202-AB7D-7C127F8E1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7644" y="258054"/>
            <a:ext cx="7452828" cy="93610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Структура доходов бюджета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Нязепетровского муниципального района за 2022 год</a:t>
            </a:r>
            <a:r>
              <a:rPr lang="ru-RU" sz="2700" dirty="0"/>
              <a:t/>
            </a:r>
            <a:br>
              <a:rPr lang="ru-RU" sz="2700" dirty="0"/>
            </a:br>
            <a:endParaRPr lang="ru-RU" sz="2400" b="1" dirty="0"/>
          </a:p>
        </p:txBody>
      </p:sp>
      <p:pic>
        <p:nvPicPr>
          <p:cNvPr id="8" name="Рисунок 7" descr="cfoto">
            <a:extLst>
              <a:ext uri="{FF2B5EF4-FFF2-40B4-BE49-F238E27FC236}">
                <a16:creationId xmlns:a16="http://schemas.microsoft.com/office/drawing/2014/main" xmlns="" id="{73D5D0EE-C2B3-408B-A09A-4E11FFE9736C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008112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428596" y="1285860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sz="1600" b="1" dirty="0"/>
              <a:t>МЛН.РУБ.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7181135" cy="86409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Динамика изменения доходов бюджета в 2022 году  к  2021 году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xmlns="" val="1255336939"/>
              </p:ext>
            </p:extLst>
          </p:nvPr>
        </p:nvGraphicFramePr>
        <p:xfrm>
          <a:off x="539552" y="1556792"/>
          <a:ext cx="849884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Рисунок 4" descr="cfoto">
            <a:extLst>
              <a:ext uri="{FF2B5EF4-FFF2-40B4-BE49-F238E27FC236}">
                <a16:creationId xmlns:a16="http://schemas.microsoft.com/office/drawing/2014/main" xmlns="" id="{C8D4A28A-1ECE-4E9F-9EF9-4F2358C48E79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60648"/>
            <a:ext cx="1008112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88834" cy="10539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Нязепетровского муниципального района за 2022 год 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(тыс.руб.) </a:t>
            </a:r>
            <a:endParaRPr lang="ru-RU" sz="18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1989957"/>
              </p:ext>
            </p:extLst>
          </p:nvPr>
        </p:nvGraphicFramePr>
        <p:xfrm>
          <a:off x="500034" y="1142143"/>
          <a:ext cx="8464457" cy="5715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71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88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420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2580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9516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1940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6605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746307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2021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2022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2022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 к 2021 году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Доля в общем объёме Н и НД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027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Налоговые доходы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152 788,2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165 663,9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174 749,7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73,1%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20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Налоги на прибыль, доходы (налог на доходы физических лиц)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128 304,6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141 456,4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146 496,5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61,3%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95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Налоги на товары (работы, услуги), реализуемые на территории Российской Федерации (акцизы по подакцизным товарам)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10 170,0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10 502,4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12 119,1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88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12 871,4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12 145,9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14 570,3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88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88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Налог на добычу полезных ископаемых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1 442,2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1 559,2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2028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17 427,0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17 701,2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64 314,3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26,9%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20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4 374,2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3 975,9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4 479,6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88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Платежи при пользовании природными ресурсами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20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Доходы от оказания платных услуг (работ) и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10 531,3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10 447,5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55 406,5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23,2%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220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2 377,2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2 784,6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88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1 590,7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799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388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Итого налоговые и неналоговые доходы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170 215,2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183 365,1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239 064,0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pic>
        <p:nvPicPr>
          <p:cNvPr id="4" name="Рисунок 3" descr="cfoto">
            <a:extLst>
              <a:ext uri="{FF2B5EF4-FFF2-40B4-BE49-F238E27FC236}">
                <a16:creationId xmlns:a16="http://schemas.microsoft.com/office/drawing/2014/main" xmlns="" id="{E654956E-72A0-4463-A297-0A9BBBC26181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1008112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488832" cy="122413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Структура собственных налоговых и неналоговых доходов бюджета Нязепетровского муниципального района за 2022 год – 239,1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млн. руб.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3DEDA35B-397E-47C5-80C1-1B9397B72C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19107894"/>
              </p:ext>
            </p:extLst>
          </p:nvPr>
        </p:nvGraphicFramePr>
        <p:xfrm>
          <a:off x="467544" y="1484784"/>
          <a:ext cx="8496944" cy="4871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6" descr="cfoto">
            <a:extLst>
              <a:ext uri="{FF2B5EF4-FFF2-40B4-BE49-F238E27FC236}">
                <a16:creationId xmlns:a16="http://schemas.microsoft.com/office/drawing/2014/main" xmlns="" id="{616A9F89-604F-470C-86D0-DFF1051082DA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1080120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7812360" y="1051157"/>
            <a:ext cx="1008111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289301" cy="946189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из областного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бюджета в бюджет Нязепетровского муниципального района в 2022 году</a:t>
            </a: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43429005"/>
              </p:ext>
            </p:extLst>
          </p:nvPr>
        </p:nvGraphicFramePr>
        <p:xfrm>
          <a:off x="539552" y="1340768"/>
          <a:ext cx="8225405" cy="4968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65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35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68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68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9275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6482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4397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11095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2021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Уточненный план на 2022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2022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 к 2021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53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Дотации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231 526,1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260 132,4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260 132,4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53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188 406,7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187 746,7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185 651,8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53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345 437,9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334 934,7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333 956,7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03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межбюджетные трансферты, передаваемые бюджетам муниципальных районов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62 705,6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14 170,7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14 170,6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53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поступлений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828 076,3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796 984,5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793 911,5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107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Возврат неиспользованных остаток субсидий, субвенций и иных межбюджетиных трансфертов прошлых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-801,5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-55 283,6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49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827 274,8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796 984,5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738 627,9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8" name="Рисунок 7" descr="cfoto">
            <a:extLst>
              <a:ext uri="{FF2B5EF4-FFF2-40B4-BE49-F238E27FC236}">
                <a16:creationId xmlns:a16="http://schemas.microsoft.com/office/drawing/2014/main" xmlns="" id="{3A2EB406-8948-4514-AEEE-47F1FE90718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8640"/>
            <a:ext cx="1080120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272808" cy="1235816"/>
          </a:xfr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безвозмездных поступлений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Нязепетровского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района за  2022 год -   793,9 млн. руб.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37273148"/>
              </p:ext>
            </p:extLst>
          </p:nvPr>
        </p:nvGraphicFramePr>
        <p:xfrm>
          <a:off x="448355" y="1582607"/>
          <a:ext cx="8247289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 descr="cfoto">
            <a:extLst>
              <a:ext uri="{FF2B5EF4-FFF2-40B4-BE49-F238E27FC236}">
                <a16:creationId xmlns:a16="http://schemas.microsoft.com/office/drawing/2014/main" xmlns="" id="{3A2EB406-8948-4514-AEEE-47F1FE90718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1224136" cy="1152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F2DCA899-1C48-C0F8-2706-FF7693CC2DF4}"/>
              </a:ext>
            </a:extLst>
          </p:cNvPr>
          <p:cNvSpPr txBox="1">
            <a:spLocks/>
          </p:cNvSpPr>
          <p:nvPr/>
        </p:nvSpPr>
        <p:spPr>
          <a:xfrm>
            <a:off x="1475656" y="188640"/>
            <a:ext cx="7289301" cy="94618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из бюджетов поселений за  2022 год</a:t>
            </a:r>
          </a:p>
        </p:txBody>
      </p:sp>
      <p:pic>
        <p:nvPicPr>
          <p:cNvPr id="5" name="Рисунок 4" descr="cfoto">
            <a:extLst>
              <a:ext uri="{FF2B5EF4-FFF2-40B4-BE49-F238E27FC236}">
                <a16:creationId xmlns:a16="http://schemas.microsoft.com/office/drawing/2014/main" xmlns="" id="{7DAD8678-228C-D9B4-014C-72256CA8EA55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773"/>
            <a:ext cx="1224136" cy="1152128"/>
          </a:xfrm>
          <a:prstGeom prst="rect">
            <a:avLst/>
          </a:prstGeom>
          <a:noFill/>
        </p:spPr>
      </p:pic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5005E4FE-BCE6-99F1-C446-767BA582C7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60330988"/>
              </p:ext>
            </p:extLst>
          </p:nvPr>
        </p:nvGraphicFramePr>
        <p:xfrm>
          <a:off x="467544" y="1628800"/>
          <a:ext cx="8297413" cy="3451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513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248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9516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3068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7095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6971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2021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Уточненный план на 2022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2022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исполнения к 2021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Доля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500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межбюджетные трансферты, передаваемые бюджетам муниципальных районов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88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0747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4824</TotalTime>
  <Words>1367</Words>
  <Application>Microsoft Office PowerPoint</Application>
  <PresentationFormat>Экран (4:3)</PresentationFormat>
  <Paragraphs>354</Paragraphs>
  <Slides>17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Нязепетровский муниципальный район</vt:lpstr>
      <vt:lpstr> Показатели исполнения бюджета  Нязепетровского муниципального района за 2022 год </vt:lpstr>
      <vt:lpstr> Структура доходов бюджета Нязепетровского муниципального района за 2022 год </vt:lpstr>
      <vt:lpstr>Динамика изменения доходов бюджета в 2022 году  к  2021 году</vt:lpstr>
      <vt:lpstr>Структура налоговых и неналоговых доходов бюджета Нязепетровского муниципального района за 2022 год   (тыс.руб.) </vt:lpstr>
      <vt:lpstr>Структура собственных налоговых и неналоговых доходов бюджета Нязепетровского муниципального района за 2022 год – 239,1 (млн. руб.)</vt:lpstr>
      <vt:lpstr>Безвозмездные поступления из областного бюджета в бюджет Нязепетровского муниципального района в 2022 году</vt:lpstr>
      <vt:lpstr>Структура  безвозмездных поступлений в бюджет  Нязепетровского  муниципального  района за  2022 год -   793,9 млн. руб.</vt:lpstr>
      <vt:lpstr>Слайд 9</vt:lpstr>
      <vt:lpstr>Функциональная структура расходов бюджета Нязепетровского муниципального района  за 2022 год – 961,2 млн. руб.</vt:lpstr>
      <vt:lpstr>Расходы бюджета  Нязепетровского муниципального района за счёт собственных ресурсов в 2022 году  –  427,4 млн. руб.</vt:lpstr>
      <vt:lpstr>Ведомственная структура расходов бюджета Нязепетровского муниципального района  в 2022 году –  961,2 млн.руб.</vt:lpstr>
      <vt:lpstr>Расходы по муниципальным программам из бюджета Нязепетровского  муниципального района в 2022 году</vt:lpstr>
      <vt:lpstr>Основные расходы бюджета Нязепетровского  муниципального района в рамках  муниципальных  программ за 2022 год – 827,7 (млн. руб. )</vt:lpstr>
      <vt:lpstr>Структура расходов по межбюджетным трансфертам из бюджета Нязепетровского муниципального района за 2022 год – 91,9 млн.руб.</vt:lpstr>
      <vt:lpstr>Структура расходов по межбюджетным трансфертам из бюджета Нязепетровского муниципального района в разрезе поселений за 2022 год – 91,9 млн.руб.</vt:lpstr>
      <vt:lpstr>Динамика дебиторской и кредиторской задолженности по бюджету Нязепетровского муниципального района в 2022 году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Нязепетровский муниципальный район</dc:title>
  <dc:creator>Неволина Н.М.</dc:creator>
  <cp:lastModifiedBy>Круглова А.В.</cp:lastModifiedBy>
  <cp:revision>143</cp:revision>
  <dcterms:created xsi:type="dcterms:W3CDTF">2022-04-05T11:36:12Z</dcterms:created>
  <dcterms:modified xsi:type="dcterms:W3CDTF">2023-05-11T09:59:31Z</dcterms:modified>
</cp:coreProperties>
</file>