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style6.xml" ContentType="application/vnd.ms-office.chartstyl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2" r:id="rId6"/>
    <p:sldId id="274" r:id="rId7"/>
    <p:sldId id="263" r:id="rId8"/>
    <p:sldId id="264" r:id="rId9"/>
    <p:sldId id="279" r:id="rId10"/>
    <p:sldId id="265" r:id="rId11"/>
    <p:sldId id="266" r:id="rId12"/>
    <p:sldId id="267" r:id="rId13"/>
    <p:sldId id="268" r:id="rId14"/>
    <p:sldId id="280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124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71"/>
          <c:y val="2.8522221489278982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6.2610350651034014E-2"/>
                  <c:y val="4.861222016998155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0F-4ABE-9AC2-8440A4781273}"/>
                </c:ext>
              </c:extLst>
            </c:dLbl>
            <c:dLbl>
              <c:idx val="1"/>
              <c:layout>
                <c:manualLayout>
                  <c:x val="4.3809675591077041E-3"/>
                  <c:y val="-0.3594220867820331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0F-4ABE-9AC2-8440A4781273}"/>
                </c:ext>
              </c:extLst>
            </c:dLbl>
            <c:dLbl>
              <c:idx val="2"/>
              <c:layout>
                <c:manualLayout>
                  <c:x val="4.5644852552844855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7,0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F0F-4ABE-9AC2-8440A4781273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102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0F-4ABE-9AC2-8440A4781273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2022 год</c:v>
                </c:pt>
                <c:pt idx="1">
                  <c:v>Расходы 2022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977.7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F-4ABE-9AC2-8440A4781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0F-4ABE-9AC2-8440A4781273}"/>
                </c:ext>
              </c:extLst>
            </c:dLbl>
            <c:dLbl>
              <c:idx val="1"/>
              <c:layout>
                <c:manualLayout>
                  <c:x val="7.0217826076507811E-2"/>
                  <c:y val="3.660140192756403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0F-4ABE-9AC2-8440A4781273}"/>
                </c:ext>
              </c:extLst>
            </c:dLbl>
            <c:dLbl>
              <c:idx val="2"/>
              <c:layout>
                <c:manualLayout>
                  <c:x val="7.6075118129083994E-3"/>
                  <c:y val="-2.25976235129166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0F-4ABE-9AC2-8440A47812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2022 год</c:v>
                </c:pt>
                <c:pt idx="1">
                  <c:v>Расходы 2022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961.2</c:v>
                </c:pt>
                <c:pt idx="2">
                  <c:v>16.5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0F-4ABE-9AC2-8440A4781273}"/>
            </c:ext>
          </c:extLst>
        </c:ser>
        <c:gapWidth val="0"/>
        <c:shape val="cone"/>
        <c:axId val="93911296"/>
        <c:axId val="95526912"/>
        <c:axId val="0"/>
      </c:bar3DChart>
      <c:catAx>
        <c:axId val="93911296"/>
        <c:scaling>
          <c:orientation val="minMax"/>
        </c:scaling>
        <c:axPos val="b"/>
        <c:numFmt formatCode="General" sourceLinked="0"/>
        <c:tickLblPos val="nextTo"/>
        <c:txPr>
          <a:bodyPr anchor="b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526912"/>
        <c:crosses val="autoZero"/>
        <c:auto val="1"/>
        <c:lblAlgn val="ctr"/>
        <c:lblOffset val="100"/>
      </c:catAx>
      <c:valAx>
        <c:axId val="9552691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911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638"/>
          <c:w val="0.13460160619379125"/>
          <c:h val="0.15297388831796696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30057992629379"/>
          <c:y val="0.13595742416266479"/>
          <c:w val="0.8283236678951037"/>
          <c:h val="0.809136693002413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BAAE-431A-86E8-44B6300451A3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AAE-431A-86E8-44B6300451A3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AAE-431A-86E8-44B6300451A3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AE-431A-86E8-44B6300451A3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AAE-431A-86E8-44B6300451A3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BAAE-431A-86E8-44B6300451A3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AAE-431A-86E8-44B6300451A3}"/>
              </c:ext>
            </c:extLst>
          </c:dPt>
          <c:dPt>
            <c:idx val="7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AAE-431A-86E8-44B6300451A3}"/>
              </c:ext>
            </c:extLst>
          </c:dPt>
          <c:dPt>
            <c:idx val="8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AAE-431A-86E8-44B6300451A3}"/>
              </c:ext>
            </c:extLst>
          </c:dPt>
          <c:dPt>
            <c:idx val="9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AE-431A-86E8-44B6300451A3}"/>
              </c:ext>
            </c:extLst>
          </c:dPt>
          <c:dPt>
            <c:idx val="1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BAAE-431A-86E8-44B6300451A3}"/>
              </c:ext>
            </c:extLst>
          </c:dPt>
          <c:dPt>
            <c:idx val="11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BAAE-431A-86E8-44B6300451A3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1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BAAE-431A-86E8-44B6300451A3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2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AAE-431A-86E8-44B6300451A3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3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AAE-431A-86E8-44B6300451A3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4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BAAE-431A-86E8-44B6300451A3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5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AAE-431A-86E8-44B6300451A3}"/>
              </c:ext>
            </c:extLst>
          </c:dPt>
          <c:dPt>
            <c:idx val="17"/>
            <c:spPr>
              <a:solidFill>
                <a:schemeClr val="accent6">
                  <a:lumMod val="80000"/>
                  <a:lumOff val="20000"/>
                  <a:alpha val="90000"/>
                </a:schemeClr>
              </a:solidFill>
              <a:ln w="19050">
                <a:solidFill>
                  <a:schemeClr val="accent6">
                    <a:lumMod val="80000"/>
                    <a:lumOff val="2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80000"/>
                    <a:lumOff val="2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80000"/>
                    <a:lumOff val="2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AE-431A-86E8-44B6300451A3}"/>
              </c:ext>
            </c:extLst>
          </c:dPt>
          <c:dPt>
            <c:idx val="18"/>
            <c:spPr>
              <a:solidFill>
                <a:schemeClr val="accent1">
                  <a:lumMod val="80000"/>
                  <a:alpha val="90000"/>
                </a:schemeClr>
              </a:solidFill>
              <a:ln w="19050">
                <a:solidFill>
                  <a:schemeClr val="accent1">
                    <a:lumMod val="8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8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8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AE-431A-86E8-44B6300451A3}"/>
              </c:ext>
            </c:extLst>
          </c:dPt>
          <c:dPt>
            <c:idx val="19"/>
            <c:spPr>
              <a:solidFill>
                <a:schemeClr val="accent2">
                  <a:lumMod val="80000"/>
                  <a:alpha val="90000"/>
                </a:schemeClr>
              </a:solidFill>
              <a:ln w="19050">
                <a:solidFill>
                  <a:schemeClr val="accent2">
                    <a:lumMod val="8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8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8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AE-431A-86E8-44B6300451A3}"/>
              </c:ext>
            </c:extLst>
          </c:dPt>
          <c:dPt>
            <c:idx val="20"/>
            <c:spPr>
              <a:solidFill>
                <a:schemeClr val="accent3">
                  <a:lumMod val="80000"/>
                  <a:alpha val="90000"/>
                </a:schemeClr>
              </a:solidFill>
              <a:ln w="19050">
                <a:solidFill>
                  <a:schemeClr val="accent3">
                    <a:lumMod val="8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8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8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AE-431A-86E8-44B6300451A3}"/>
              </c:ext>
            </c:extLst>
          </c:dPt>
          <c:dLbls>
            <c:dLbl>
              <c:idx val="0"/>
              <c:layout>
                <c:manualLayout>
                  <c:x val="-0.19369132878641313"/>
                  <c:y val="-4.9926678926990431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AAE-431A-86E8-44B6300451A3}"/>
                </c:ext>
              </c:extLst>
            </c:dLbl>
            <c:dLbl>
              <c:idx val="1"/>
              <c:layout>
                <c:manualLayout>
                  <c:x val="-0.42189700241075295"/>
                  <c:y val="0.78050935860170545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916973305711527"/>
                      <c:h val="0.122753866623790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BAAE-431A-86E8-44B6300451A3}"/>
                </c:ext>
              </c:extLst>
            </c:dLbl>
            <c:dLbl>
              <c:idx val="2"/>
              <c:layout>
                <c:manualLayout>
                  <c:x val="-0.6393379507064707"/>
                  <c:y val="0.31163998539960591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AE-431A-86E8-44B6300451A3}"/>
                </c:ext>
              </c:extLst>
            </c:dLbl>
            <c:dLbl>
              <c:idx val="3"/>
              <c:layout>
                <c:manualLayout>
                  <c:x val="0.13712263678019521"/>
                  <c:y val="0.47228055815010611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AE-431A-86E8-44B6300451A3}"/>
                </c:ext>
              </c:extLst>
            </c:dLbl>
            <c:dLbl>
              <c:idx val="4"/>
              <c:layout>
                <c:manualLayout>
                  <c:x val="2.6555847185768471E-2"/>
                  <c:y val="0.56054103844861325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AE-431A-86E8-44B6300451A3}"/>
                </c:ext>
              </c:extLst>
            </c:dLbl>
            <c:dLbl>
              <c:idx val="5"/>
              <c:layout>
                <c:manualLayout>
                  <c:x val="-0.76033116916548571"/>
                  <c:y val="0.1977641138690778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AAE-431A-86E8-44B6300451A3}"/>
                </c:ext>
              </c:extLst>
            </c:dLbl>
            <c:dLbl>
              <c:idx val="6"/>
              <c:layout>
                <c:manualLayout>
                  <c:x val="-0.74223324779631528"/>
                  <c:y val="-0.2688730994731135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AAE-431A-86E8-44B6300451A3}"/>
                </c:ext>
              </c:extLst>
            </c:dLbl>
            <c:dLbl>
              <c:idx val="7"/>
              <c:layout>
                <c:manualLayout>
                  <c:x val="6.6221300614294848E-2"/>
                  <c:y val="-0.4555187206002878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AAE-431A-86E8-44B6300451A3}"/>
                </c:ext>
              </c:extLst>
            </c:dLbl>
            <c:dLbl>
              <c:idx val="8"/>
              <c:layout>
                <c:manualLayout>
                  <c:x val="-7.4726453158321243E-2"/>
                  <c:y val="1.4605129531150701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AE-431A-86E8-44B6300451A3}"/>
                </c:ext>
              </c:extLst>
            </c:dLbl>
            <c:dLbl>
              <c:idx val="9"/>
              <c:layout>
                <c:manualLayout>
                  <c:x val="0.18182668789395634"/>
                  <c:y val="-0.18950743843984139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AE-431A-86E8-44B6300451A3}"/>
                </c:ext>
              </c:extLst>
            </c:dLbl>
            <c:dLbl>
              <c:idx val="10"/>
              <c:layout>
                <c:manualLayout>
                  <c:x val="-9.7258615348068844E-2"/>
                  <c:y val="0.35411823972604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AAE-431A-86E8-44B6300451A3}"/>
                </c:ext>
              </c:extLst>
            </c:dLbl>
            <c:dLbl>
              <c:idx val="11"/>
              <c:layout>
                <c:manualLayout>
                  <c:x val="0.72896726450860294"/>
                  <c:y val="0.5613379959137975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AAE-431A-86E8-44B6300451A3}"/>
                </c:ext>
              </c:extLst>
            </c:dLbl>
            <c:dLbl>
              <c:idx val="12"/>
              <c:layout>
                <c:manualLayout>
                  <c:x val="-9.0635649787783393E-2"/>
                  <c:y val="0.5422671332808909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545723619560076"/>
                      <c:h val="0.167985855816369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BAAE-431A-86E8-44B6300451A3}"/>
                </c:ext>
              </c:extLst>
            </c:dLbl>
            <c:dLbl>
              <c:idx val="13"/>
              <c:layout>
                <c:manualLayout>
                  <c:x val="-0.19146360156139086"/>
                  <c:y val="-0.1376568919646980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AE-431A-86E8-44B6300451A3}"/>
                </c:ext>
              </c:extLst>
            </c:dLbl>
            <c:dLbl>
              <c:idx val="14"/>
              <c:layout>
                <c:manualLayout>
                  <c:x val="0.70578254107125438"/>
                  <c:y val="0.4937674037547368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AE-431A-86E8-44B6300451A3}"/>
                </c:ext>
              </c:extLst>
            </c:dLbl>
            <c:dLbl>
              <c:idx val="15"/>
              <c:layout>
                <c:manualLayout>
                  <c:x val="-2.4795235037118706E-2"/>
                  <c:y val="-1.8081266882735487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2330100178570945"/>
                      <c:h val="0.161972354363020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BAAE-431A-86E8-44B6300451A3}"/>
                </c:ext>
              </c:extLst>
            </c:dLbl>
            <c:dLbl>
              <c:idx val="16"/>
              <c:layout>
                <c:manualLayout>
                  <c:x val="0.23481708425955411"/>
                  <c:y val="1.2099263742374243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6409931416834445"/>
                      <c:h val="0.144585491465295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AAE-431A-86E8-44B6300451A3}"/>
                </c:ext>
              </c:extLst>
            </c:dLbl>
            <c:dLbl>
              <c:idx val="17"/>
              <c:layout>
                <c:manualLayout>
                  <c:x val="0.43015127948746451"/>
                  <c:y val="0.17864546137102494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lumMod val="80000"/>
                      <a:lumOff val="2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80000"/>
                      <a:lumOff val="2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AE-431A-86E8-44B6300451A3}"/>
                </c:ext>
              </c:extLst>
            </c:dLbl>
            <c:dLbl>
              <c:idx val="18"/>
              <c:layout>
                <c:manualLayout>
                  <c:x val="0.44436450752582773"/>
                  <c:y val="1.6020962806090513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8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8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1">
                          <a:lumMod val="8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6020397010991552"/>
                      <c:h val="0.176744651411464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AE-431A-86E8-44B6300451A3}"/>
                </c:ext>
              </c:extLst>
            </c:dLbl>
            <c:dLbl>
              <c:idx val="19"/>
              <c:layout>
                <c:manualLayout>
                  <c:x val="-0.44796355783417702"/>
                  <c:y val="-3.8884976189951737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8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8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2">
                          <a:lumMod val="8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AE-431A-86E8-44B6300451A3}"/>
                </c:ext>
              </c:extLst>
            </c:dLbl>
            <c:dLbl>
              <c:idx val="20"/>
              <c:layout>
                <c:manualLayout>
                  <c:x val="-0.41807877263863202"/>
                  <c:y val="0.1644895430747664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8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8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accent3">
                          <a:lumMod val="8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AE-431A-86E8-44B6300451A3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showCatName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Лист1!$A$2:$A$22</c:f>
              <c:strCache>
                <c:ptCount val="21"/>
                <c:pt idx="0">
                  <c:v>МП «Сохранение и развитие культуры»</c:v>
                </c:pt>
                <c:pt idx="1">
                  <c:v>МП "Управление муниципальной собственностью"</c:v>
                </c:pt>
                <c:pt idx="2">
                  <c:v>МП "Автоматизация бюджетного процесса и развитие информационных систем управления финансами"</c:v>
                </c:pt>
                <c:pt idx="3">
                  <c:v>МП «Управление муниципальными финансами и муниципальным долгом»</c:v>
                </c:pt>
                <c:pt idx="4">
                  <c:v>МП "Социальная поддержка граждан"</c:v>
                </c:pt>
                <c:pt idx="5">
                  <c:v>МП "Развитие дорожного хозяйства"</c:v>
                </c:pt>
                <c:pt idx="6">
                  <c:v>МП "Развитие транспортного обслуживания населения"</c:v>
                </c:pt>
                <c:pt idx="7">
                  <c:v>МП "Развитие туризма на территории Нязепетровского муниципального района"</c:v>
                </c:pt>
                <c:pt idx="8">
                  <c:v>МП «Развитие дошкольного образования»</c:v>
                </c:pt>
                <c:pt idx="9">
                  <c:v>МП «Развитие образования»</c:v>
                </c:pt>
                <c:pt idx="10">
                  <c:v>МП  "Обеспечение доступным и комфортным жильем граждан"</c:v>
                </c:pt>
                <c:pt idx="11">
                  <c:v>МП "Развитие сельского хозяйства"</c:v>
                </c:pt>
                <c:pt idx="12">
                  <c:v>МП "Природоохранные мероприятия по оздоровлению экологической обстановки"</c:v>
                </c:pt>
                <c:pt idx="13">
                  <c:v>МП «Чистая вода»</c:v>
                </c:pt>
                <c:pt idx="14">
                  <c:v>МП "Разработка градостроительной документации"</c:v>
                </c:pt>
                <c:pt idx="15">
                  <c:v>МП "Развитие физической культуры и спорта"</c:v>
                </c:pt>
                <c:pt idx="16">
                  <c:v>МП "Реализация молодежной политики"</c:v>
                </c:pt>
                <c:pt idx="17">
                  <c:v>МП "Развитие кадрового потенциала бюджетной сферы"</c:v>
                </c:pt>
                <c:pt idx="18">
                  <c:v>МП "Обеспечение безопасности жизнедеятельности населения"</c:v>
                </c:pt>
                <c:pt idx="19">
                  <c:v>МП "Формирование современной городской среды"</c:v>
                </c:pt>
                <c:pt idx="20">
                  <c:v>МП "Развитие и поддержка социально-ориентированных некоммерческих организаций"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62</c:v>
                </c:pt>
                <c:pt idx="1">
                  <c:v>2.9</c:v>
                </c:pt>
                <c:pt idx="2">
                  <c:v>2.7</c:v>
                </c:pt>
                <c:pt idx="3">
                  <c:v>29.3</c:v>
                </c:pt>
                <c:pt idx="4">
                  <c:v>160.9</c:v>
                </c:pt>
                <c:pt idx="5">
                  <c:v>30.9</c:v>
                </c:pt>
                <c:pt idx="6">
                  <c:v>9.9</c:v>
                </c:pt>
                <c:pt idx="7">
                  <c:v>0.5</c:v>
                </c:pt>
                <c:pt idx="8">
                  <c:v>92.7</c:v>
                </c:pt>
                <c:pt idx="9">
                  <c:v>274.39999999999981</c:v>
                </c:pt>
                <c:pt idx="10">
                  <c:v>17.7</c:v>
                </c:pt>
                <c:pt idx="11">
                  <c:v>0.2</c:v>
                </c:pt>
                <c:pt idx="12">
                  <c:v>2.5</c:v>
                </c:pt>
                <c:pt idx="13">
                  <c:v>19.5</c:v>
                </c:pt>
                <c:pt idx="14">
                  <c:v>1.2</c:v>
                </c:pt>
                <c:pt idx="15">
                  <c:v>110.2</c:v>
                </c:pt>
                <c:pt idx="16">
                  <c:v>0.4</c:v>
                </c:pt>
                <c:pt idx="17">
                  <c:v>2.1</c:v>
                </c:pt>
                <c:pt idx="18">
                  <c:v>0.30000000000000016</c:v>
                </c:pt>
                <c:pt idx="19">
                  <c:v>5.9</c:v>
                </c:pt>
                <c:pt idx="20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AE-431A-86E8-44B6300451A3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474958526265449E-2"/>
          <c:y val="5.9419185775196733E-2"/>
          <c:w val="0.87398728295726058"/>
          <c:h val="0.8507687950956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2021 год</c:v>
                </c:pt>
              </c:strCache>
            </c:strRef>
          </c:tx>
          <c:explosion val="25"/>
          <c:dPt>
            <c:idx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099-4AB4-AE9C-A80261701C29}"/>
              </c:ext>
            </c:extLst>
          </c:dPt>
          <c:dPt>
            <c:idx val="1"/>
            <c:explosion val="5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99-4AB4-AE9C-A80261701C29}"/>
              </c:ext>
            </c:extLst>
          </c:dPt>
          <c:dPt>
            <c:idx val="2"/>
            <c:explosion val="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99-4AB4-AE9C-A80261701C29}"/>
              </c:ext>
            </c:extLst>
          </c:dPt>
          <c:dPt>
            <c:idx val="3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9-4AB4-AE9C-A80261701C29}"/>
              </c:ext>
            </c:extLst>
          </c:dPt>
          <c:dLbls>
            <c:dLbl>
              <c:idx val="0"/>
              <c:layout>
                <c:manualLayout>
                  <c:x val="0.13750826179388731"/>
                  <c:y val="0"/>
                </c:manualLayout>
              </c:layout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99-4AB4-AE9C-A80261701C29}"/>
                </c:ext>
              </c:extLst>
            </c:dLbl>
            <c:dLbl>
              <c:idx val="1"/>
              <c:layout>
                <c:manualLayout>
                  <c:x val="2.241982529248163E-2"/>
                  <c:y val="-1.01309444513137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99-4AB4-AE9C-A80261701C29}"/>
                </c:ext>
              </c:extLst>
            </c:dLbl>
            <c:dLbl>
              <c:idx val="2"/>
              <c:layout>
                <c:manualLayout>
                  <c:x val="2.839844537047673E-2"/>
                  <c:y val="0.18711714801948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99-4AB4-AE9C-A80261701C29}"/>
                </c:ext>
              </c:extLst>
            </c:dLbl>
            <c:dLbl>
              <c:idx val="3"/>
              <c:layout>
                <c:manualLayout>
                  <c:x val="3.8861030506968181E-2"/>
                  <c:y val="-9.87767084003079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99-4AB4-AE9C-A80261701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поселений из субъектов РФ </c:v>
                </c:pt>
                <c:pt idx="1">
                  <c:v>Субсидии бюджетам поселений из субъектов РФ</c:v>
                </c:pt>
                <c:pt idx="2">
                  <c:v>Субвенции бюджетам поселений из субъектов РФ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12.4</c:v>
                </c:pt>
                <c:pt idx="1">
                  <c:v>49.5</c:v>
                </c:pt>
                <c:pt idx="2">
                  <c:v>1.2</c:v>
                </c:pt>
                <c:pt idx="3">
                  <c:v>28.8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99-4AB4-AE9C-A80261701C29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2281936467606696E-2"/>
          <c:w val="0.96109909356476786"/>
          <c:h val="0.930847055641160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2022год</c:v>
                </c:pt>
              </c:strCache>
            </c:strRef>
          </c:tx>
          <c:explosion val="36"/>
          <c:dPt>
            <c:idx val="0"/>
            <c:explosion val="19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631-4256-817D-6B8605F9BAF3}"/>
              </c:ext>
            </c:extLst>
          </c:dPt>
          <c:dPt>
            <c:idx val="1"/>
            <c:explosion val="17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CC9-43D9-85E7-6D9B3AFC4C75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C9-43D9-85E7-6D9B3AFC4C75}"/>
              </c:ext>
            </c:extLst>
          </c:dPt>
          <c:dPt>
            <c:idx val="3"/>
            <c:explosion val="25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C9-43D9-85E7-6D9B3AFC4C75}"/>
              </c:ext>
            </c:extLst>
          </c:dPt>
          <c:dPt>
            <c:idx val="4"/>
            <c:explosion val="25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C9-43D9-85E7-6D9B3AFC4C75}"/>
              </c:ext>
            </c:extLst>
          </c:dPt>
          <c:dLbls>
            <c:dLbl>
              <c:idx val="0"/>
              <c:layout>
                <c:manualLayout>
                  <c:x val="1.4252618056443768E-2"/>
                  <c:y val="5.8662966594693984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err="1"/>
                      <a:t>Гривенское</a:t>
                    </a:r>
                    <a:r>
                      <a:rPr lang="ru-RU" sz="1400" dirty="0"/>
                      <a:t> сельское поселение; </a:t>
                    </a:r>
                    <a:endParaRPr lang="ru-RU" sz="1400" dirty="0" smtClean="0"/>
                  </a:p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8,1 </a:t>
                    </a:r>
                    <a:r>
                      <a:rPr lang="ru-RU" sz="1400" b="0" i="0" u="none" strike="noStrike" baseline="0" dirty="0" smtClean="0">
                        <a:effectLst/>
                      </a:rPr>
                      <a:t>млн. руб.</a:t>
                    </a:r>
                    <a:endParaRPr lang="ru-RU" sz="140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631-4256-817D-6B8605F9BAF3}"/>
                </c:ext>
              </c:extLst>
            </c:dLbl>
            <c:dLbl>
              <c:idx val="1"/>
              <c:layout>
                <c:manualLayout>
                  <c:x val="8.5406593478409065E-2"/>
                  <c:y val="0.1777097230742477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err="1"/>
                      <a:t>Кургинское</a:t>
                    </a:r>
                    <a:r>
                      <a:rPr lang="ru-RU" sz="1400" dirty="0"/>
                      <a:t> сельское поселение; </a:t>
                    </a:r>
                    <a:endParaRPr lang="ru-RU" sz="1400" dirty="0" smtClean="0"/>
                  </a:p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3,9 </a:t>
                    </a:r>
                    <a:r>
                      <a:rPr lang="ru-RU" sz="1400" b="0" i="0" u="none" strike="noStrike" baseline="0" dirty="0" smtClean="0">
                        <a:effectLst/>
                      </a:rPr>
                      <a:t>млн. руб.</a:t>
                    </a:r>
                    <a:endParaRPr lang="ru-RU" sz="140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CC9-43D9-85E7-6D9B3AFC4C75}"/>
                </c:ext>
              </c:extLst>
            </c:dLbl>
            <c:dLbl>
              <c:idx val="2"/>
              <c:layout>
                <c:manualLayout>
                  <c:x val="0.18124911891209117"/>
                  <c:y val="-7.714501126283886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/>
                      <a:t>Нязепетровское городское поселение; </a:t>
                    </a:r>
                    <a:endParaRPr lang="ru-RU" sz="1400" dirty="0" smtClean="0"/>
                  </a:p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60,3 </a:t>
                    </a:r>
                    <a:r>
                      <a:rPr lang="ru-RU" sz="1400" b="0" i="0" u="none" strike="noStrike" baseline="0" dirty="0" smtClean="0">
                        <a:effectLst/>
                      </a:rPr>
                      <a:t>млн. руб.</a:t>
                    </a:r>
                    <a:endParaRPr lang="ru-RU" sz="14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CC9-43D9-85E7-6D9B3AFC4C75}"/>
                </c:ext>
              </c:extLst>
            </c:dLbl>
            <c:dLbl>
              <c:idx val="3"/>
              <c:layout>
                <c:manualLayout>
                  <c:x val="-1.6617784765278181E-2"/>
                  <c:y val="0.3487311796273842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/>
                      <a:t>Ункурдинское сельское поселение; </a:t>
                    </a:r>
                    <a:endParaRPr lang="ru-RU" sz="1400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9,0 </a:t>
                    </a:r>
                    <a:r>
                      <a:rPr lang="ru-RU" sz="1400" b="0" i="0" u="none" strike="noStrike" baseline="0" dirty="0" smtClean="0">
                        <a:effectLst/>
                      </a:rPr>
                      <a:t>млн. руб.</a:t>
                    </a:r>
                    <a:endParaRPr lang="ru-RU" sz="14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CC9-43D9-85E7-6D9B3AFC4C75}"/>
                </c:ext>
              </c:extLst>
            </c:dLbl>
            <c:dLbl>
              <c:idx val="4"/>
              <c:layout>
                <c:manualLayout>
                  <c:x val="-0.10460380685992875"/>
                  <c:y val="3.041288488074593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Шемахинское </a:t>
                    </a:r>
                    <a:r>
                      <a:rPr lang="ru-RU" sz="1400" dirty="0"/>
                      <a:t>сельское поселение; </a:t>
                    </a:r>
                    <a:endParaRPr lang="ru-RU" sz="1400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dirty="0" smtClean="0"/>
                      <a:t>10,6 </a:t>
                    </a:r>
                    <a:r>
                      <a:rPr lang="ru-RU" sz="1400" b="0" i="0" u="none" strike="noStrike" baseline="0" dirty="0" smtClean="0">
                        <a:effectLst/>
                      </a:rPr>
                      <a:t>млн. руб.</a:t>
                    </a:r>
                    <a:endParaRPr lang="ru-RU" sz="140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CC9-43D9-85E7-6D9B3AFC4C75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dLblPos val="inEnd"/>
            <c:showLegendKey val="1"/>
            <c:showVal val="1"/>
            <c:showCatName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городское поселение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8.1</c:v>
                </c:pt>
                <c:pt idx="1">
                  <c:v>3.9</c:v>
                </c:pt>
                <c:pt idx="2">
                  <c:v>60.3</c:v>
                </c:pt>
                <c:pt idx="3">
                  <c:v>9</c:v>
                </c:pt>
                <c:pt idx="4">
                  <c:v>10.6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C9-43D9-85E7-6D9B3AFC4C75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01.01.2022 г.</c:v>
                </c:pt>
              </c:strCache>
            </c:strRef>
          </c:tx>
          <c:spPr>
            <a:solidFill>
              <a:schemeClr val="accent6"/>
            </a:solidFill>
            <a:ln w="1905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3326E-3"/>
                  <c:y val="-4.4259317190420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6E-415A-9727-6472901742CB}"/>
                </c:ext>
              </c:extLst>
            </c:dLbl>
            <c:dLbl>
              <c:idx val="1"/>
              <c:layout>
                <c:manualLayout>
                  <c:x val="-1.5432098765432169E-3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6E-415A-9727-6472901742CB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697.7</c:v>
                </c:pt>
                <c:pt idx="1">
                  <c:v>674.1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6E-415A-9727-6472901742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01.01.2023 г.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412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6E-415A-9727-6472901742CB}"/>
                </c:ext>
              </c:extLst>
            </c:dLbl>
            <c:dLbl>
              <c:idx val="1"/>
              <c:layout>
                <c:manualLayout>
                  <c:x val="0.10493827160493827"/>
                  <c:y val="-5.41061043710347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6E-415A-9727-6472901742CB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745.3</c:v>
                </c:pt>
                <c:pt idx="1">
                  <c:v>729.1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66E-415A-9727-6472901742CB}"/>
            </c:ext>
          </c:extLst>
        </c:ser>
        <c:shape val="cylinder"/>
        <c:axId val="147180544"/>
        <c:axId val="147190528"/>
        <c:axId val="0"/>
      </c:bar3DChart>
      <c:catAx>
        <c:axId val="147180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190528"/>
        <c:crosses val="autoZero"/>
        <c:auto val="1"/>
        <c:lblAlgn val="ctr"/>
        <c:lblOffset val="100"/>
      </c:catAx>
      <c:valAx>
        <c:axId val="14719052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1805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1294"/>
          <c:w val="0.19502004957713703"/>
          <c:h val="0.12131407349882002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sideWall>
      <c:spPr>
        <a:scene3d>
          <a:camera prst="orthographicFront"/>
          <a:lightRig rig="threePt" dir="t"/>
        </a:scene3d>
        <a:sp3d>
          <a:bevelT/>
        </a:sp3d>
      </c:spPr>
    </c:sideWall>
    <c:backWall>
      <c:spPr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0.13267060367453978"/>
          <c:y val="7.4043903074430832E-4"/>
          <c:w val="0.53439960559353894"/>
          <c:h val="0.8650676673228346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- 24% </c:v>
                </c:pt>
              </c:strCache>
            </c:strRef>
          </c:tx>
          <c:dLbls>
            <c:dLbl>
              <c:idx val="0"/>
              <c:layout>
                <c:manualLayout>
                  <c:x val="-9.0783138576927362E-4"/>
                  <c:y val="-2.418070288406141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6-434F-AD28-02BF84189425}"/>
                </c:ext>
              </c:extLst>
            </c:dLbl>
            <c:dLbl>
              <c:idx val="1"/>
              <c:layout>
                <c:manualLayout>
                  <c:x val="1.7523870236431566E-2"/>
                  <c:y val="-3.927731988112659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6-434F-AD28-02BF84189425}"/>
                </c:ext>
              </c:extLst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6-434F-AD28-02BF84189425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6-434F-AD28-02BF84189425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239.1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A6-434F-AD28-02BF841894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из областного бюджета -99,6 %</c:v>
                </c:pt>
              </c:strCache>
            </c:strRef>
          </c:tx>
          <c:dLbls>
            <c:dLbl>
              <c:idx val="0"/>
              <c:layout>
                <c:manualLayout>
                  <c:x val="2.0419072615922983E-2"/>
                  <c:y val="-3.27678902380688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6-434F-AD28-02BF84189425}"/>
                </c:ext>
              </c:extLst>
            </c:dLbl>
            <c:dLbl>
              <c:idx val="1"/>
              <c:layout>
                <c:manualLayout>
                  <c:x val="-2.7982999086206945E-3"/>
                  <c:y val="-1.97729766137096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A6-434F-AD28-02BF84189425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738.6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A6-434F-AD28-02BF841894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из бюджетов поселений - 6,4 %</c:v>
                </c:pt>
              </c:strCache>
            </c:strRef>
          </c:tx>
          <c:dLbls>
            <c:dLbl>
              <c:idx val="0"/>
              <c:layout>
                <c:manualLayout>
                  <c:x val="4.1801946631671041E-2"/>
                  <c:y val="-5.53673674621954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#\ ##0.0</c:formatCode>
                <c:ptCount val="1"/>
                <c:pt idx="0">
                  <c:v>76.599999999999994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3A6-434F-AD28-02BF84189425}"/>
            </c:ext>
          </c:extLst>
        </c:ser>
        <c:shape val="cylinder"/>
        <c:axId val="84161280"/>
        <c:axId val="84162816"/>
        <c:axId val="0"/>
      </c:bar3DChart>
      <c:catAx>
        <c:axId val="84161280"/>
        <c:scaling>
          <c:orientation val="minMax"/>
        </c:scaling>
        <c:axPos val="l"/>
        <c:numFmt formatCode="General" sourceLinked="1"/>
        <c:tickLblPos val="nextTo"/>
        <c:crossAx val="84162816"/>
        <c:crosses val="autoZero"/>
        <c:auto val="1"/>
        <c:lblAlgn val="ctr"/>
        <c:lblOffset val="100"/>
      </c:catAx>
      <c:valAx>
        <c:axId val="84162816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161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096759780554493"/>
          <c:y val="0.19275553872502871"/>
          <c:w val="0.31012564878021481"/>
          <c:h val="0.34338793595035477"/>
        </c:manualLayout>
      </c:layout>
      <c:txPr>
        <a:bodyPr/>
        <a:lstStyle/>
        <a:p>
          <a:pPr rtl="0"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3.0857848179387273E-2"/>
                  <c:y val="-8.0757534460528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1-42C3-9E6C-ACA3044D3A02}"/>
                </c:ext>
              </c:extLst>
            </c:dLbl>
            <c:dLbl>
              <c:idx val="1"/>
              <c:layout>
                <c:manualLayout>
                  <c:x val="8.9129082069844268E-3"/>
                  <c:y val="-2.18800900018418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997.5</c:v>
                </c:pt>
                <c:pt idx="1">
                  <c:v>977.7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81-42C3-9E6C-ACA3044D3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4.3556051518548113E-2"/>
                  <c:y val="-1.42119877179508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81-42C3-9E6C-ACA3044D3A02}"/>
                </c:ext>
              </c:extLst>
            </c:dLbl>
            <c:dLbl>
              <c:idx val="1"/>
              <c:layout>
                <c:manualLayout>
                  <c:x val="5.5289885374972245E-2"/>
                  <c:y val="5.112153400024798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827.3</c:v>
                </c:pt>
                <c:pt idx="1">
                  <c:v>793.9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81-42C3-9E6C-ACA3044D3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6611997257979383E-2"/>
                  <c:y val="-5.61332557252092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81-42C3-9E6C-ACA3044D3A02}"/>
                </c:ext>
              </c:extLst>
            </c:dLbl>
            <c:dLbl>
              <c:idx val="1"/>
              <c:layout>
                <c:manualLayout>
                  <c:x val="4.3600970882548433E-2"/>
                  <c:y val="-4.68830321678272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170.2</c:v>
                </c:pt>
                <c:pt idx="1">
                  <c:v>239.1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81-42C3-9E6C-ACA3044D3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 </c:v>
                </c:pt>
              </c:strCache>
            </c:strRef>
          </c:tx>
          <c:dLbls>
            <c:dLbl>
              <c:idx val="0"/>
              <c:layout>
                <c:manualLayout>
                  <c:x val="1.3008039036408325E-2"/>
                  <c:y val="-2.46152123304340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81-42C3-9E6C-ACA3044D3A02}"/>
                </c:ext>
              </c:extLst>
            </c:dLbl>
            <c:dLbl>
              <c:idx val="1"/>
              <c:layout>
                <c:manualLayout>
                  <c:x val="2.7774493113273412E-2"/>
                  <c:y val="-4.10253875018538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24.6</c:v>
                </c:pt>
                <c:pt idx="1">
                  <c:v>76.599999999999994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C81-42C3-9E6C-ACA3044D3A02}"/>
            </c:ext>
          </c:extLst>
        </c:ser>
        <c:shape val="cylinder"/>
        <c:axId val="98280192"/>
        <c:axId val="98282112"/>
        <c:axId val="0"/>
      </c:bar3DChart>
      <c:catAx>
        <c:axId val="9828019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282112"/>
        <c:crosses val="autoZero"/>
        <c:auto val="1"/>
        <c:lblAlgn val="ctr"/>
        <c:lblOffset val="100"/>
      </c:catAx>
      <c:valAx>
        <c:axId val="98282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280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02730208719328"/>
          <c:y val="0.45026438286245357"/>
          <c:w val="0.32935100865940836"/>
          <c:h val="0.48740236592069813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992180217360614E-2"/>
          <c:y val="0.1768133696638822"/>
          <c:w val="0.75378717498821968"/>
          <c:h val="0.73796434247221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2022 год </c:v>
                </c:pt>
              </c:strCache>
            </c:strRef>
          </c:tx>
          <c:explosion val="13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EA-4F54-86DA-A2ACB9BB9783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EA-4F54-86DA-A2ACB9BB9783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EA-4F54-86DA-A2ACB9BB9783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EA-4F54-86DA-A2ACB9BB9783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EA-4F54-86DA-A2ACB9BB9783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EA-4F54-86DA-A2ACB9BB9783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2EA-4F54-86DA-A2ACB9BB9783}"/>
              </c:ext>
            </c:extLst>
          </c:dPt>
          <c:dPt>
            <c:idx val="7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2EA-4F54-86DA-A2ACB9BB9783}"/>
              </c:ext>
            </c:extLst>
          </c:dPt>
          <c:dLbls>
            <c:dLbl>
              <c:idx val="0"/>
              <c:layout>
                <c:manualLayout>
                  <c:x val="2.9529793299802834E-2"/>
                  <c:y val="-0.1102811703669826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Налоги на  доходы физических ; 146,5 млн. руб.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2EA-4F54-86DA-A2ACB9BB9783}"/>
                </c:ext>
              </c:extLst>
            </c:dLbl>
            <c:dLbl>
              <c:idx val="1"/>
              <c:layout>
                <c:manualLayout>
                  <c:x val="0.64252218209276157"/>
                  <c:y val="5.04078154745312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Доход от акцизов на нефтепродукты; 12,1 млн.</a:t>
                    </a:r>
                    <a:r>
                      <a:rPr lang="ru-RU" baseline="0" dirty="0"/>
                      <a:t>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2EA-4F54-86DA-A2ACB9BB9783}"/>
                </c:ext>
              </c:extLst>
            </c:dLbl>
            <c:dLbl>
              <c:idx val="2"/>
              <c:layout>
                <c:manualLayout>
                  <c:x val="-7.8439966180782177E-3"/>
                  <c:y val="0.184826604011933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Налоги на совокупный доход ; 14,6 млн. руб.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2EA-4F54-86DA-A2ACB9BB9783}"/>
                </c:ext>
              </c:extLst>
            </c:dLbl>
            <c:dLbl>
              <c:idx val="3"/>
              <c:layout>
                <c:manualLayout>
                  <c:x val="-9.6708887336435356E-3"/>
                  <c:y val="9.5007437033594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Государственная пошлина ; 1,6 млн. руб.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2EA-4F54-86DA-A2ACB9BB9783}"/>
                </c:ext>
              </c:extLst>
            </c:dLbl>
            <c:dLbl>
              <c:idx val="4"/>
              <c:layout>
                <c:manualLayout>
                  <c:x val="-1.5941378453241541E-2"/>
                  <c:y val="-0.1557540224231797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Доходы от использования имущества, находящегося в государственной и муниципальной собственности ; 4,5</a:t>
                    </a:r>
                    <a:r>
                      <a:rPr lang="ru-RU" baseline="0" dirty="0"/>
                      <a:t> 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7737294726198033"/>
                      <c:h val="0.3776970280193269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82EA-4F54-86DA-A2ACB9BB9783}"/>
                </c:ext>
              </c:extLst>
            </c:dLbl>
            <c:dLbl>
              <c:idx val="5"/>
              <c:layout>
                <c:manualLayout>
                  <c:x val="-1.3161555495717072E-2"/>
                  <c:y val="-0.1005485710344476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Доходы от оказания платных услуг (работ) и компенсации затрат государства ; 55.4</a:t>
                    </a:r>
                    <a:r>
                      <a:rPr lang="ru-RU" baseline="0" dirty="0"/>
                      <a:t> 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478399763491438"/>
                      <c:h val="0.1933717001883993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82EA-4F54-86DA-A2ACB9BB9783}"/>
                </c:ext>
              </c:extLst>
            </c:dLbl>
            <c:dLbl>
              <c:idx val="6"/>
              <c:layout>
                <c:manualLayout>
                  <c:x val="0.31425274781144885"/>
                  <c:y val="5.563467681644882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Доходы от продажи материальных и нематериальных активов ; 2,8</a:t>
                    </a:r>
                    <a:r>
                      <a:rPr lang="ru-RU" baseline="0" dirty="0"/>
                      <a:t> 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2EA-4F54-86DA-A2ACB9BB9783}"/>
                </c:ext>
              </c:extLst>
            </c:dLbl>
            <c:dLbl>
              <c:idx val="7"/>
              <c:layout>
                <c:manualLayout>
                  <c:x val="0.382643100860733"/>
                  <c:y val="0.2322957340616960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Штрафы, санкции, возмещение ущерба ; 1,6</a:t>
                    </a:r>
                    <a:r>
                      <a:rPr lang="ru-RU" baseline="0" dirty="0"/>
                      <a:t> 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2EA-4F54-86DA-A2ACB9BB9783}"/>
                </c:ext>
              </c:extLst>
            </c:dLbl>
            <c:dLblPos val="inEnd"/>
            <c:showLegendKey val="1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146.5</c:v>
                </c:pt>
                <c:pt idx="1">
                  <c:v>12.1</c:v>
                </c:pt>
                <c:pt idx="2">
                  <c:v>14.6</c:v>
                </c:pt>
                <c:pt idx="3">
                  <c:v>1.6</c:v>
                </c:pt>
                <c:pt idx="4">
                  <c:v>4.5</c:v>
                </c:pt>
                <c:pt idx="5">
                  <c:v>55.4</c:v>
                </c:pt>
                <c:pt idx="6">
                  <c:v>2.8</c:v>
                </c:pt>
                <c:pt idx="7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2EA-4F54-86DA-A2ACB9BB97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E9EB-44A2-B02D-62DE76A802E0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9EB-44A2-B02D-62DE76A802E0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E9EB-44A2-B02D-62DE76A802E0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E9EB-44A2-B02D-62DE76A802E0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E9EB-44A2-B02D-62DE76A802E0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E9EB-44A2-B02D-62DE76A802E0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E9EB-44A2-B02D-62DE76A802E0}"/>
              </c:ext>
            </c:extLst>
          </c:dPt>
          <c:dPt>
            <c:idx val="7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E9EB-44A2-B02D-62DE76A802E0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Pos val="inEnd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Доход от акцизов на нефтепродукты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61</c:v>
                </c:pt>
                <c:pt idx="1">
                  <c:v>6</c:v>
                </c:pt>
                <c:pt idx="2">
                  <c:v>7.6</c:v>
                </c:pt>
                <c:pt idx="3">
                  <c:v>0.8</c:v>
                </c:pt>
                <c:pt idx="4">
                  <c:v>2.6</c:v>
                </c:pt>
                <c:pt idx="5">
                  <c:v>6.2</c:v>
                </c:pt>
                <c:pt idx="6">
                  <c:v>1.2</c:v>
                </c:pt>
                <c:pt idx="7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3FD-459B-A97E-18AFD05F2BA7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2319199678827795E-2"/>
          <c:y val="2.5180876016900944E-2"/>
          <c:w val="0.9307045018065937"/>
          <c:h val="0.90934884633915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2022 год </c:v>
                </c:pt>
              </c:strCache>
            </c:strRef>
          </c:tx>
          <c:explosion val="25"/>
          <c:dPt>
            <c:idx val="0"/>
            <c:explosion val="5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EFB-41A5-A56E-C9B23215F49B}"/>
              </c:ext>
            </c:extLst>
          </c:dPt>
          <c:dPt>
            <c:idx val="1"/>
            <c:explosion val="11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FB-41A5-A56E-C9B23215F49B}"/>
              </c:ext>
            </c:extLst>
          </c:dPt>
          <c:dPt>
            <c:idx val="2"/>
            <c:explosion val="1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EFB-41A5-A56E-C9B23215F49B}"/>
              </c:ext>
            </c:extLst>
          </c:dPt>
          <c:dPt>
            <c:idx val="3"/>
            <c:explosion val="11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FB-41A5-A56E-C9B23215F49B}"/>
              </c:ext>
            </c:extLst>
          </c:dPt>
          <c:dLbls>
            <c:dLbl>
              <c:idx val="0"/>
              <c:layout>
                <c:manualLayout>
                  <c:x val="1.2626088403110521E-2"/>
                  <c:y val="-8.176646819377818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 бюджетам субъектов Российской федерации и муниципальных образований ;  </a:t>
                    </a:r>
                    <a:endParaRPr lang="ru-RU" dirty="0" smtClean="0"/>
                  </a:p>
                  <a:p>
                    <a:r>
                      <a:rPr lang="ru-RU" dirty="0" smtClean="0"/>
                      <a:t>260,1 млн. руб.</a:t>
                    </a:r>
                    <a:endParaRPr lang="ru-RU" baseline="0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EFB-41A5-A56E-C9B23215F49B}"/>
                </c:ext>
              </c:extLst>
            </c:dLbl>
            <c:dLbl>
              <c:idx val="1"/>
              <c:layout>
                <c:manualLayout>
                  <c:x val="0.15709986639245957"/>
                  <c:y val="-2.51808760169008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Субсидии </a:t>
                    </a:r>
                    <a:r>
                      <a:rPr lang="ru-RU" dirty="0"/>
                      <a:t>бюджетам субъектов Российской Федерации и муниципальных образований ;  </a:t>
                    </a:r>
                    <a:endParaRPr lang="ru-RU" dirty="0" smtClean="0"/>
                  </a:p>
                  <a:p>
                    <a:r>
                      <a:rPr lang="ru-RU" dirty="0" smtClean="0"/>
                      <a:t>185,6 млн. руб.</a:t>
                    </a:r>
                    <a:endParaRPr lang="ru-RU" baseline="0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EFB-41A5-A56E-C9B23215F49B}"/>
                </c:ext>
              </c:extLst>
            </c:dLbl>
            <c:dLbl>
              <c:idx val="2"/>
              <c:layout>
                <c:manualLayout>
                  <c:x val="-4.4157176982642432E-2"/>
                  <c:y val="-3.2735138821971314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/>
                      <a:t>Иные межбюджетные трансферты ; </a:t>
                    </a:r>
                    <a:endParaRPr lang="ru-RU" sz="1400" dirty="0" smtClean="0"/>
                  </a:p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 smtClean="0"/>
                      <a:t>14,1 млн. руб.</a:t>
                    </a:r>
                    <a:endParaRPr lang="ru-RU" sz="1400" baseline="0" dirty="0"/>
                  </a:p>
                </c:rich>
              </c:tx>
              <c:spPr/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EFB-41A5-A56E-C9B23215F49B}"/>
                </c:ext>
              </c:extLst>
            </c:dLbl>
            <c:dLbl>
              <c:idx val="3"/>
              <c:layout>
                <c:manualLayout>
                  <c:x val="0.17521369749501944"/>
                  <c:y val="4.862744398246449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 бюджетам субъектов Российской Федерации и муниципальных образований ;  </a:t>
                    </a:r>
                    <a:endParaRPr lang="ru-RU" dirty="0" smtClean="0"/>
                  </a:p>
                  <a:p>
                    <a:r>
                      <a:rPr lang="ru-RU" dirty="0" smtClean="0"/>
                      <a:t>333,9 млн. руб.</a:t>
                    </a:r>
                    <a:endParaRPr lang="ru-RU" baseline="0" dirty="0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EFB-41A5-A56E-C9B23215F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Иные межбюджетные трансферты </c:v>
                </c:pt>
                <c:pt idx="3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260.10000000000002</c:v>
                </c:pt>
                <c:pt idx="1">
                  <c:v>185.6</c:v>
                </c:pt>
                <c:pt idx="2" formatCode="General">
                  <c:v>14.1</c:v>
                </c:pt>
                <c:pt idx="3">
                  <c:v>333.9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FB-41A5-A56E-C9B23215F49B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872570664038318E-2"/>
          <c:y val="7.3911192966039763E-2"/>
          <c:w val="0.85294825274142372"/>
          <c:h val="0.824994015712864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2022 год </c:v>
                </c:pt>
              </c:strCache>
            </c:strRef>
          </c:tx>
          <c:explosion val="23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6D-4960-8FAC-17AA51A3522F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D6D-4960-8FAC-17AA51A3522F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24B-41B3-85EE-BE7099BD67BC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6D-4960-8FAC-17AA51A3522F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6D-4960-8FAC-17AA51A3522F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98F-4EE5-B2B2-78B73FAA4F1A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6D-4960-8FAC-17AA51A3522F}"/>
              </c:ext>
            </c:extLst>
          </c:dPt>
          <c:dPt>
            <c:idx val="7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6D-4960-8FAC-17AA51A3522F}"/>
              </c:ext>
            </c:extLst>
          </c:dPt>
          <c:dPt>
            <c:idx val="8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6D-4960-8FAC-17AA51A3522F}"/>
              </c:ext>
            </c:extLst>
          </c:dPt>
          <c:dPt>
            <c:idx val="9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D6D-4960-8FAC-17AA51A3522F}"/>
              </c:ext>
            </c:extLst>
          </c:dPt>
          <c:dPt>
            <c:idx val="1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6D-4960-8FAC-17AA51A3522F}"/>
              </c:ext>
            </c:extLst>
          </c:dPt>
          <c:dLbls>
            <c:dLbl>
              <c:idx val="0"/>
              <c:layout>
                <c:manualLayout>
                  <c:x val="1.1357237609876206E-2"/>
                  <c:y val="6.658102151404152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Общегосударственные вопросы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72,6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D6D-4960-8FAC-17AA51A3522F}"/>
                </c:ext>
              </c:extLst>
            </c:dLbl>
            <c:dLbl>
              <c:idx val="1"/>
              <c:layout>
                <c:manualLayout>
                  <c:x val="0.16629764309188821"/>
                  <c:y val="2.098749591203480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Национальная оборона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1,2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D6D-4960-8FAC-17AA51A3522F}"/>
                </c:ext>
              </c:extLst>
            </c:dLbl>
            <c:dLbl>
              <c:idx val="2"/>
              <c:layout>
                <c:manualLayout>
                  <c:x val="0.14648336794487218"/>
                  <c:y val="0.187480733752587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Национальная безопасность и правоохранительная деятельность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4,5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24B-41B3-85EE-BE7099BD67BC}"/>
                </c:ext>
              </c:extLst>
            </c:dLbl>
            <c:dLbl>
              <c:idx val="3"/>
              <c:layout>
                <c:manualLayout>
                  <c:x val="0.12605710001832654"/>
                  <c:y val="0.4552938953574798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Национальная экономика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42,6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D6D-4960-8FAC-17AA51A3522F}"/>
                </c:ext>
              </c:extLst>
            </c:dLbl>
            <c:dLbl>
              <c:idx val="4"/>
              <c:layout>
                <c:manualLayout>
                  <c:x val="4.9053666401738777E-2"/>
                  <c:y val="0.5132737598795752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ЖКХ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56,9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D6D-4960-8FAC-17AA51A3522F}"/>
                </c:ext>
              </c:extLst>
            </c:dLbl>
            <c:dLbl>
              <c:idx val="5"/>
              <c:layout>
                <c:manualLayout>
                  <c:x val="-2.4592352986420322E-2"/>
                  <c:y val="0.644134415424890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Охрана окружающей среды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1,3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98F-4EE5-B2B2-78B73FAA4F1A}"/>
                </c:ext>
              </c:extLst>
            </c:dLbl>
            <c:dLbl>
              <c:idx val="6"/>
              <c:layout>
                <c:manualLayout>
                  <c:x val="-0.23041824887453169"/>
                  <c:y val="-0.1657442991467304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Образование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396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D6D-4960-8FAC-17AA51A3522F}"/>
                </c:ext>
              </c:extLst>
            </c:dLbl>
            <c:dLbl>
              <c:idx val="7"/>
              <c:layout>
                <c:manualLayout>
                  <c:x val="-6.6028513451022092E-2"/>
                  <c:y val="-6.9915940482357334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Культура, кинематография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62,2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D6D-4960-8FAC-17AA51A3522F}"/>
                </c:ext>
              </c:extLst>
            </c:dLbl>
            <c:dLbl>
              <c:idx val="8"/>
              <c:layout>
                <c:manualLayout>
                  <c:x val="0"/>
                  <c:y val="0.2062632712171262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Социальная </a:t>
                    </a:r>
                    <a:r>
                      <a:rPr lang="ru-RU" dirty="0" smtClean="0"/>
                      <a:t>политика; </a:t>
                    </a:r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184,4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D6D-4960-8FAC-17AA51A3522F}"/>
                </c:ext>
              </c:extLst>
            </c:dLbl>
            <c:dLbl>
              <c:idx val="9"/>
              <c:layout>
                <c:manualLayout>
                  <c:x val="-0.16036466033688565"/>
                  <c:y val="0.2880885887483552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Физическая культура и спорт ; </a:t>
                    </a:r>
                    <a:r>
                      <a:rPr lang="ru-RU" dirty="0" smtClean="0"/>
                      <a:t> </a:t>
                    </a:r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110,2 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7157792059191904"/>
                      <c:h val="0.200477333504414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D6D-4960-8FAC-17AA51A3522F}"/>
                </c:ext>
              </c:extLst>
            </c:dLbl>
            <c:dLbl>
              <c:idx val="10"/>
              <c:layout>
                <c:manualLayout>
                  <c:x val="-0.30430154009478538"/>
                  <c:y val="2.173095790608555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Межбюджетные трансферты общего характера системы ; </a:t>
                    </a:r>
                    <a:endParaRPr lang="ru-RU" dirty="0" smtClean="0"/>
                  </a:p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29,3 млн. руб.</a:t>
                    </a:r>
                    <a:endParaRPr lang="ru-RU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D6D-4960-8FAC-17AA51A3522F}"/>
                </c:ext>
              </c:extLst>
            </c:dLbl>
            <c:dLblPos val="inEnd"/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72.599999999999994</c:v>
                </c:pt>
                <c:pt idx="1">
                  <c:v>1.2</c:v>
                </c:pt>
                <c:pt idx="2">
                  <c:v>4.5</c:v>
                </c:pt>
                <c:pt idx="3">
                  <c:v>42.6</c:v>
                </c:pt>
                <c:pt idx="4">
                  <c:v>56.9</c:v>
                </c:pt>
                <c:pt idx="5">
                  <c:v>1.3</c:v>
                </c:pt>
                <c:pt idx="6">
                  <c:v>396</c:v>
                </c:pt>
                <c:pt idx="7">
                  <c:v>62.2</c:v>
                </c:pt>
                <c:pt idx="8">
                  <c:v>184.4</c:v>
                </c:pt>
                <c:pt idx="9">
                  <c:v>110.2</c:v>
                </c:pt>
                <c:pt idx="10">
                  <c:v>29.3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6D-4960-8FAC-17AA51A3522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C49-442B-8765-32A5F1D0C608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49-442B-8765-32A5F1D0C608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7C49-442B-8765-32A5F1D0C608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49-442B-8765-32A5F1D0C608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7C49-442B-8765-32A5F1D0C608}"/>
              </c:ext>
            </c:extLst>
          </c:dPt>
          <c:dPt>
            <c:idx val="5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49-442B-8765-32A5F1D0C608}"/>
              </c:ext>
            </c:extLst>
          </c:dPt>
          <c:dPt>
            <c:idx val="6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7C49-442B-8765-32A5F1D0C608}"/>
              </c:ext>
            </c:extLst>
          </c:dPt>
          <c:dPt>
            <c:idx val="7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7C49-442B-8765-32A5F1D0C608}"/>
              </c:ext>
            </c:extLst>
          </c:dPt>
          <c:dPt>
            <c:idx val="8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7C49-442B-8765-32A5F1D0C608}"/>
              </c:ext>
            </c:extLst>
          </c:dPt>
          <c:dPt>
            <c:idx val="9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7C49-442B-8765-32A5F1D0C608}"/>
              </c:ext>
            </c:extLst>
          </c:dPt>
          <c:dPt>
            <c:idx val="1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7C49-442B-8765-32A5F1D0C608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8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9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Pos val="inEnd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Лист1!$C$2:$C$12</c:f>
              <c:numCache>
                <c:formatCode>0.0%</c:formatCode>
                <c:ptCount val="11"/>
                <c:pt idx="0">
                  <c:v>7.5000000000000011E-2</c:v>
                </c:pt>
                <c:pt idx="1">
                  <c:v>1.0000000000000007E-3</c:v>
                </c:pt>
                <c:pt idx="2">
                  <c:v>5.0000000000000027E-3</c:v>
                </c:pt>
                <c:pt idx="3">
                  <c:v>4.3999999999999997E-2</c:v>
                </c:pt>
                <c:pt idx="4">
                  <c:v>5.9000000000000018E-2</c:v>
                </c:pt>
                <c:pt idx="5">
                  <c:v>1.0000000000000007E-3</c:v>
                </c:pt>
                <c:pt idx="6">
                  <c:v>0.41200000000000014</c:v>
                </c:pt>
                <c:pt idx="7">
                  <c:v>6.5000000000000002E-2</c:v>
                </c:pt>
                <c:pt idx="8">
                  <c:v>0.192</c:v>
                </c:pt>
                <c:pt idx="9">
                  <c:v>0.115</c:v>
                </c:pt>
                <c:pt idx="10">
                  <c:v>3.1000000000000014E-2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98F-4EE5-B2B2-78B73FAA4F1A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3503507739102889"/>
          <c:y val="0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220877180072116"/>
          <c:y val="0.10848174989103776"/>
          <c:w val="0.63615645006990962"/>
          <c:h val="0.822429378531075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explosion val="15"/>
          <c:dPt>
            <c:idx val="0"/>
            <c:explosion val="9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005-4F41-BDC4-3F14E59F1CAE}"/>
              </c:ext>
            </c:extLst>
          </c:dPt>
          <c:dPt>
            <c:idx val="1"/>
            <c:explosion val="9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005-4F41-BDC4-3F14E59F1CAE}"/>
              </c:ext>
            </c:extLst>
          </c:dPt>
          <c:dPt>
            <c:idx val="2"/>
            <c:explosion val="1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05-4F41-BDC4-3F14E59F1CAE}"/>
              </c:ext>
            </c:extLst>
          </c:dPt>
          <c:dLbls>
            <c:dLbl>
              <c:idx val="0"/>
              <c:layout>
                <c:manualLayout>
                  <c:x val="4.7307871562783663E-3"/>
                  <c:y val="-9.670528060984677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Фонд оплаты труда; </a:t>
                    </a:r>
                    <a:endParaRPr lang="ru-RU" dirty="0" smtClean="0"/>
                  </a:p>
                  <a:p>
                    <a:r>
                      <a:rPr lang="ru-RU" dirty="0" smtClean="0"/>
                      <a:t>240 </a:t>
                    </a:r>
                    <a:r>
                      <a:rPr lang="ru-RU" sz="1800" b="0" i="0" u="none" strike="noStrike" baseline="0" dirty="0" smtClean="0"/>
                      <a:t>млн. руб.</a:t>
                    </a:r>
                    <a:endParaRPr lang="ru-RU" baseline="0" dirty="0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005-4F41-BDC4-3F14E59F1CAE}"/>
                </c:ext>
              </c:extLst>
            </c:dLbl>
            <c:dLbl>
              <c:idx val="1"/>
              <c:layout>
                <c:manualLayout>
                  <c:x val="0.23328083989501322"/>
                  <c:y val="-0.1139619102151043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Коммунальные услуги; </a:t>
                    </a:r>
                    <a:endParaRPr lang="ru-RU" dirty="0" smtClean="0"/>
                  </a:p>
                  <a:p>
                    <a:r>
                      <a:rPr lang="ru-RU" dirty="0" smtClean="0"/>
                      <a:t>56,7 </a:t>
                    </a:r>
                    <a:r>
                      <a:rPr lang="ru-RU" sz="1800" b="0" i="0" u="none" strike="noStrike" baseline="0" dirty="0" smtClean="0"/>
                      <a:t>млн. руб.</a:t>
                    </a:r>
                    <a:endParaRPr lang="ru-RU" baseline="0" dirty="0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005-4F41-BDC4-3F14E59F1CAE}"/>
                </c:ext>
              </c:extLst>
            </c:dLbl>
            <c:dLbl>
              <c:idx val="2"/>
              <c:layout>
                <c:manualLayout>
                  <c:x val="8.9252336448598178E-3"/>
                  <c:y val="-0.3841417192961467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 социальную сферу; </a:t>
                    </a:r>
                    <a:endParaRPr lang="ru-RU" dirty="0" smtClean="0"/>
                  </a:p>
                  <a:p>
                    <a:r>
                      <a:rPr lang="ru-RU" dirty="0" smtClean="0"/>
                      <a:t>293 </a:t>
                    </a:r>
                    <a:r>
                      <a:rPr lang="ru-RU" sz="1800" b="0" i="0" u="none" strike="noStrike" baseline="0" dirty="0" smtClean="0"/>
                      <a:t>млн. руб.</a:t>
                    </a:r>
                    <a:endParaRPr lang="ru-RU" baseline="0" dirty="0"/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005-4F41-BDC4-3F14E59F1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На социальную сферу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240</c:v>
                </c:pt>
                <c:pt idx="1">
                  <c:v>56.7</c:v>
                </c:pt>
                <c:pt idx="2">
                  <c:v>293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5-4F41-BDC4-3F14E59F1CAE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3138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</c:v>
                </c:pt>
              </c:strCache>
            </c:strRef>
          </c:tx>
          <c:explosion val="1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CDE-4A71-8283-AD46A7ECBB10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DE-4A71-8283-AD46A7ECBB10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CDE-4A71-8283-AD46A7ECBB10}"/>
              </c:ext>
            </c:extLst>
          </c:dPt>
          <c:dPt>
            <c:idx val="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DE-4A71-8283-AD46A7ECBB10}"/>
              </c:ext>
            </c:extLst>
          </c:dPt>
          <c:dPt>
            <c:idx val="4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CDE-4A71-8283-AD46A7ECBB10}"/>
              </c:ext>
            </c:extLst>
          </c:dPt>
          <c:dPt>
            <c:idx val="5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DE-4A71-8283-AD46A7ECBB10}"/>
              </c:ext>
            </c:extLst>
          </c:dPt>
          <c:dPt>
            <c:idx val="6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CDE-4A71-8283-AD46A7ECBB10}"/>
              </c:ext>
            </c:extLst>
          </c:dPt>
          <c:dPt>
            <c:idx val="7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DE-4A71-8283-AD46A7ECBB10}"/>
              </c:ext>
            </c:extLst>
          </c:dPt>
          <c:dLbls>
            <c:dLbl>
              <c:idx val="0"/>
              <c:layout>
                <c:manualLayout>
                  <c:x val="-0.38278865258665506"/>
                  <c:y val="1.896837047911386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КСП; 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3,3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CDE-4A71-8283-AD46A7ECBB10}"/>
                </c:ext>
              </c:extLst>
            </c:dLbl>
            <c:dLbl>
              <c:idx val="1"/>
              <c:layout>
                <c:manualLayout>
                  <c:x val="-0.22643592761723794"/>
                  <c:y val="-0.1138686604165132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Собрание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депутатов; 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4,5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CDE-4A71-8283-AD46A7ECBB10}"/>
                </c:ext>
              </c:extLst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/>
                      <a:t>КУМИ;  </a:t>
                    </a:r>
                    <a:endParaRPr lang="ru-RU" sz="1600" dirty="0" smtClean="0"/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/>
                      <a:t>11,1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CDE-4A71-8283-AD46A7ECBB10}"/>
                </c:ext>
              </c:extLst>
            </c:dLbl>
            <c:dLbl>
              <c:idx val="3"/>
              <c:layout>
                <c:manualLayout>
                  <c:x val="1.1786739274413238E-2"/>
                  <c:y val="-6.1784999332710533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Финансовое управление; 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43,3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CDE-4A71-8283-AD46A7ECBB10}"/>
                </c:ext>
              </c:extLst>
            </c:dLbl>
            <c:dLbl>
              <c:idx val="4"/>
              <c:layout>
                <c:manualLayout>
                  <c:x val="1.7667966737802635E-2"/>
                  <c:y val="3.130744250189081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Отдел культуры; 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74,8 </a:t>
                    </a:r>
                    <a:r>
                      <a:rPr lang="ru-RU" sz="1800" b="0" i="0" u="none" strike="noStrike" baseline="0" dirty="0" smtClean="0"/>
                      <a:t>млн. руб.</a:t>
                    </a:r>
                    <a:endParaRPr lang="ru-RU" sz="1600" baseline="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CDE-4A71-8283-AD46A7ECBB10}"/>
                </c:ext>
              </c:extLst>
            </c:dLbl>
            <c:dLbl>
              <c:idx val="5"/>
              <c:layout>
                <c:manualLayout>
                  <c:x val="-2.0654205607476814E-2"/>
                  <c:y val="0.25501957382446105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/>
                      <a:t>Администрация района;  </a:t>
                    </a:r>
                    <a:endParaRPr lang="ru-RU" sz="1600" dirty="0" smtClean="0"/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/>
                      <a:t>262,2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CDE-4A71-8283-AD46A7ECBB10}"/>
                </c:ext>
              </c:extLst>
            </c:dLbl>
            <c:dLbl>
              <c:idx val="6"/>
              <c:layout>
                <c:manualLayout>
                  <c:x val="1.7838447764123001E-2"/>
                  <c:y val="8.8916321900441662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/>
                      <a:t>УСЗН;  </a:t>
                    </a:r>
                    <a:endParaRPr lang="ru-RU" sz="1600" dirty="0" smtClean="0"/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/>
                      <a:t>170,4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CDE-4A71-8283-AD46A7ECBB10}"/>
                </c:ext>
              </c:extLst>
            </c:dLbl>
            <c:dLbl>
              <c:idx val="7"/>
              <c:layout>
                <c:manualLayout>
                  <c:x val="0"/>
                  <c:y val="0.4714638106677344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/>
                      <a:t>Управление образования;  </a:t>
                    </a:r>
                    <a:endParaRPr lang="ru-RU" sz="1600" dirty="0" smtClean="0"/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/>
                      <a:t>391,5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baseline="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CDE-4A71-8283-AD46A7ECB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3.3</c:v>
                </c:pt>
                <c:pt idx="1">
                  <c:v>4.5</c:v>
                </c:pt>
                <c:pt idx="2">
                  <c:v>11.1</c:v>
                </c:pt>
                <c:pt idx="3">
                  <c:v>43.3</c:v>
                </c:pt>
                <c:pt idx="4">
                  <c:v>74.8</c:v>
                </c:pt>
                <c:pt idx="5">
                  <c:v>262.2</c:v>
                </c:pt>
                <c:pt idx="6">
                  <c:v>170.4</c:v>
                </c:pt>
                <c:pt idx="7">
                  <c:v>391.5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CDE-4A71-8283-AD46A7ECBB1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Лист1!$C$2:$C$9</c:f>
              <c:numCache>
                <c:formatCode>0.0%</c:formatCode>
                <c:ptCount val="8"/>
                <c:pt idx="0">
                  <c:v>3.0000000000000014E-3</c:v>
                </c:pt>
                <c:pt idx="1">
                  <c:v>5.0000000000000027E-3</c:v>
                </c:pt>
                <c:pt idx="2">
                  <c:v>1.2E-2</c:v>
                </c:pt>
                <c:pt idx="3">
                  <c:v>4.5000000000000012E-2</c:v>
                </c:pt>
                <c:pt idx="4">
                  <c:v>7.8000000000000014E-2</c:v>
                </c:pt>
                <c:pt idx="5">
                  <c:v>0.27300000000000002</c:v>
                </c:pt>
                <c:pt idx="6">
                  <c:v>0.17700000000000007</c:v>
                </c:pt>
                <c:pt idx="7">
                  <c:v>0.40700000000000008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3BB-49B2-9E05-07ACA3BC7063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542298532128033"/>
          <c:y val="2.967721164032185E-2"/>
          <c:w val="0.38999295226986019"/>
          <c:h val="0.908225178792528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Уменьшился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4.4753086419753133E-2"/>
                  <c:y val="0.147854128416339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B8-46F7-937F-8E93189F12B8}"/>
                </c:ext>
              </c:extLst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8-46F7-937F-8E93189F12B8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-66.400000000000006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B8-46F7-937F-8E93189F1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-5.0925925925925923E-2"/>
                  <c:y val="0.1630023869107342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861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DB8-46F7-937F-8E93189F12B8}"/>
                </c:ext>
              </c:extLst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8-46F7-937F-8E93189F12B8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861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DB8-46F7-937F-8E93189F1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30F035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8518518518518583E-2"/>
                  <c:y val="-3.37472872935611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827,7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D89-4B0C-B43A-8F22AAB2BDBA}"/>
                </c:ext>
              </c:extLst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827.7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DB8-46F7-937F-8E93189F12B8}"/>
            </c:ext>
          </c:extLst>
        </c:ser>
        <c:shape val="pyramid"/>
        <c:axId val="147222912"/>
        <c:axId val="147224448"/>
        <c:axId val="146800640"/>
      </c:bar3DChart>
      <c:catAx>
        <c:axId val="147222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7224448"/>
        <c:crosses val="autoZero"/>
        <c:auto val="1"/>
        <c:lblAlgn val="ctr"/>
        <c:lblOffset val="100"/>
      </c:catAx>
      <c:valAx>
        <c:axId val="14722444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222912"/>
        <c:crosses val="autoZero"/>
        <c:crossBetween val="between"/>
      </c:valAx>
      <c:serAx>
        <c:axId val="14680064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224448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73612326236998"/>
          <c:h val="0.35341992921450976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0.30869</cdr:x>
      <cdr:y>0.07565</cdr:y>
    </cdr:from>
    <cdr:to>
      <cdr:x>0.49084</cdr:x>
      <cdr:y>0.17583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4549" y="348640"/>
          <a:ext cx="1584106" cy="46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0.66087</cdr:x>
      <cdr:y>0.03077</cdr:y>
    </cdr:from>
    <cdr:to>
      <cdr:x>0.98871</cdr:x>
      <cdr:y>0.13608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16624" y="152882"/>
          <a:ext cx="2786266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(-2 % к 2021году) </a:t>
          </a:r>
        </a:p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всего</a:t>
          </a:r>
        </a:p>
      </cdr:txBody>
    </cdr:sp>
  </cdr:relSizeAnchor>
  <cdr:relSizeAnchor xmlns:cdr="http://schemas.openxmlformats.org/drawingml/2006/chartDrawing">
    <cdr:from>
      <cdr:x>0.66087</cdr:x>
      <cdr:y>0.12406</cdr:y>
    </cdr:from>
    <cdr:to>
      <cdr:x>0.9939</cdr:x>
      <cdr:y>0.22937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616630" y="616399"/>
          <a:ext cx="283036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(- 11 % к 2021 году) 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0.6617</cdr:x>
      <cdr:y>0.24812</cdr:y>
    </cdr:from>
    <cdr:to>
      <cdr:x>1</cdr:x>
      <cdr:y>0.35343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623684" y="1232797"/>
          <a:ext cx="287515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(+40 % к 2021 году) </a:t>
          </a:r>
        </a:p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0.66087</cdr:x>
      <cdr:y>0.35667</cdr:y>
    </cdr:from>
    <cdr:to>
      <cdr:x>0.94828</cdr:x>
      <cdr:y>0.46377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616624" y="1772133"/>
          <a:ext cx="2442658" cy="5321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(+211% к 2021 году) </a:t>
          </a:r>
        </a:p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МБТ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0.28175</cdr:x>
      <cdr:y>0.63387</cdr:y>
    </cdr:from>
    <cdr:to>
      <cdr:x>0.39362</cdr:x>
      <cdr:y>0.81518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3042" y="31969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0.30818</cdr:x>
      <cdr:y>0.76237</cdr:y>
    </cdr:from>
    <cdr:to>
      <cdr:x>0.42004</cdr:x>
      <cdr:y>0.94367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9066" y="3845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0.66972</cdr:x>
      <cdr:y>0.07871</cdr:y>
    </cdr:from>
    <cdr:to>
      <cdr:x>0.94749</cdr:x>
      <cdr:y>0.1621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1556" y="348640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(86 %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0A99-CC93-4E79-ADB1-7E128633B518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C7DC4-76FE-4D40-9ADA-208B45D77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774260" cy="898575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Нязепетровский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2204864"/>
            <a:ext cx="7786742" cy="28007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2022 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5157192"/>
            <a:ext cx="842968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FF5BB2DF-3DF5-4F30-86E8-80D2FCD17CB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883"/>
            <a:ext cx="1143372" cy="11537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100811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2022 год – 961,2 млн. руб.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2841892"/>
              </p:ext>
            </p:extLst>
          </p:nvPr>
        </p:nvGraphicFramePr>
        <p:xfrm>
          <a:off x="467544" y="1522016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200800" cy="1161792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счёт собственных ресурсов 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2022 году  –  427,4 млн.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0452825"/>
              </p:ext>
            </p:extLst>
          </p:nvPr>
        </p:nvGraphicFramePr>
        <p:xfrm>
          <a:off x="611560" y="1916832"/>
          <a:ext cx="81534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24136"/>
          </a:xfr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Ведомственная структура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расходов бюджета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2022 году –  961,2 млн.руб.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9299970"/>
              </p:ext>
            </p:extLst>
          </p:nvPr>
        </p:nvGraphicFramePr>
        <p:xfrm>
          <a:off x="467544" y="1628800"/>
          <a:ext cx="8352928" cy="472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1152128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900" y="332656"/>
            <a:ext cx="7132579" cy="1296144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муниципальным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программам из бюджета Нязепетровского  муниципального района в 2022 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1746955"/>
              </p:ext>
            </p:extLst>
          </p:nvPr>
        </p:nvGraphicFramePr>
        <p:xfrm>
          <a:off x="467544" y="2060848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8823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xmlns="" id="{7884C4A1-2290-F999-9955-A2EE4647D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6504295"/>
              </p:ext>
            </p:extLst>
          </p:nvPr>
        </p:nvGraphicFramePr>
        <p:xfrm>
          <a:off x="179512" y="1268760"/>
          <a:ext cx="885698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41D33C11-1664-2E86-BD5C-21E01BF4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34634"/>
            <a:ext cx="7416824" cy="97210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расходы бюджета Нязепетровского  муниципального района в рамках  муниципальных  программ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2022 год – 827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(млн. руб. )</a:t>
            </a: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29614871-40F8-9984-56B8-4D2AB77381C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634"/>
            <a:ext cx="1152128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1663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85628"/>
            <a:ext cx="7128792" cy="119915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за 2022 год – 91,9 млн.руб.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9647216"/>
              </p:ext>
            </p:extLst>
          </p:nvPr>
        </p:nvGraphicFramePr>
        <p:xfrm>
          <a:off x="395536" y="1628800"/>
          <a:ext cx="8496944" cy="5014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296144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88832" cy="12241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2022 год – 91,9 млн.руб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2024276"/>
              </p:ext>
            </p:extLst>
          </p:nvPr>
        </p:nvGraphicFramePr>
        <p:xfrm>
          <a:off x="323528" y="1700808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269924"/>
          </a:xfr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дебиторской и кредиторской задолженности по бюджету Нязепетровского муниципального района в 2022 году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55154206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114980" y="2829356"/>
            <a:ext cx="2016224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(+47,6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3467510" y="3573016"/>
            <a:ext cx="1941635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(+54,9 млн.руб.)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8640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1367644" y="258054"/>
            <a:ext cx="738082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Показатели исполнения бюджета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2022 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1230608612"/>
              </p:ext>
            </p:extLst>
          </p:nvPr>
        </p:nvGraphicFramePr>
        <p:xfrm>
          <a:off x="467544" y="1556792"/>
          <a:ext cx="8676456" cy="50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84369" y="2060848"/>
            <a:ext cx="1080119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pic>
        <p:nvPicPr>
          <p:cNvPr id="7" name="Рисунок 6" descr="cfoto">
            <a:extLst>
              <a:ext uri="{FF2B5EF4-FFF2-40B4-BE49-F238E27FC236}">
                <a16:creationId xmlns:a16="http://schemas.microsoft.com/office/drawing/2014/main" xmlns="" id="{C2CD2A56-8FA4-4E80-B352-C9D0D0C822CF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648"/>
            <a:ext cx="1008112" cy="936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8950602"/>
              </p:ext>
            </p:extLst>
          </p:nvPr>
        </p:nvGraphicFramePr>
        <p:xfrm>
          <a:off x="323528" y="1315481"/>
          <a:ext cx="8496944" cy="5384438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12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бюджета Нязепетровского муниципального 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2022</a:t>
                      </a:r>
                      <a:r>
                        <a:rPr lang="ru-RU" sz="2400" b="1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 –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977,7 млн.руб.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7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887628167"/>
              </p:ext>
            </p:extLst>
          </p:nvPr>
        </p:nvGraphicFramePr>
        <p:xfrm>
          <a:off x="0" y="2420887"/>
          <a:ext cx="9144000" cy="447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4989112C-DEEC-4202-AB7D-7C127F8E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644" y="258054"/>
            <a:ext cx="7452828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доходов бюджета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2022 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73D5D0EE-C2B3-408B-A09A-4E11FFE9736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81135" cy="8640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2022 году  к  2021 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1255336939"/>
              </p:ext>
            </p:extLst>
          </p:nvPr>
        </p:nvGraphicFramePr>
        <p:xfrm>
          <a:off x="539552" y="1556792"/>
          <a:ext cx="849884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C8D4A28A-1ECE-4E9F-9EF9-4F2358C48E7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88834" cy="10539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2022 год 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(тыс.руб.) 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989957"/>
              </p:ext>
            </p:extLst>
          </p:nvPr>
        </p:nvGraphicFramePr>
        <p:xfrm>
          <a:off x="500034" y="1142143"/>
          <a:ext cx="8464457" cy="5715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8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20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51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4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60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4630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2022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к 2021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27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152 788,2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165 663,9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174 749,7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прибыль, доходы (налог на доходы физических лиц)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128 304,6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141 456,4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146 496,5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товары (работы, услуги), реализуемые на территории Российской Федерации (акцизы по подакцизным товарам)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10 502,4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12 119,1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12 871,4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14 570,3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 на добычу полезных ископаемых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1 442,2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1 559,2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028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17 427,0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17 701,2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64 314,3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4 374,2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3 975,9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10 447,5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55 406,5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2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2 377,2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2 784,6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9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8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170 215,2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183 365,1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239 064,0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E654956E-72A0-4463-A297-0A9BBBC2618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88832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2022 год – 239,1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3DEDA35B-397E-47C5-80C1-1B9397B72C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9107894"/>
              </p:ext>
            </p:extLst>
          </p:nvPr>
        </p:nvGraphicFramePr>
        <p:xfrm>
          <a:off x="467544" y="1484784"/>
          <a:ext cx="8496944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 descr="cfoto">
            <a:extLst>
              <a:ext uri="{FF2B5EF4-FFF2-40B4-BE49-F238E27FC236}">
                <a16:creationId xmlns:a16="http://schemas.microsoft.com/office/drawing/2014/main" xmlns="" id="{616A9F89-604F-470C-86D0-DFF1051082D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812360" y="1051157"/>
            <a:ext cx="1008111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289301" cy="94618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областного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в бюджет Нязепетровского муниципального района в 2022 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3429005"/>
              </p:ext>
            </p:extLst>
          </p:nvPr>
        </p:nvGraphicFramePr>
        <p:xfrm>
          <a:off x="539552" y="1340768"/>
          <a:ext cx="8225405" cy="496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3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8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7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8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439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1109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2021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 к 2021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5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231 526,1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260 132,4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260 132,4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5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188 406,7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187 746,7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185 651,8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345 437,9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334 934,7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333 956,7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03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62 705,6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14 170,7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14 170,6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поступлений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828 076,3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796 984,5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793 911,5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10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Возврат неиспользованных остаток субсидий, субвенций и иных межбюджетиных трансфертов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-801,5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-55 283,6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9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827 274,8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796 984,5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738 627,9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080120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35816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безвозмездных поступлений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за  2022 год -   793,9 млн.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7273148"/>
              </p:ext>
            </p:extLst>
          </p:nvPr>
        </p:nvGraphicFramePr>
        <p:xfrm>
          <a:off x="448355" y="1582607"/>
          <a:ext cx="8247289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224136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2DCA899-1C48-C0F8-2706-FF7693CC2DF4}"/>
              </a:ext>
            </a:extLst>
          </p:cNvPr>
          <p:cNvSpPr txBox="1">
            <a:spLocks/>
          </p:cNvSpPr>
          <p:nvPr/>
        </p:nvSpPr>
        <p:spPr>
          <a:xfrm>
            <a:off x="1475656" y="188640"/>
            <a:ext cx="7289301" cy="94618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бюджетов поселений за  2022 год</a:t>
            </a:r>
          </a:p>
        </p:txBody>
      </p:sp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7DAD8678-228C-D9B4-014C-72256CA8EA55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773"/>
            <a:ext cx="1224136" cy="1152128"/>
          </a:xfrm>
          <a:prstGeom prst="rect">
            <a:avLst/>
          </a:prstGeom>
          <a:noFill/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5005E4FE-BCE6-99F1-C446-767BA582C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0330988"/>
              </p:ext>
            </p:extLst>
          </p:nvPr>
        </p:nvGraphicFramePr>
        <p:xfrm>
          <a:off x="467544" y="1628800"/>
          <a:ext cx="8297413" cy="3451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3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48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51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306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7095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971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2021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исполнения к 2021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0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7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4824</TotalTime>
  <Words>1367</Words>
  <Application>Microsoft Office PowerPoint</Application>
  <PresentationFormat>Экран (4:3)</PresentationFormat>
  <Paragraphs>354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Нязепетровский муниципальный район</vt:lpstr>
      <vt:lpstr> Показатели исполнения бюджета  Нязепетровского муниципального района за 2022 год </vt:lpstr>
      <vt:lpstr> Структура доходов бюджета Нязепетровского муниципального района за 2022 год </vt:lpstr>
      <vt:lpstr>Динамика изменения доходов бюджета в 2022 году  к  2021 году</vt:lpstr>
      <vt:lpstr>Структура налоговых и неналоговых доходов бюджета Нязепетровского муниципального района за 2022 год   (тыс.руб.) </vt:lpstr>
      <vt:lpstr>Структура собственных налоговых и неналоговых доходов бюджета Нязепетровского муниципального района за 2022 год – 239,1 (млн. руб.)</vt:lpstr>
      <vt:lpstr>Безвозмездные поступления из областного бюджета в бюджет Нязепетровского муниципального района в 2022 году</vt:lpstr>
      <vt:lpstr>Структура  безвозмездных поступлений в бюджет  Нязепетровского  муниципального  района за  2022 год -   793,9 млн. руб.</vt:lpstr>
      <vt:lpstr>Слайд 9</vt:lpstr>
      <vt:lpstr>Функциональная структура расходов бюджета Нязепетровского муниципального района  за 2022 год – 961,2 млн. руб.</vt:lpstr>
      <vt:lpstr>Расходы бюджета  Нязепетровского муниципального района за счёт собственных ресурсов в 2022 году  –  427,4 млн. руб.</vt:lpstr>
      <vt:lpstr>Ведомственная структура расходов бюджета Нязепетровского муниципального района  в 2022 году –  961,2 млн.руб.</vt:lpstr>
      <vt:lpstr>Расходы по муниципальным программам из бюджета Нязепетровского  муниципального района в 2022 году</vt:lpstr>
      <vt:lpstr>Основные расходы бюджета Нязепетровского  муниципального района в рамках  муниципальных  программ за 2022 год – 827,7 (млн. руб. )</vt:lpstr>
      <vt:lpstr>Структура расходов по межбюджетным трансфертам из бюджета Нязепетровского муниципального района за 2022 год – 91,9 млн.руб.</vt:lpstr>
      <vt:lpstr>Структура расходов по межбюджетным трансфертам из бюджета Нязепетровского муниципального района в разрезе поселений за 2022 год – 91,9 млн.руб.</vt:lpstr>
      <vt:lpstr>Динамика дебиторской и кредиторской задолженности по бюджету Нязепетровского муниципального района в 2022 году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Нязепетровский муниципальный район</dc:title>
  <dc:creator>Неволина Н.М.</dc:creator>
  <cp:lastModifiedBy>Круглова А.В.</cp:lastModifiedBy>
  <cp:revision>143</cp:revision>
  <dcterms:created xsi:type="dcterms:W3CDTF">2022-04-05T11:36:12Z</dcterms:created>
  <dcterms:modified xsi:type="dcterms:W3CDTF">2023-05-11T09:59:31Z</dcterms:modified>
</cp:coreProperties>
</file>