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19"/>
  </p:notesMasterIdLst>
  <p:handoutMasterIdLst>
    <p:handoutMasterId r:id="rId20"/>
  </p:handoutMasterIdLst>
  <p:sldIdLst>
    <p:sldId id="266" r:id="rId2"/>
    <p:sldId id="305" r:id="rId3"/>
    <p:sldId id="290" r:id="rId4"/>
    <p:sldId id="283" r:id="rId5"/>
    <p:sldId id="291" r:id="rId6"/>
    <p:sldId id="295" r:id="rId7"/>
    <p:sldId id="259" r:id="rId8"/>
    <p:sldId id="294" r:id="rId9"/>
    <p:sldId id="293" r:id="rId10"/>
    <p:sldId id="306" r:id="rId11"/>
    <p:sldId id="274" r:id="rId12"/>
    <p:sldId id="302" r:id="rId13"/>
    <p:sldId id="297" r:id="rId14"/>
    <p:sldId id="298" r:id="rId15"/>
    <p:sldId id="299" r:id="rId16"/>
    <p:sldId id="278" r:id="rId17"/>
    <p:sldId id="260" r:id="rId18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7224" autoAdjust="0"/>
  </p:normalViewPr>
  <p:slideViewPr>
    <p:cSldViewPr>
      <p:cViewPr varScale="1">
        <p:scale>
          <a:sx n="101" d="100"/>
          <a:sy n="101" d="100"/>
        </p:scale>
        <p:origin x="-19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5342401361250571"/>
          <c:y val="3.1953263873458738E-2"/>
          <c:w val="0.7144418009172866"/>
          <c:h val="0.8650676673228346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0.18819808734545518"/>
                  <c:y val="-0.3582818054938343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823,6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3809675591077041E-3"/>
                  <c:y val="-0.35942208678202897"/>
                </c:manualLayout>
              </c:layout>
              <c:showVal val="1"/>
            </c:dLbl>
            <c:dLbl>
              <c:idx val="2"/>
              <c:layout>
                <c:manualLayout>
                  <c:x val="4.5644852552844976E-3"/>
                  <c:y val="-0.1043189211615376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5,0</a:t>
                    </a:r>
                    <a:endParaRPr lang="en-US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9206450394051358E-3"/>
                  <c:y val="-3.031347211420983E-2"/>
                </c:manualLayout>
              </c:layout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Доходы  2018 год</c:v>
                </c:pt>
                <c:pt idx="1">
                  <c:v>Расходы 2018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828.6</c:v>
                </c:pt>
                <c:pt idx="2" formatCode="0.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2.9206450394051332E-2"/>
                  <c:y val="-2.5077725738806816E-2"/>
                </c:manualLayout>
              </c:layout>
              <c:showVal val="1"/>
            </c:dLbl>
            <c:dLbl>
              <c:idx val="1"/>
              <c:layout>
                <c:manualLayout>
                  <c:x val="-0.16781474463501134"/>
                  <c:y val="-0.4248714118570177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828,6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6075118129083994E-3"/>
                  <c:y val="-2.2597623512916453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Доходы  2018 год</c:v>
                </c:pt>
                <c:pt idx="1">
                  <c:v>Расходы 2018 год</c:v>
                </c:pt>
                <c:pt idx="2">
                  <c:v>Профицит бюджета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1">
                  <c:v>823.6</c:v>
                </c:pt>
              </c:numCache>
            </c:numRef>
          </c:val>
        </c:ser>
        <c:shape val="cylinder"/>
        <c:axId val="81783808"/>
        <c:axId val="81691392"/>
        <c:axId val="0"/>
      </c:bar3DChart>
      <c:catAx>
        <c:axId val="81783808"/>
        <c:scaling>
          <c:orientation val="minMax"/>
        </c:scaling>
        <c:axPos val="b"/>
        <c:tickLblPos val="nextTo"/>
        <c:crossAx val="81691392"/>
        <c:crosses val="autoZero"/>
        <c:auto val="1"/>
        <c:lblAlgn val="ctr"/>
        <c:lblOffset val="100"/>
      </c:catAx>
      <c:valAx>
        <c:axId val="81691392"/>
        <c:scaling>
          <c:orientation val="minMax"/>
        </c:scaling>
        <c:axPos val="l"/>
        <c:majorGridlines/>
        <c:numFmt formatCode="0.0" sourceLinked="1"/>
        <c:tickLblPos val="nextTo"/>
        <c:crossAx val="81783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2955227086477"/>
          <c:y val="0.29294813597100444"/>
          <c:w val="0.13120629884247137"/>
          <c:h val="0.15297388831796549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40"/>
      <c:perspective val="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2018 год</c:v>
                </c:pt>
              </c:strCache>
            </c:strRef>
          </c:tx>
          <c:explosion val="1"/>
          <c:dLbls>
            <c:dLbl>
              <c:idx val="0"/>
              <c:layout>
                <c:manualLayout>
                  <c:x val="-0.10836452960005422"/>
                  <c:y val="0.137609224471258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"Сохранение и развитие культуры"; </a:t>
                    </a:r>
                    <a:r>
                      <a:rPr lang="ru-RU" dirty="0" smtClean="0"/>
                      <a:t> 49,9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0.15425530583115099"/>
                  <c:y val="6.958675899225746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"Управление муниципальной собственностью на территории"; </a:t>
                    </a:r>
                    <a:r>
                      <a:rPr lang="ru-RU" dirty="0" smtClean="0"/>
                      <a:t>4,0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6129002888637375"/>
                  <c:y val="0.5724643513722855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"Автоматизация бюджетного ппроцесса и развитие </a:t>
                    </a:r>
                    <a:r>
                      <a:rPr lang="ru-RU" dirty="0" err="1" smtClean="0"/>
                      <a:t>информ.систем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управления финансами»</a:t>
                    </a:r>
                  </a:p>
                  <a:p>
                    <a:r>
                      <a:rPr lang="ru-RU" dirty="0" smtClean="0"/>
                      <a:t>2,1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0.54177985674489371"/>
                  <c:y val="-1.727877475728760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"Управление муниципальными финансами и муниципальным </a:t>
                    </a:r>
                    <a:r>
                      <a:rPr lang="ru-RU" dirty="0" smtClean="0"/>
                      <a:t>долгом"; 29,0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0.21056802887772458"/>
                  <c:y val="8.3014875369784805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"Социальная поддержка граждан Нязепетровского МР"; </a:t>
                    </a:r>
                    <a:r>
                      <a:rPr lang="ru-RU" dirty="0" smtClean="0"/>
                      <a:t> 147,1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0.40401454811637671"/>
                  <c:y val="0.1620692457484504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дорожного хозяйства в Нязепетровском МР"; </a:t>
                    </a:r>
                    <a:r>
                      <a:rPr lang="ru-RU" dirty="0" smtClean="0"/>
                      <a:t>43,6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0.66935219729682172"/>
                  <c:y val="-4.520256103972060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транспортного обслуживания населения Нязепетровского МР"; </a:t>
                    </a:r>
                    <a:r>
                      <a:rPr lang="ru-RU" dirty="0" smtClean="0"/>
                      <a:t>            2,2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0.12969164575851017"/>
                  <c:y val="7.397070808875440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туризма на территории Нязепетровского МР"; </a:t>
                    </a:r>
                    <a:r>
                      <a:rPr lang="ru-RU" dirty="0" smtClean="0"/>
                      <a:t>0,4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-0.13126957330062383"/>
                  <c:y val="-0.2560518678201144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дошкольного образования в </a:t>
                    </a:r>
                    <a:r>
                      <a:rPr lang="ru-RU" dirty="0" smtClean="0"/>
                      <a:t>Нязепетровском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 МР</a:t>
                    </a:r>
                    <a:r>
                      <a:rPr lang="ru-RU" dirty="0"/>
                      <a:t>"; </a:t>
                    </a:r>
                    <a:r>
                      <a:rPr lang="ru-RU" dirty="0" smtClean="0"/>
                      <a:t>         99,5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9"/>
              <c:layout>
                <c:manualLayout>
                  <c:x val="0.22691884069384671"/>
                  <c:y val="-0.1920993651060285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образования в Нязепетровском </a:t>
                    </a:r>
                    <a:r>
                      <a:rPr lang="ru-RU" dirty="0" smtClean="0"/>
                      <a:t>МР»         268,0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0"/>
              <c:layout>
                <c:manualLayout>
                  <c:x val="-0.11855579057868586"/>
                  <c:y val="0.1087456178006726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"Обеспечение доступным и комфортным жильем граждан РФ в Нязепетровского МР"; </a:t>
                    </a:r>
                    <a:r>
                      <a:rPr lang="ru-RU" dirty="0" smtClean="0"/>
                      <a:t>25,2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-0.24135258150766814"/>
                  <c:y val="0.3824106606816797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</a:t>
                    </a:r>
                    <a:r>
                      <a:rPr lang="ru-RU" dirty="0" smtClean="0"/>
                      <a:t>«Формирование современной городской среды";5,1 млн. 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3"/>
              <c:layout>
                <c:manualLayout>
                  <c:x val="0.51514992530877524"/>
                  <c:y val="0.362271596815887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"Природоохранные </a:t>
                    </a:r>
                    <a:r>
                      <a:rPr lang="ru-RU" dirty="0" smtClean="0"/>
                      <a:t>мероприятия по </a:t>
                    </a:r>
                    <a:r>
                      <a:rPr lang="ru-RU" dirty="0"/>
                      <a:t>оздоровлению экологической </a:t>
                    </a:r>
                    <a:r>
                      <a:rPr lang="ru-RU" dirty="0" smtClean="0"/>
                      <a:t>обстановки </a:t>
                    </a:r>
                    <a:r>
                      <a:rPr lang="ru-RU" dirty="0"/>
                      <a:t>в Нязепетровском МР"; </a:t>
                    </a:r>
                    <a:r>
                      <a:rPr lang="ru-RU" dirty="0" smtClean="0"/>
                      <a:t>1,4</a:t>
                    </a:r>
                    <a:r>
                      <a:rPr lang="ru-RU" baseline="0" dirty="0" smtClean="0"/>
                      <a:t> млн</a:t>
                    </a:r>
                    <a:r>
                      <a:rPr lang="ru-RU" dirty="0" smtClean="0"/>
                      <a:t>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4"/>
              <c:layout>
                <c:manualLayout>
                  <c:x val="0.26655708615222634"/>
                  <c:y val="0.5083567024708294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"Чистая вода</a:t>
                    </a:r>
                    <a:r>
                      <a:rPr lang="ru-RU" dirty="0" smtClean="0"/>
                      <a:t>";                  33,2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5"/>
              <c:layout>
                <c:manualLayout>
                  <c:x val="-0.34039476298766147"/>
                  <c:y val="0.5154300465671866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""Разработка градостроительной документации территориального планирования Нязепетровского МР"; </a:t>
                    </a:r>
                    <a:r>
                      <a:rPr lang="ru-RU" dirty="0" smtClean="0"/>
                      <a:t>           0,2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6"/>
              <c:layout>
                <c:manualLayout>
                  <c:x val="1.80966039903756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физической культуры и </a:t>
                    </a:r>
                    <a:r>
                      <a:rPr lang="ru-RU" dirty="0" smtClean="0"/>
                      <a:t>спорта»                  8,3 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7"/>
              <c:layout>
                <c:manualLayout>
                  <c:x val="0.45004735489724296"/>
                  <c:y val="0.2126476805061735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МП </a:t>
                    </a:r>
                    <a:r>
                      <a:rPr lang="ru-RU" dirty="0"/>
                      <a:t>"Реализация молодежной политики"; </a:t>
                    </a:r>
                    <a:r>
                      <a:rPr lang="ru-RU" dirty="0" smtClean="0"/>
                      <a:t>0,4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8"/>
              <c:layout>
                <c:manualLayout>
                  <c:x val="-0.18319789976876791"/>
                  <c:y val="0.8912160816994375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"Повышение безопасности дорожного движения</a:t>
                    </a:r>
                    <a:r>
                      <a:rPr lang="ru-RU" dirty="0" smtClean="0"/>
                      <a:t>";          0,2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9"/>
              <c:layout>
                <c:manualLayout>
                  <c:x val="0.21680439912314367"/>
                  <c:y val="7.7262023635102524E-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</a:t>
                    </a:r>
                    <a:r>
                      <a:rPr lang="ru-RU" dirty="0" smtClean="0"/>
                      <a:t>Профилактика </a:t>
                    </a:r>
                    <a:r>
                      <a:rPr lang="ru-RU" dirty="0"/>
                      <a:t>преступлений и иных правонарушений</a:t>
                    </a:r>
                    <a:r>
                      <a:rPr lang="ru-RU" dirty="0" smtClean="0"/>
                      <a:t>";              0,003 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0"/>
              <c:layout>
                <c:manualLayout>
                  <c:x val="-0.38585728524537094"/>
                  <c:y val="0.2656030792824238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"Развитие кадрового потенциала бюджетной сферы"; </a:t>
                    </a:r>
                    <a:r>
                      <a:rPr lang="ru-RU" dirty="0" smtClean="0"/>
                      <a:t>1,1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1"/>
              <c:delete val="1"/>
            </c:dLbl>
            <c:dLbl>
              <c:idx val="22"/>
              <c:layout>
                <c:manualLayout>
                  <c:x val="0.40258570712890973"/>
                  <c:y val="0.8004458411489683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</a:t>
                    </a:r>
                    <a:r>
                      <a:rPr lang="ru-RU" dirty="0" smtClean="0"/>
                      <a:t>«Обеспечение безопасности </a:t>
                    </a:r>
                    <a:r>
                      <a:rPr lang="ru-RU" dirty="0" err="1" smtClean="0"/>
                      <a:t>жизнедеят</a:t>
                    </a:r>
                    <a:r>
                      <a:rPr lang="ru-RU" dirty="0" smtClean="0"/>
                      <a:t>.";    1,3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3"/>
              <c:layout>
                <c:manualLayout>
                  <c:x val="-0.4099951004987335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МП "Профилактика экстремизма и терроризма на территории Нязепетровского МР"; </a:t>
                    </a:r>
                    <a:r>
                      <a:rPr lang="ru-RU" dirty="0" smtClean="0"/>
                      <a:t>10,0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spPr>
              <a:gradFill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50000">
                    <a:srgbClr val="94B6D2">
                      <a:tint val="44500"/>
                      <a:satMod val="160000"/>
                    </a:srgbClr>
                  </a:gs>
                  <a:gs pos="100000">
                    <a:srgbClr val="94B6D2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Лист1!$A$2:$A$24</c:f>
              <c:strCache>
                <c:ptCount val="23"/>
                <c:pt idx="0">
                  <c:v>МП "Сохранение и развитие культуры"</c:v>
                </c:pt>
                <c:pt idx="1">
                  <c:v>МП "Управление муниципальной собственностью на территории"</c:v>
                </c:pt>
                <c:pt idx="2">
                  <c:v>МП "Автоматизация бюджетного ппроцесса и развитие информационных систем"управления"финансами в Нязепетровском МР"</c:v>
                </c:pt>
                <c:pt idx="3">
                  <c:v>МП "Управление муниципальными финансами и муниципальным долгомР"</c:v>
                </c:pt>
                <c:pt idx="4">
                  <c:v>МП "Социальная поддержка граждан Нязепетровского МР"</c:v>
                </c:pt>
                <c:pt idx="5">
                  <c:v>МП "Развитие дорожного хозяйства в Нязепетровском МР"</c:v>
                </c:pt>
                <c:pt idx="6">
                  <c:v>МП "Развитие транспортного обслуживания населения Нязепетровского МР"</c:v>
                </c:pt>
                <c:pt idx="7">
                  <c:v>МП "Развитие туризма на территории Нязепетровского МР"</c:v>
                </c:pt>
                <c:pt idx="8">
                  <c:v>МП "Развитие дошкольного образования в Нязепетровского МР"</c:v>
                </c:pt>
                <c:pt idx="9">
                  <c:v>МП "Развитие образования в Нязепетровском МР"</c:v>
                </c:pt>
                <c:pt idx="10">
                  <c:v>МП "Обеспечение доступным и комфортным жильем граждан РФ в Нязепетровского МР"</c:v>
                </c:pt>
                <c:pt idx="11">
                  <c:v>МП "Природоохранные мероприятияпо оздоровлению экологической оюстановки в Нязепетровском МР"</c:v>
                </c:pt>
                <c:pt idx="12">
                  <c:v>МП "Чистая вода"</c:v>
                </c:pt>
                <c:pt idx="13">
                  <c:v>МП ""Разработка градостроительной документации территориального планирования Нязепетровского МР"</c:v>
                </c:pt>
                <c:pt idx="14">
                  <c:v>МП "Развитие физической культуры и спорта"</c:v>
                </c:pt>
                <c:pt idx="15">
                  <c:v>Мп "Реализация молодежной политики"</c:v>
                </c:pt>
                <c:pt idx="16">
                  <c:v>МП "Повышение безопасности дорожного движения"</c:v>
                </c:pt>
                <c:pt idx="17">
                  <c:v>МП "Профилактика преступлений и иных правонарушений"</c:v>
                </c:pt>
                <c:pt idx="18">
                  <c:v>МП "Развитие кадрового потенциала бюджетной сферы"</c:v>
                </c:pt>
                <c:pt idx="19">
                  <c:v>МП "Обеспечение безопасности жизнедеятельности населения Нязепетровского МР"</c:v>
                </c:pt>
                <c:pt idx="20">
                  <c:v>МП "Профилактика наркомании и противодействие незаконному обороту наркотических и психотропных средств</c:v>
                </c:pt>
                <c:pt idx="21">
                  <c:v>МП "Развитие муниципальной службы"</c:v>
                </c:pt>
                <c:pt idx="22">
                  <c:v>МП "Формирование современной городской среды"</c:v>
                </c:pt>
              </c:strCache>
            </c:strRef>
          </c:cat>
          <c:val>
            <c:numRef>
              <c:f>Лист1!$B$2:$B$24</c:f>
              <c:numCache>
                <c:formatCode>0.0</c:formatCode>
                <c:ptCount val="23"/>
                <c:pt idx="0">
                  <c:v>49.9</c:v>
                </c:pt>
                <c:pt idx="1">
                  <c:v>4</c:v>
                </c:pt>
                <c:pt idx="2">
                  <c:v>2.1</c:v>
                </c:pt>
                <c:pt idx="3">
                  <c:v>29</c:v>
                </c:pt>
                <c:pt idx="4">
                  <c:v>147.1</c:v>
                </c:pt>
                <c:pt idx="5">
                  <c:v>43.6</c:v>
                </c:pt>
                <c:pt idx="6">
                  <c:v>2.2000000000000002</c:v>
                </c:pt>
                <c:pt idx="7">
                  <c:v>0.4</c:v>
                </c:pt>
                <c:pt idx="8">
                  <c:v>99.5</c:v>
                </c:pt>
                <c:pt idx="9">
                  <c:v>268</c:v>
                </c:pt>
                <c:pt idx="10">
                  <c:v>25.2</c:v>
                </c:pt>
                <c:pt idx="11">
                  <c:v>1.4</c:v>
                </c:pt>
                <c:pt idx="12">
                  <c:v>33.200000000000003</c:v>
                </c:pt>
                <c:pt idx="13">
                  <c:v>0.2</c:v>
                </c:pt>
                <c:pt idx="14">
                  <c:v>8.3000000000000007</c:v>
                </c:pt>
                <c:pt idx="15">
                  <c:v>0.4</c:v>
                </c:pt>
                <c:pt idx="16">
                  <c:v>0.2</c:v>
                </c:pt>
                <c:pt idx="17">
                  <c:v>3.0000000000000002E-2</c:v>
                </c:pt>
                <c:pt idx="18">
                  <c:v>1.1000000000000001</c:v>
                </c:pt>
                <c:pt idx="19">
                  <c:v>1.3</c:v>
                </c:pt>
                <c:pt idx="20">
                  <c:v>0</c:v>
                </c:pt>
                <c:pt idx="21">
                  <c:v>0</c:v>
                </c:pt>
                <c:pt idx="22">
                  <c:v>5.0999999999999996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0482204614434486E-2"/>
          <c:y val="7.9880381970647923E-2"/>
          <c:w val="0.84259957086188664"/>
          <c:h val="0.820375886519278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на 2018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3.976479622549569E-2"/>
                  <c:y val="-0.3930665570793696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 бюджетам субъектов РФ и муниципальных </a:t>
                    </a:r>
                    <a:r>
                      <a:rPr lang="ru-RU" dirty="0" smtClean="0"/>
                      <a:t>образований; </a:t>
                    </a:r>
                  </a:p>
                  <a:p>
                    <a:r>
                      <a:rPr lang="ru-RU" dirty="0" smtClean="0"/>
                      <a:t>29,0 млн.</a:t>
                    </a:r>
                    <a:r>
                      <a:rPr lang="ru-RU" baseline="0" dirty="0" smtClean="0"/>
                      <a:t>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4.1914429586432426E-2"/>
                  <c:y val="4.167080486448735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Субсидии бюджетам субъектов РФ и муниципальных образований; </a:t>
                    </a:r>
                    <a:endParaRPr lang="ru-RU" dirty="0" smtClean="0"/>
                  </a:p>
                  <a:p>
                    <a:r>
                      <a:rPr lang="ru-RU" dirty="0" smtClean="0"/>
                      <a:t>11,9 млн</a:t>
                    </a:r>
                    <a:r>
                      <a:rPr lang="ru-RU" baseline="0" dirty="0" smtClean="0"/>
                      <a:t>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Субвенции бюджетам субъектов РФ и муниципальных; </a:t>
                    </a:r>
                    <a:r>
                      <a:rPr lang="ru-RU" dirty="0" smtClean="0"/>
                      <a:t>     1,1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20591114964739368"/>
                  <c:y val="-7.404513203262282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МБТ; </a:t>
                    </a:r>
                    <a:endParaRPr lang="ru-RU" dirty="0" smtClean="0"/>
                  </a:p>
                  <a:p>
                    <a:r>
                      <a:rPr lang="ru-RU" dirty="0" smtClean="0"/>
                      <a:t>12,1 млн.руб.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бюджетам субъектов РФ и муниципальных образований </c:v>
                </c:pt>
                <c:pt idx="1">
                  <c:v>Субсидии бюджетам субъектов РФ и муниципальных образований</c:v>
                </c:pt>
                <c:pt idx="2">
                  <c:v>Субвенции бюджетам субъектов РФ и муниципальных</c:v>
                </c:pt>
                <c:pt idx="3">
                  <c:v>Иные МБТ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29</c:v>
                </c:pt>
                <c:pt idx="1">
                  <c:v>11.9</c:v>
                </c:pt>
                <c:pt idx="2">
                  <c:v>1.1000000000000001</c:v>
                </c:pt>
                <c:pt idx="3">
                  <c:v>12.1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4845679012345914E-2"/>
          <c:y val="0.14948686058635546"/>
          <c:w val="0.84104938271604934"/>
          <c:h val="0.813267585263068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2018 год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Гривенское сельское поселение;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3,7 млн</a:t>
                    </a:r>
                    <a:r>
                      <a:rPr lang="ru-RU" baseline="0" dirty="0" smtClean="0"/>
                      <a:t>.руб.; 6,8%	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7.1872812773403322E-2"/>
                  <c:y val="-7.846440635948660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Кургинское сельское поселение;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7,5 млн</a:t>
                    </a:r>
                    <a:r>
                      <a:rPr lang="ru-RU" baseline="0" dirty="0" smtClean="0"/>
                      <a:t>.руб.; 13,9%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7.1759259259259302E-4"/>
                  <c:y val="-0.2156022928159160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Нязепетровское </a:t>
                    </a:r>
                    <a:r>
                      <a:rPr lang="ru-RU" dirty="0" smtClean="0"/>
                      <a:t>городское поселение</a:t>
                    </a:r>
                    <a:r>
                      <a:rPr lang="ru-RU" dirty="0"/>
                      <a:t>; </a:t>
                    </a:r>
                    <a:endParaRPr lang="ru-RU" dirty="0" smtClean="0"/>
                  </a:p>
                  <a:p>
                    <a:r>
                      <a:rPr lang="ru-RU" dirty="0" smtClean="0"/>
                      <a:t>7,7 млн.руб.; 14,2%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600" dirty="0" err="1"/>
                      <a:t>Ункурдинское</a:t>
                    </a:r>
                    <a:r>
                      <a:rPr lang="ru-RU" sz="1600" dirty="0"/>
                      <a:t> сельское </a:t>
                    </a:r>
                    <a:r>
                      <a:rPr lang="ru-RU" sz="1600" dirty="0" smtClean="0"/>
                      <a:t>поселение;</a:t>
                    </a:r>
                  </a:p>
                  <a:p>
                    <a:r>
                      <a:rPr lang="ru-RU" sz="1600" dirty="0" smtClean="0"/>
                      <a:t>9,8 млн</a:t>
                    </a:r>
                    <a:r>
                      <a:rPr lang="ru-RU" sz="1600" baseline="0" dirty="0" smtClean="0"/>
                      <a:t>. руб. 18,1%</a:t>
                    </a:r>
                    <a:endParaRPr lang="ru-RU" sz="1600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6.6990740740740753E-2"/>
                  <c:y val="-0.1334648559875544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Шемахинское сельское поселение; </a:t>
                    </a:r>
                    <a:endParaRPr lang="ru-RU" dirty="0" smtClean="0"/>
                  </a:p>
                  <a:p>
                    <a:r>
                      <a:rPr lang="ru-RU" dirty="0" smtClean="0"/>
                      <a:t>25,4 млн</a:t>
                    </a:r>
                    <a:r>
                      <a:rPr lang="ru-RU" baseline="0" dirty="0" smtClean="0"/>
                      <a:t>.руб.; 47,0%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Гривенское сельское поселение</c:v>
                </c:pt>
                <c:pt idx="1">
                  <c:v>Кургинское сельское поселение</c:v>
                </c:pt>
                <c:pt idx="2">
                  <c:v>Нязепетровское сельское поснление</c:v>
                </c:pt>
                <c:pt idx="3">
                  <c:v>Ункурдинское сельское поселение</c:v>
                </c:pt>
                <c:pt idx="4">
                  <c:v>Шемахинское сельское поселение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3.7</c:v>
                </c:pt>
                <c:pt idx="1">
                  <c:v>7.5</c:v>
                </c:pt>
                <c:pt idx="2">
                  <c:v>7.7</c:v>
                </c:pt>
                <c:pt idx="3">
                  <c:v>9.8000000000000007</c:v>
                </c:pt>
                <c:pt idx="4">
                  <c:v>25.4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 г.</c:v>
                </c:pt>
              </c:strCache>
            </c:strRef>
          </c:tx>
          <c:spPr>
            <a:solidFill>
              <a:schemeClr val="accent5"/>
            </a:solidFill>
            <a:ln w="1905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7.7160493827162146E-3"/>
                  <c:y val="-4.425931719042072E-2"/>
                </c:manualLayout>
              </c:layout>
              <c:showVal val="1"/>
            </c:dLbl>
            <c:dLbl>
              <c:idx val="1"/>
              <c:layout>
                <c:manualLayout>
                  <c:x val="-1.5432098765432326E-3"/>
                  <c:y val="-5.1529429999298063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50.6</c:v>
                </c:pt>
                <c:pt idx="1">
                  <c:v>44.9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01.01.2019 г.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5.7098765432098832E-2"/>
                  <c:y val="-4.9182609344843045E-2"/>
                </c:manualLayout>
              </c:layout>
              <c:showVal val="1"/>
            </c:dLbl>
            <c:dLbl>
              <c:idx val="1"/>
              <c:layout>
                <c:manualLayout>
                  <c:x val="0.13425925925925927"/>
                  <c:y val="5.4105901499262969E-2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Дебиторская задолженность</c:v>
                </c:pt>
                <c:pt idx="1">
                  <c:v>Кредиторская задолженность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44.1</c:v>
                </c:pt>
                <c:pt idx="1">
                  <c:v>66.900000000000006</c:v>
                </c:pt>
              </c:numCache>
            </c:numRef>
          </c:val>
        </c:ser>
        <c:shape val="cylinder"/>
        <c:axId val="143565184"/>
        <c:axId val="143566720"/>
        <c:axId val="0"/>
      </c:bar3DChart>
      <c:catAx>
        <c:axId val="1435651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43566720"/>
        <c:crosses val="autoZero"/>
        <c:auto val="1"/>
        <c:lblAlgn val="ctr"/>
        <c:lblOffset val="100"/>
      </c:catAx>
      <c:valAx>
        <c:axId val="143566720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435651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05852046271995"/>
          <c:y val="0.32032580395040455"/>
          <c:w val="0.21939826966073694"/>
          <c:h val="0.37480722109899045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4100391308942459"/>
          <c:y val="3.1953263873458516E-2"/>
          <c:w val="0.53439960559353072"/>
          <c:h val="0.8650676673228346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19,9 %</c:v>
                </c:pt>
              </c:strCache>
            </c:strRef>
          </c:tx>
          <c:dLbls>
            <c:dLbl>
              <c:idx val="0"/>
              <c:layout>
                <c:manualLayout>
                  <c:x val="2.2217571345623056E-2"/>
                  <c:y val="7.0081626418295523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164,3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7523870236431295E-2"/>
                  <c:y val="-3.927731988112579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</a:t>
                    </a:r>
                    <a:r>
                      <a:rPr lang="ru-RU" sz="1400" b="1" dirty="0" smtClean="0"/>
                      <a:t>56,5</a:t>
                    </a:r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</c:dLbl>
            <c:delete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164.3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79,6 %</c:v>
                </c:pt>
              </c:strCache>
            </c:strRef>
          </c:tx>
          <c:dLbls>
            <c:dLbl>
              <c:idx val="0"/>
              <c:layout>
                <c:manualLayout>
                  <c:x val="2.4585762809390472E-2"/>
                  <c:y val="-2.3411295673883465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/>
                      <a:t>659,5</a:t>
                    </a:r>
                  </a:p>
                  <a:p>
                    <a:endParaRPr lang="en-US" sz="14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7982999086206607E-3"/>
                  <c:y val="-1.9772976613709681E-2"/>
                </c:manualLayout>
              </c:layout>
              <c:tx>
                <c:rich>
                  <a:bodyPr/>
                  <a:lstStyle/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519,8</a:t>
                    </a:r>
                  </a:p>
                  <a:p>
                    <a:endParaRPr lang="ru-RU" sz="1400" b="1" dirty="0" smtClean="0"/>
                  </a:p>
                  <a:p>
                    <a:endParaRPr lang="en-US" sz="14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659.5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 0,5 %</c:v>
                </c:pt>
              </c:strCache>
            </c:strRef>
          </c:tx>
          <c:dLbls>
            <c:dLbl>
              <c:idx val="0"/>
              <c:layout>
                <c:manualLayout>
                  <c:x val="2.0234727389968291E-2"/>
                  <c:y val="-4.9902184841425917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4,8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#,##0.00</c:formatCode>
                <c:ptCount val="1"/>
                <c:pt idx="0">
                  <c:v>4.8</c:v>
                </c:pt>
              </c:numCache>
            </c:numRef>
          </c:val>
        </c:ser>
        <c:shape val="cylinder"/>
        <c:axId val="86263680"/>
        <c:axId val="86265216"/>
        <c:axId val="0"/>
      </c:bar3DChart>
      <c:catAx>
        <c:axId val="86263680"/>
        <c:scaling>
          <c:orientation val="minMax"/>
        </c:scaling>
        <c:axPos val="b"/>
        <c:numFmt formatCode="General" sourceLinked="1"/>
        <c:tickLblPos val="nextTo"/>
        <c:crossAx val="86265216"/>
        <c:crosses val="autoZero"/>
        <c:auto val="1"/>
        <c:lblAlgn val="ctr"/>
        <c:lblOffset val="100"/>
      </c:catAx>
      <c:valAx>
        <c:axId val="8626521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6263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87435121978946"/>
          <c:y val="0.18339899554078445"/>
          <c:w val="0.31012564878021481"/>
          <c:h val="0.3727501653992222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всего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676.3</c:v>
                </c:pt>
                <c:pt idx="1">
                  <c:v>828.6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514.70000000000005</c:v>
                </c:pt>
                <c:pt idx="1">
                  <c:v>659.5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156.4</c:v>
                </c:pt>
                <c:pt idx="1">
                  <c:v>164.3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трансфетры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2017 год</c:v>
                </c:pt>
                <c:pt idx="1">
                  <c:v>2018 год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 formatCode="General">
                  <c:v>5.2</c:v>
                </c:pt>
                <c:pt idx="1">
                  <c:v>4.8</c:v>
                </c:pt>
              </c:numCache>
            </c:numRef>
          </c:val>
        </c:ser>
        <c:shape val="cylinder"/>
        <c:axId val="93130752"/>
        <c:axId val="93132288"/>
        <c:axId val="0"/>
      </c:bar3DChart>
      <c:catAx>
        <c:axId val="93130752"/>
        <c:scaling>
          <c:orientation val="minMax"/>
        </c:scaling>
        <c:axPos val="b"/>
        <c:tickLblPos val="nextTo"/>
        <c:crossAx val="93132288"/>
        <c:crosses val="autoZero"/>
        <c:auto val="1"/>
        <c:lblAlgn val="ctr"/>
        <c:lblOffset val="100"/>
      </c:catAx>
      <c:valAx>
        <c:axId val="93132288"/>
        <c:scaling>
          <c:orientation val="minMax"/>
        </c:scaling>
        <c:axPos val="l"/>
        <c:majorGridlines/>
        <c:numFmt formatCode="General" sourceLinked="1"/>
        <c:tickLblPos val="nextTo"/>
        <c:crossAx val="93130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00273020871844"/>
          <c:y val="0.43237191152306564"/>
          <c:w val="0.32395661984000451"/>
          <c:h val="0.5012510040982283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1857470503103019"/>
          <c:y val="0.19005560745584768"/>
          <c:w val="0.84073220987563457"/>
          <c:h val="0.725439743760843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2018 год </c:v>
                </c:pt>
              </c:strCache>
            </c:strRef>
          </c:tx>
          <c:explosion val="8"/>
          <c:dLbls>
            <c:dLbl>
              <c:idx val="0"/>
              <c:layout>
                <c:manualLayout>
                  <c:x val="-1.2461059190031057E-2"/>
                  <c:y val="6.598491925797402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Налог на доходы физ.лиц 118,8 млн. руб., </a:t>
                    </a:r>
                  </a:p>
                  <a:p>
                    <a:r>
                      <a:rPr lang="ru-RU" sz="1100" dirty="0" smtClean="0"/>
                      <a:t>72,3 %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115264797507795E-3"/>
                  <c:y val="0.2363381378175188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Налоги на товары </a:t>
                    </a:r>
                  </a:p>
                  <a:p>
                    <a:r>
                      <a:rPr lang="ru-RU" sz="1100" dirty="0" smtClean="0"/>
                      <a:t>8,9 млн.</a:t>
                    </a:r>
                    <a:r>
                      <a:rPr lang="ru-RU" sz="1100" baseline="0" dirty="0" smtClean="0"/>
                      <a:t> руб.; 5,4%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5.1401869158878497E-2"/>
                  <c:y val="0.27360002669157879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Налоги на совокупный     доход                                   10,0 млн.руб.; 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6,1%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0.11847401084210268"/>
                  <c:y val="0.16047488767293924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Государственная пошлина                            2,8 млн. руб.;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1,7%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0.13180280619128221"/>
                  <c:y val="3.7331286978958197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Доходы от имущества </a:t>
                    </a:r>
                    <a:r>
                      <a:rPr lang="ru-RU" sz="1100" dirty="0" err="1" smtClean="0"/>
                      <a:t>находящ.в</a:t>
                    </a:r>
                    <a:r>
                      <a:rPr lang="ru-RU" sz="1100" dirty="0" smtClean="0"/>
                      <a:t> </a:t>
                    </a:r>
                    <a:r>
                      <a:rPr lang="ru-RU" sz="1100" baseline="0" dirty="0" err="1" smtClean="0"/>
                      <a:t>муниц</a:t>
                    </a:r>
                    <a:r>
                      <a:rPr lang="ru-RU" sz="1100" baseline="0" dirty="0" smtClean="0"/>
                      <a:t>. собственности                 </a:t>
                    </a:r>
                    <a:r>
                      <a:rPr lang="ru-RU" sz="1100" dirty="0" smtClean="0"/>
                      <a:t>5,9 млн. руб.;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3,6%</a:t>
                    </a:r>
                  </a:p>
                  <a:p>
                    <a:endParaRPr lang="en-US" sz="1100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2.032747074839944E-2"/>
                  <c:y val="-0.13154944614974001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Платежи при пользовании природными ресурсами 0,2 млн. руб.;</a:t>
                    </a:r>
                    <a:r>
                      <a:rPr lang="ru-RU" sz="1100" baseline="0" dirty="0" smtClean="0"/>
                      <a:t>  </a:t>
                    </a:r>
                    <a:r>
                      <a:rPr lang="ru-RU" sz="1100" dirty="0" smtClean="0"/>
                      <a:t>0,1%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9.732504231363627E-2"/>
                  <c:y val="-0.10762311490724694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Доходы от оказанных платных услуг                 12,7 млн. руб.;</a:t>
                    </a:r>
                    <a:r>
                      <a:rPr lang="ru-RU" sz="1100" baseline="0" dirty="0" smtClean="0"/>
                      <a:t>   </a:t>
                    </a:r>
                    <a:r>
                      <a:rPr lang="ru-RU" sz="1100" dirty="0" smtClean="0"/>
                      <a:t>7,8%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0.21857568621679299"/>
                  <c:y val="-4.6505405044708403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Доходы от продажи материальных и нематериальных активов 3,4 млн.руб.; 2,1%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0.38746228567223573"/>
                  <c:y val="-3.3678099559588952E-3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Штрафы, санкции, возмещение ущерба 1,5 млн.руб.; </a:t>
                    </a:r>
                  </a:p>
                  <a:p>
                    <a:r>
                      <a:rPr lang="ru-RU" sz="1100" dirty="0" smtClean="0"/>
                      <a:t>0,9%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9"/>
              <c:layout>
                <c:manualLayout>
                  <c:x val="0.33405695783354272"/>
                  <c:y val="0.15021775879709995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Прочие неналоговые доходы 01 млн.руб.;</a:t>
                    </a:r>
                  </a:p>
                  <a:p>
                    <a:r>
                      <a:rPr lang="ru-RU" sz="1100" dirty="0" smtClean="0"/>
                      <a:t>0,1%</a:t>
                    </a:r>
                    <a:endParaRPr lang="en-US" sz="1100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Налоги на прибыль, доходы (налог на доходы физических лиц) </c:v>
                </c:pt>
                <c:pt idx="1">
                  <c:v>Налоги на товары (работы, услуги), реализуемые на территории РФ (акцизы по подакцизным товарам) </c:v>
                </c:pt>
                <c:pt idx="2">
                  <c:v>Налоги на совокупный доход </c:v>
                </c:pt>
                <c:pt idx="3">
                  <c:v>Государственная пошлина </c:v>
                </c:pt>
                <c:pt idx="4">
                  <c:v>Доходы от использования имущества, находящегося в государственной и муниципальной собственности </c:v>
                </c:pt>
                <c:pt idx="5">
                  <c:v>Платежи при использовании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 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 </c:v>
                </c:pt>
                <c:pt idx="9">
                  <c:v>Прочие неналоговые доходы 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118.8</c:v>
                </c:pt>
                <c:pt idx="1">
                  <c:v>8.9</c:v>
                </c:pt>
                <c:pt idx="2">
                  <c:v>10</c:v>
                </c:pt>
                <c:pt idx="3">
                  <c:v>2.8</c:v>
                </c:pt>
                <c:pt idx="4">
                  <c:v>5.9</c:v>
                </c:pt>
                <c:pt idx="5">
                  <c:v>0.2</c:v>
                </c:pt>
                <c:pt idx="6">
                  <c:v>12.7</c:v>
                </c:pt>
                <c:pt idx="7">
                  <c:v>3.9</c:v>
                </c:pt>
                <c:pt idx="8">
                  <c:v>1.5</c:v>
                </c:pt>
                <c:pt idx="9">
                  <c:v>0.1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2018 год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Д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отации;</a:t>
                    </a:r>
                  </a:p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52,9 млн.руб.;</a:t>
                    </a:r>
                    <a:r>
                      <a:rPr lang="ru-RU" sz="1200" baseline="0" dirty="0" smtClean="0">
                        <a:latin typeface="Times New Roman" pitchFamily="18" charset="0"/>
                        <a:cs typeface="Times New Roman" pitchFamily="18" charset="0"/>
                      </a:rPr>
                      <a:t> 8%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Val val="1"/>
              <c:showSer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С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убсидии </a:t>
                    </a:r>
                  </a:p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294,2 млн.руб.; 45%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ctr"/>
              <c:showVal val="1"/>
              <c:showSerName val="1"/>
            </c:dLbl>
            <c:dLbl>
              <c:idx val="2"/>
              <c:layout>
                <c:manualLayout>
                  <c:x val="-4.6610824207827022E-2"/>
                  <c:y val="4.5325576830421911E-2"/>
                </c:manualLayout>
              </c:layout>
              <c:tx>
                <c:rich>
                  <a:bodyPr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b="0" i="0" u="none" strike="noStrike" baseline="0" dirty="0" smtClean="0">
                        <a:latin typeface="Times New Roman" pitchFamily="18" charset="0"/>
                        <a:cs typeface="Times New Roman" pitchFamily="18" charset="0"/>
                      </a:rPr>
                      <a:t>Субвенции бюджетам субъектов Российской Федерации и муниципальных образований 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312,6 млн.руб.;  47%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dLblPos val="ctr"/>
              <c:showVal val="1"/>
              <c:showSerNam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 бюджетам субъектов Российской федерации и муниципальных образований </c:v>
                </c:pt>
                <c:pt idx="1">
                  <c:v>Субсидии бюджетам субъектов Российской Федерации и муниципальных образований </c:v>
                </c:pt>
                <c:pt idx="2">
                  <c:v>Субвенции бюджетам субъектов Российской Федерации и муниципальных образований 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52.9</c:v>
                </c:pt>
                <c:pt idx="1">
                  <c:v>294.2</c:v>
                </c:pt>
                <c:pt idx="2">
                  <c:v>312.60000000000002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60"/>
      <c:perspective val="30"/>
    </c:view3D>
    <c:plotArea>
      <c:layout>
        <c:manualLayout>
          <c:layoutTarget val="inner"/>
          <c:xMode val="edge"/>
          <c:yMode val="edge"/>
          <c:x val="7.4960997865921655E-2"/>
          <c:y val="7.3799323813337134E-2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2018 год </c:v>
                </c:pt>
              </c:strCache>
            </c:strRef>
          </c:tx>
          <c:dLbls>
            <c:dLbl>
              <c:idx val="0"/>
              <c:layout>
                <c:manualLayout>
                  <c:x val="1.029789431044556E-2"/>
                  <c:y val="7.448756077285655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 </a:t>
                    </a:r>
                    <a:r>
                      <a:rPr lang="ru-RU" dirty="0" smtClean="0"/>
                      <a:t>;                    54,3 млн. руб. 6,6%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"/>
              <c:layout>
                <c:manualLayout>
                  <c:x val="0.17828870535724503"/>
                  <c:y val="0.1837357877343037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</a:t>
                    </a:r>
                    <a:r>
                      <a:rPr lang="ru-RU" dirty="0" smtClean="0"/>
                      <a:t>оборона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1,1 млн. руб.;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2"/>
              <c:layout>
                <c:manualLayout>
                  <c:x val="0.15329911483101469"/>
                  <c:y val="0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Национальная безопасность и правоохранительная деятельность </a:t>
                    </a:r>
                    <a:r>
                      <a:rPr lang="ru-RU" dirty="0" smtClean="0"/>
                      <a:t>                3,8 млн. руб.;  0,5%</a:t>
                    </a:r>
                    <a:endParaRPr lang="ru-RU" dirty="0"/>
                  </a:p>
                </c:rich>
              </c:tx>
              <c:spPr/>
              <c:showLegendKey val="1"/>
              <c:showVal val="1"/>
              <c:showCatName val="1"/>
            </c:dLbl>
            <c:dLbl>
              <c:idx val="3"/>
              <c:layout>
                <c:manualLayout>
                  <c:x val="0.1701544666111095"/>
                  <c:y val="0.2960880540721039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 </a:t>
                    </a:r>
                    <a:r>
                      <a:rPr lang="ru-RU" baseline="0" dirty="0" smtClean="0"/>
                      <a:t>                     </a:t>
                    </a:r>
                    <a:r>
                      <a:rPr lang="ru-RU" dirty="0" smtClean="0"/>
                      <a:t> 48 млн. руб.; 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4"/>
              <c:layout>
                <c:manualLayout>
                  <c:x val="0.11569503361992513"/>
                  <c:y val="0.2605604201645843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ЖКХ ; </a:t>
                    </a:r>
                    <a:r>
                      <a:rPr lang="ru-RU" dirty="0" smtClean="0"/>
                      <a:t>68,8 млн. руб. </a:t>
                    </a:r>
                    <a:r>
                      <a:rPr lang="ru-RU" baseline="0" dirty="0" smtClean="0"/>
                      <a:t> 8,4%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5"/>
              <c:layout>
                <c:manualLayout>
                  <c:x val="3.2914617786848045E-2"/>
                  <c:y val="0.2783148528587193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Охрана окружающей среды ; </a:t>
                    </a:r>
                    <a:r>
                      <a:rPr lang="ru-RU" dirty="0" smtClean="0"/>
                      <a:t>0,9 млн. руб.;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6"/>
              <c:layout>
                <c:manualLayout>
                  <c:x val="-0.32745829807899435"/>
                  <c:y val="-6.792248914358480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 </a:t>
                    </a:r>
                    <a:r>
                      <a:rPr lang="ru-RU" baseline="0" dirty="0" smtClean="0"/>
                      <a:t>           </a:t>
                    </a:r>
                    <a:r>
                      <a:rPr lang="ru-RU" dirty="0" smtClean="0"/>
                      <a:t> 390,6 млн. руб.;  47,4%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7"/>
              <c:layout>
                <c:manualLayout>
                  <c:x val="0"/>
                  <c:y val="0.132862543275122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   Культура</a:t>
                    </a:r>
                    <a:r>
                      <a:rPr lang="ru-RU" dirty="0"/>
                      <a:t>, кинематография </a:t>
                    </a:r>
                    <a:r>
                      <a:rPr lang="ru-RU" baseline="0" dirty="0" smtClean="0"/>
                      <a:t>      </a:t>
                    </a:r>
                    <a:r>
                      <a:rPr lang="ru-RU" dirty="0" smtClean="0"/>
                      <a:t> 50,1 млн. руб. 6,1%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8"/>
              <c:layout>
                <c:manualLayout>
                  <c:x val="-6.8712987452240762E-2"/>
                  <c:y val="0.2425893674774410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 ; </a:t>
                    </a:r>
                    <a:r>
                      <a:rPr lang="ru-RU" dirty="0" smtClean="0"/>
                      <a:t>168,2 млн. руб. 20,5%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9"/>
              <c:layout>
                <c:manualLayout>
                  <c:x val="-0.23428055236160689"/>
                  <c:y val="0.187283037872526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спорт ; </a:t>
                    </a:r>
                    <a:r>
                      <a:rPr lang="ru-RU" dirty="0" smtClean="0"/>
                      <a:t>8,3 млн. руб. ;1%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0"/>
              <c:layout>
                <c:manualLayout>
                  <c:x val="-0.20703580630527346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трансферты общего характера системы ; </a:t>
                    </a:r>
                    <a:r>
                      <a:rPr lang="ru-RU" dirty="0" smtClean="0"/>
                      <a:t>28,9 млн. руб. 3,5%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</c:dLbl>
            <c:dLbl>
              <c:idx val="11"/>
              <c:layout>
                <c:manualLayout>
                  <c:x val="0.57203632392334536"/>
                  <c:y val="0.42706201509771158"/>
                </c:manualLayout>
              </c:layout>
              <c:showLegendKey val="1"/>
              <c:showVal val="1"/>
              <c:showCatName val="1"/>
            </c:dLbl>
            <c:dLbl>
              <c:idx val="12"/>
              <c:layout>
                <c:manualLayout>
                  <c:x val="-0.25623471268229203"/>
                  <c:y val="9.9316747697141688E-3"/>
                </c:manualLayout>
              </c:layout>
              <c:showLegendKey val="1"/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1"/>
            <c:showVal val="1"/>
            <c:showCatName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оборона 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 </c:v>
                </c:pt>
                <c:pt idx="4">
                  <c:v>ЖКХ </c:v>
                </c:pt>
                <c:pt idx="5">
                  <c:v>Охрана окружающей среды </c:v>
                </c:pt>
                <c:pt idx="6">
                  <c:v>Образование </c:v>
                </c:pt>
                <c:pt idx="7">
                  <c:v>Культура, кинематография </c:v>
                </c:pt>
                <c:pt idx="8">
                  <c:v>Социальная политика </c:v>
                </c:pt>
                <c:pt idx="9">
                  <c:v>Физическая культура и спорт </c:v>
                </c:pt>
                <c:pt idx="10">
                  <c:v>Межбюджетные трансферты общего характера системы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54.3</c:v>
                </c:pt>
                <c:pt idx="1">
                  <c:v>1.1000000000000001</c:v>
                </c:pt>
                <c:pt idx="2">
                  <c:v>3.8</c:v>
                </c:pt>
                <c:pt idx="3">
                  <c:v>48</c:v>
                </c:pt>
                <c:pt idx="4">
                  <c:v>68.8</c:v>
                </c:pt>
                <c:pt idx="5">
                  <c:v>0.9</c:v>
                </c:pt>
                <c:pt idx="6">
                  <c:v>390.6</c:v>
                </c:pt>
                <c:pt idx="7">
                  <c:v>50.1</c:v>
                </c:pt>
                <c:pt idx="8">
                  <c:v>168.2</c:v>
                </c:pt>
                <c:pt idx="9">
                  <c:v>8.3000000000000007</c:v>
                </c:pt>
                <c:pt idx="10">
                  <c:v>28.9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ресурсы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551843402752226E-2"/>
                  <c:y val="-0.24457693847591094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8.6806853582554563E-2"/>
                  <c:y val="-0.25709350949775345"/>
                </c:manualLayout>
              </c:layout>
              <c:showVal val="1"/>
              <c:showCatName val="1"/>
              <c:showPercent val="1"/>
            </c:dLbl>
            <c:showVal val="1"/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Фонд оплаты труда</c:v>
                </c:pt>
                <c:pt idx="1">
                  <c:v>Коммунальные услуги</c:v>
                </c:pt>
                <c:pt idx="2">
                  <c:v>Прочие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189.2</c:v>
                </c:pt>
                <c:pt idx="1">
                  <c:v>47.1</c:v>
                </c:pt>
                <c:pt idx="2">
                  <c:v>155.30000000000001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10"/>
    </c:view3D>
    <c:plotArea>
      <c:layout>
        <c:manualLayout>
          <c:layoutTarget val="inner"/>
          <c:xMode val="edge"/>
          <c:yMode val="edge"/>
          <c:x val="8.7422057055952115E-2"/>
          <c:y val="0.14159593398282902"/>
          <c:w val="0.84073220987563457"/>
          <c:h val="0.812853329774455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за 2017 год</c:v>
                </c:pt>
              </c:strCache>
            </c:strRef>
          </c:tx>
          <c:explosion val="1"/>
          <c:dLbls>
            <c:dLbl>
              <c:idx val="0"/>
              <c:layout>
                <c:manualLayout>
                  <c:x val="-0.3827886525866519"/>
                  <c:y val="1.89683704791138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КСП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2,2 млн. руб.;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0,3 %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-0.25836485392597086"/>
                  <c:y val="-7.35457538146714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Собрание </a:t>
                    </a:r>
                    <a:r>
                      <a:rPr lang="ru-RU" dirty="0"/>
                      <a:t>депутатов
</a:t>
                    </a:r>
                    <a:r>
                      <a:rPr lang="ru-RU" dirty="0" smtClean="0"/>
                      <a:t>3,7 млн. руб.;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0,4 %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8.4793521720999868E-2"/>
                  <c:y val="-5.58903865830330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КУМИ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9,8 млн. руб.;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1,2%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2.4408835577795877E-3"/>
                  <c:y val="-3.52466746741403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Финансовое </a:t>
                    </a:r>
                    <a:r>
                      <a:rPr lang="ru-RU" dirty="0"/>
                      <a:t>управление
</a:t>
                    </a:r>
                    <a:r>
                      <a:rPr lang="ru-RU" dirty="0" smtClean="0"/>
                      <a:t>41,5 млн. руб.;</a:t>
                    </a:r>
                    <a:r>
                      <a:rPr lang="ru-RU" dirty="0"/>
                      <a:t>
5%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4.3118392327127331E-2"/>
                  <c:y val="-9.016148405178163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Отдел культуры
</a:t>
                    </a:r>
                    <a:r>
                      <a:rPr lang="ru-RU" dirty="0" smtClean="0"/>
                      <a:t>61,9 млн. руб.;</a:t>
                    </a:r>
                  </a:p>
                  <a:p>
                    <a:r>
                      <a:rPr lang="ru-RU" dirty="0" smtClean="0"/>
                      <a:t>7,5%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/>
                      <a:t>Администрация района
</a:t>
                    </a:r>
                    <a:r>
                      <a:rPr lang="ru-RU" dirty="0" smtClean="0"/>
                      <a:t>212,4 млн. руб.;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25,8%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УСЗН
154 </a:t>
                    </a:r>
                    <a:r>
                      <a:rPr lang="ru-RU" dirty="0" smtClean="0"/>
                      <a:t>,9 млн. руб.;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18,8%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dLbl>
              <c:idx val="7"/>
              <c:layout>
                <c:manualLayout>
                  <c:x val="0.20247277209507689"/>
                  <c:y val="7.88084434360959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Управление </a:t>
                    </a:r>
                    <a:r>
                      <a:rPr lang="ru-RU" dirty="0"/>
                      <a:t>образования
337 </a:t>
                    </a:r>
                    <a:r>
                      <a:rPr lang="ru-RU" dirty="0" smtClean="0"/>
                      <a:t>,2 млн. руб.;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40,9%</a:t>
                    </a:r>
                    <a:endParaRPr lang="ru-RU" dirty="0"/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КСП</c:v>
                </c:pt>
                <c:pt idx="1">
                  <c:v>Собрание депутатов</c:v>
                </c:pt>
                <c:pt idx="2">
                  <c:v>КУМИ</c:v>
                </c:pt>
                <c:pt idx="3">
                  <c:v>Финансовое управление</c:v>
                </c:pt>
                <c:pt idx="4">
                  <c:v>Отдел культуры</c:v>
                </c:pt>
                <c:pt idx="5">
                  <c:v>Администрация района</c:v>
                </c:pt>
                <c:pt idx="6">
                  <c:v>УСЗН</c:v>
                </c:pt>
                <c:pt idx="7">
                  <c:v>Управление образования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2.2000000000000002</c:v>
                </c:pt>
                <c:pt idx="1">
                  <c:v>3.7</c:v>
                </c:pt>
                <c:pt idx="2">
                  <c:v>9.8000000000000007</c:v>
                </c:pt>
                <c:pt idx="3">
                  <c:v>41.5</c:v>
                </c:pt>
                <c:pt idx="4">
                  <c:v>61.9</c:v>
                </c:pt>
                <c:pt idx="5">
                  <c:v>212.4</c:v>
                </c:pt>
                <c:pt idx="6">
                  <c:v>154.9</c:v>
                </c:pt>
                <c:pt idx="7">
                  <c:v>337.2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gradFill>
          <a:gsLst>
            <a:gs pos="0">
              <a:srgbClr val="EEECE1">
                <a:tint val="80000"/>
                <a:satMod val="300000"/>
                <a:alpha val="48000"/>
              </a:srgbClr>
            </a:gs>
            <a:gs pos="100000">
              <a:srgbClr val="EEECE1">
                <a:shade val="30000"/>
                <a:satMod val="200000"/>
              </a:srgbClr>
            </a:gs>
          </a:gsLst>
          <a:path path="circle">
            <a:fillToRect l="50000" t="50000" r="50000" b="50000"/>
          </a:path>
        </a:gra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первоначально </c:v>
                </c:pt>
              </c:strCache>
            </c:strRef>
          </c:tx>
          <c:spPr>
            <a:solidFill>
              <a:schemeClr val="accent1"/>
            </a:solidFill>
            <a:ln w="190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9.2592592592594582E-3"/>
                  <c:y val="0.1421194015293242"/>
                </c:manualLayout>
              </c:layout>
              <c:showVal val="1"/>
            </c:dLbl>
            <c:dLbl>
              <c:idx val="1"/>
              <c:layout>
                <c:manualLayout>
                  <c:x val="7.2530864197530923E-2"/>
                  <c:y val="-2.0611771999719242E-2"/>
                </c:manualLayout>
              </c:layout>
              <c:showVal val="1"/>
            </c:dLbl>
            <c:dLbl>
              <c:idx val="2"/>
              <c:layout>
                <c:manualLayout>
                  <c:x val="8.6419753086419679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719.6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Уточненные бюджетные назначения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45000"/>
                    <a:satMod val="200000"/>
                  </a:schemeClr>
                </a:gs>
                <a:gs pos="30000">
                  <a:schemeClr val="accent5">
                    <a:tint val="61000"/>
                    <a:satMod val="200000"/>
                  </a:schemeClr>
                </a:gs>
                <a:gs pos="45000">
                  <a:schemeClr val="accent5">
                    <a:tint val="66000"/>
                    <a:satMod val="200000"/>
                  </a:schemeClr>
                </a:gs>
                <a:gs pos="55000">
                  <a:schemeClr val="accent5">
                    <a:tint val="66000"/>
                    <a:satMod val="200000"/>
                  </a:schemeClr>
                </a:gs>
                <a:gs pos="73000">
                  <a:schemeClr val="accent5">
                    <a:tint val="61000"/>
                    <a:satMod val="200000"/>
                  </a:schemeClr>
                </a:gs>
                <a:gs pos="100000">
                  <a:schemeClr val="accent5">
                    <a:tint val="45000"/>
                    <a:satMod val="200000"/>
                  </a:schemeClr>
                </a:gs>
              </a:gsLst>
              <a:lin ang="950000" scaled="1"/>
            </a:gradFill>
            <a:ln w="9525" cap="flat" cmpd="sng" algn="ctr">
              <a:solidFill>
                <a:schemeClr val="accent5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dLbls>
            <c:dLbl>
              <c:idx val="0"/>
              <c:layout>
                <c:manualLayout>
                  <c:x val="9.2592592592594582E-3"/>
                  <c:y val="0.16300238691073424"/>
                </c:manualLayout>
              </c:layout>
              <c:showVal val="1"/>
            </c:dLbl>
            <c:dLbl>
              <c:idx val="1"/>
              <c:layout>
                <c:manualLayout>
                  <c:x val="7.870370370370373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3.458808838322523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744.5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1.2345679012345723E-2"/>
                  <c:y val="6.6107402855081806E-4"/>
                </c:manualLayout>
              </c:layout>
              <c:showVal val="1"/>
            </c:dLbl>
            <c:dLbl>
              <c:idx val="1"/>
              <c:layout>
                <c:manualLayout>
                  <c:x val="4.0123456790123462E-2"/>
                  <c:y val="-2.5764714999649028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0.0</c:formatCode>
                <c:ptCount val="1"/>
                <c:pt idx="0">
                  <c:v>722.2</c:v>
                </c:pt>
              </c:numCache>
            </c:numRef>
          </c:val>
        </c:ser>
        <c:shape val="cylinder"/>
        <c:axId val="138881280"/>
        <c:axId val="138887168"/>
        <c:axId val="0"/>
      </c:bar3DChart>
      <c:catAx>
        <c:axId val="1388812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38887168"/>
        <c:crosses val="autoZero"/>
        <c:auto val="1"/>
        <c:lblAlgn val="ctr"/>
        <c:lblOffset val="100"/>
      </c:catAx>
      <c:valAx>
        <c:axId val="138887168"/>
        <c:scaling>
          <c:orientation val="minMax"/>
        </c:scaling>
        <c:axPos val="l"/>
        <c:majorGridlines>
          <c:spPr>
            <a:ln w="0">
              <a:solidFill>
                <a:schemeClr val="accent1"/>
              </a:solidFill>
            </a:ln>
            <a:effectLst>
              <a:outerShdw blurRad="50800" sx="1000" sy="1000" algn="ctr" rotWithShape="0">
                <a:prstClr val="white"/>
              </a:outerShdw>
            </a:effectLst>
          </c:spPr>
        </c:majorGridlines>
        <c:numFmt formatCode="0.0" sourceLinked="1"/>
        <c:tickLblPos val="nextTo"/>
        <c:crossAx val="138881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63876737630015"/>
          <c:y val="0.25703610349240352"/>
          <c:w val="0.30118839311752976"/>
          <c:h val="0.51946352758855152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0.42041</cdr:x>
      <cdr:y>0.04688</cdr:y>
    </cdr:from>
    <cdr:to>
      <cdr:x>0.60256</cdr:x>
      <cdr:y>0.14706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56183" y="216047"/>
          <a:ext cx="1584106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0.58522</cdr:x>
      <cdr:y>0.01797</cdr:y>
    </cdr:from>
    <cdr:to>
      <cdr:x>0.70843</cdr:x>
      <cdr:y>0.11815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89488" y="82815"/>
          <a:ext cx="1071522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2400" b="1" dirty="0" smtClean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0.65041</cdr:x>
      <cdr:y>0.03077</cdr:y>
    </cdr:from>
    <cdr:to>
      <cdr:x>0.98871</cdr:x>
      <cdr:y>0.10368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71" y="142880"/>
          <a:ext cx="2972599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cs typeface="Times New Roman" pitchFamily="18" charset="0"/>
            </a:rPr>
            <a:t>(+22,5% к 2017 году) </a:t>
          </a:r>
          <a:r>
            <a:rPr lang="ru-RU" sz="1200" b="1" dirty="0" smtClean="0">
              <a:solidFill>
                <a:srgbClr val="FF0000"/>
              </a:solidFill>
              <a:cs typeface="Times New Roman" pitchFamily="18" charset="0"/>
            </a:rPr>
            <a:t>всего</a:t>
          </a:r>
        </a:p>
      </cdr:txBody>
    </cdr:sp>
  </cdr:relSizeAnchor>
  <cdr:relSizeAnchor xmlns:cdr="http://schemas.openxmlformats.org/drawingml/2006/chartDrawing">
    <cdr:from>
      <cdr:x>0.6556</cdr:x>
      <cdr:y>0.12406</cdr:y>
    </cdr:from>
    <cdr:to>
      <cdr:x>0.9939</cdr:x>
      <cdr:y>0.23674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60640" y="576064"/>
          <a:ext cx="2972599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(+</a:t>
          </a:r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28,1</a:t>
          </a:r>
          <a:r>
            <a:rPr lang="ru-RU" sz="1600" b="1" dirty="0" smtClean="0">
              <a:solidFill>
                <a:srgbClr val="FF0000"/>
              </a:solidFill>
            </a:rPr>
            <a:t> % к 2017 году) </a:t>
          </a:r>
          <a:r>
            <a:rPr lang="ru-RU" sz="1200" b="1" dirty="0" smtClean="0">
              <a:solidFill>
                <a:srgbClr val="FF0000"/>
              </a:solidFill>
            </a:rPr>
            <a:t>безвозмездные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0.33831</cdr:x>
      <cdr:y>0.07954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972649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0.6617</cdr:x>
      <cdr:y>0.24812</cdr:y>
    </cdr:from>
    <cdr:to>
      <cdr:x>1</cdr:x>
      <cdr:y>0.3608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832648" y="1152128"/>
          <a:ext cx="2972599" cy="523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(+5,0 % к 2017 году) </a:t>
          </a:r>
          <a:r>
            <a:rPr lang="ru-RU" sz="1200" b="1" dirty="0" smtClean="0">
              <a:solidFill>
                <a:srgbClr val="FF0000"/>
              </a:solidFill>
            </a:rPr>
            <a:t>собственные</a:t>
          </a:r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0.6556</cdr:x>
      <cdr:y>0.35667</cdr:y>
    </cdr:from>
    <cdr:to>
      <cdr:x>0.94828</cdr:x>
      <cdr:y>0.43359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760640" y="1656184"/>
          <a:ext cx="2571742" cy="357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(-7,7 % к 2017 году) </a:t>
          </a:r>
          <a:r>
            <a:rPr lang="ru-RU" sz="1200" b="1" dirty="0" smtClean="0">
              <a:solidFill>
                <a:srgbClr val="FF0000"/>
              </a:solidFill>
            </a:rPr>
            <a:t>МБТ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0.53854</cdr:x>
      <cdr:y>0.20813</cdr:y>
    </cdr:from>
    <cdr:to>
      <cdr:x>0.73979</cdr:x>
      <cdr:y>0.33223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32006" y="921854"/>
          <a:ext cx="1656184" cy="549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0.66972</cdr:x>
      <cdr:y>0.07871</cdr:y>
    </cdr:from>
    <cdr:to>
      <cdr:x>0.94749</cdr:x>
      <cdr:y>0.1621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11556" y="348640"/>
          <a:ext cx="2285936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(97% исполнено)</a:t>
          </a:r>
        </a:p>
      </cdr:txBody>
    </cdr:sp>
  </cdr:relSizeAnchor>
  <cdr:relSizeAnchor xmlns:cdr="http://schemas.openxmlformats.org/drawingml/2006/chartDrawing">
    <cdr:from>
      <cdr:x>0.25174</cdr:x>
      <cdr:y>0.91661</cdr:y>
    </cdr:from>
    <cdr:to>
      <cdr:x>0.59028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071720" y="4059809"/>
          <a:ext cx="2786048" cy="369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+24,9 млн.руб.</a:t>
          </a:r>
        </a:p>
      </cdr:txBody>
    </cdr:sp>
  </cdr:relSizeAnchor>
  <cdr:relSizeAnchor xmlns:cdr="http://schemas.openxmlformats.org/drawingml/2006/chartDrawing">
    <cdr:from>
      <cdr:x>0.25174</cdr:x>
      <cdr:y>0.91935</cdr:y>
    </cdr:from>
    <cdr:to>
      <cdr:x>0.48611</cdr:x>
      <cdr:y>0.91936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2071720" y="4071945"/>
          <a:ext cx="1928771" cy="44"/>
        </a:xfrm>
        <a:prstGeom xmlns:a="http://schemas.openxmlformats.org/drawingml/2006/main" prst="straightConnector1">
          <a:avLst/>
        </a:prstGeom>
        <a:ln xmlns:a="http://schemas.openxmlformats.org/drawingml/2006/main" w="635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0.11805</cdr:x>
      <cdr:y>0.35536</cdr:y>
    </cdr:from>
    <cdr:to>
      <cdr:x>0.30035</cdr:x>
      <cdr:y>0.41586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28" y="1536702"/>
          <a:ext cx="1500198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0.18229</cdr:x>
      <cdr:y>0.07246</cdr:y>
    </cdr:from>
    <cdr:to>
      <cdr:x>0.28646</cdr:x>
      <cdr:y>0.14739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0198" y="357190"/>
          <a:ext cx="85725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ru-RU" sz="1800" b="1" dirty="0" smtClean="0">
            <a:solidFill>
              <a:srgbClr val="FF0000"/>
            </a:solidFill>
            <a:latin typeface="Georgia" pitchFamily="18" charset="0"/>
          </a:endParaRPr>
        </a:p>
      </cdr:txBody>
    </cdr:sp>
  </cdr:relSizeAnchor>
  <cdr:relSizeAnchor xmlns:cdr="http://schemas.openxmlformats.org/drawingml/2006/chartDrawing">
    <cdr:from>
      <cdr:x>0.65105</cdr:x>
      <cdr:y>0.27536</cdr:y>
    </cdr:from>
    <cdr:to>
      <cdr:x>0.8073</cdr:x>
      <cdr:y>0.40648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357850" y="1357322"/>
          <a:ext cx="1285884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  <a:p xmlns:a="http://schemas.openxmlformats.org/drawingml/2006/main">
          <a:endParaRPr lang="ru-RU" sz="1800" b="1" dirty="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0.25375</cdr:x>
      <cdr:y>0.10226</cdr:y>
    </cdr:from>
    <cdr:to>
      <cdr:x>0.32375</cdr:x>
      <cdr:y>0.18991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2088232" y="504056"/>
          <a:ext cx="576064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600" b="0" dirty="0"/>
        </a:p>
      </cdr:txBody>
    </cdr:sp>
  </cdr:relSizeAnchor>
  <cdr:relSizeAnchor xmlns:cdr="http://schemas.openxmlformats.org/drawingml/2006/chartDrawing">
    <cdr:from>
      <cdr:x>0.48999</cdr:x>
      <cdr:y>0.07304</cdr:y>
    </cdr:from>
    <cdr:to>
      <cdr:x>0.57749</cdr:x>
      <cdr:y>0.1651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V="1">
          <a:off x="4032448" y="360040"/>
          <a:ext cx="720080" cy="45375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0.20125</cdr:x>
      <cdr:y>0.01461</cdr:y>
    </cdr:from>
    <cdr:to>
      <cdr:x>0.2975</cdr:x>
      <cdr:y>0.07304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656184" y="72008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-6,5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0.46374</cdr:x>
      <cdr:y>0.05843</cdr:y>
    </cdr:from>
    <cdr:to>
      <cdr:x>0.60985</cdr:x>
      <cdr:y>0.28776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816424" y="288032"/>
          <a:ext cx="1202432" cy="1130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0.45499</cdr:x>
      <cdr:y>0</cdr:y>
    </cdr:from>
    <cdr:to>
      <cdr:x>0.55999</cdr:x>
      <cdr:y>0.11687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744416" y="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+22,0</a:t>
          </a:r>
          <a:endParaRPr lang="ru-RU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78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10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600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0" baseline="0" dirty="0" smtClean="0">
                <a:solidFill>
                  <a:srgbClr val="FF0000"/>
                </a:solidFill>
              </a:rPr>
              <a:t>Слайд исправлен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Слайд исправлен</a:t>
            </a:r>
            <a:endParaRPr lang="ru-RU" b="1" i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Нязепетровский муниципальный </a:t>
            </a:r>
            <a:r>
              <a:rPr lang="ru-RU" sz="2400" b="1" dirty="0" smtClean="0">
                <a:solidFill>
                  <a:schemeClr val="tx2"/>
                </a:solidFill>
              </a:rPr>
              <a:t>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14348" y="1500174"/>
            <a:ext cx="778674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Публичные слушания</a:t>
            </a:r>
          </a:p>
          <a:p>
            <a:pPr algn="ctr">
              <a:defRPr/>
            </a:pP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итоги исполнения бюджета Нязепетровского муниципального района </a:t>
            </a:r>
          </a:p>
          <a:p>
            <a:pPr algn="ctr">
              <a:defRPr/>
            </a:pP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2018 год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5357826"/>
            <a:ext cx="8429684" cy="132343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Нязепетровского 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по финансовым вопросам    Л.В. Нечаева</a:t>
            </a:r>
          </a:p>
          <a:p>
            <a:pPr algn="ctr"/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27 мая 2019 года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cs typeface="Times New Roman" pitchFamily="18" charset="0"/>
              </a:rPr>
              <a:t>Расходы  бюджета Нязепетровского муниципального района за счёт собственных ресурсов в 2018 году – 391,6 млн. руб.</a:t>
            </a:r>
            <a:endParaRPr lang="ru-RU" sz="2200" b="1" dirty="0"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55679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6429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Ведомственная структура расходов бюджета Нязепетровского муниципального района в 2018 году – 823, 6 млн.руб.</a:t>
            </a:r>
            <a:endParaRPr lang="ru-RU" sz="22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571472" y="1857364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121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Расходы по  муниципальным программам из бюджета Нязепетровского муниципального района в 2018 году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00723018"/>
              </p:ext>
            </p:extLst>
          </p:nvPr>
        </p:nvGraphicFramePr>
        <p:xfrm>
          <a:off x="428596" y="2000240"/>
          <a:ext cx="822960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6"/>
          <p:cNvSpPr txBox="1">
            <a:spLocks/>
          </p:cNvSpPr>
          <p:nvPr/>
        </p:nvSpPr>
        <p:spPr>
          <a:xfrm>
            <a:off x="457200" y="500042"/>
            <a:ext cx="8229600" cy="35719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/>
              <a:t>Структура расходов бюджета Нязепетровского муниципального района в рамках муниципальных программ за 2018 год – 722,2 млн.руб. 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556792"/>
          <a:ext cx="878684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Структура расходов по межбюджетным трансфертам из бюджета Нязепетровского муниципального района             за 2018 год – 54,1 млн.руб.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600200"/>
          <a:ext cx="8623331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расходов по межбюджетным трансфертам из бюджета Нязепетровского муниципального района в разрезе поселений за 2018 год – 54,1 млн.руб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Динамика кредиторской и дебиторской задолженности по бюджету Нязепетровского муниципального района                в 2018 году 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43869675"/>
              </p:ext>
            </p:extLst>
          </p:nvPr>
        </p:nvGraphicFramePr>
        <p:xfrm>
          <a:off x="323528" y="1700808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4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>
                <a:solidFill>
                  <a:schemeClr val="tx2"/>
                </a:solidFill>
              </a:rPr>
              <a:t>Нязепетровский муниципальный район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8C78992-DE29-4D97-87F3-CCAEABEE3F1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285143" y="2428875"/>
            <a:ext cx="692980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785786" y="928670"/>
            <a:ext cx="7972452" cy="9887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Показатели исполнения бюджета Нязепетровского муниципального района за 2018 год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400" b="1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428596" y="571480"/>
            <a:ext cx="8258204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3571621458"/>
              </p:ext>
            </p:extLst>
          </p:nvPr>
        </p:nvGraphicFramePr>
        <p:xfrm>
          <a:off x="447291" y="2000240"/>
          <a:ext cx="869670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85785" y="1624281"/>
            <a:ext cx="1785951" cy="33855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/>
              <a:t>млн.</a:t>
            </a:r>
            <a:r>
              <a:rPr lang="ru-RU" sz="1400" b="1" dirty="0" smtClean="0"/>
              <a:t> </a:t>
            </a:r>
            <a:r>
              <a:rPr lang="ru-RU" sz="1600" b="1" dirty="0" smtClean="0"/>
              <a:t>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Нязепетровского муниципального района за 2018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643026"/>
          <a:ext cx="8786842" cy="5200119"/>
        </p:xfrm>
        <a:graphic>
          <a:graphicData uri="http://schemas.openxmlformats.org/drawingml/2006/table">
            <a:tbl>
              <a:tblPr/>
              <a:tblGrid>
                <a:gridCol w="8786842"/>
              </a:tblGrid>
              <a:tr h="54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Доходы </a:t>
                      </a:r>
                      <a:r>
                        <a:rPr lang="ru-RU" sz="1800" b="1" dirty="0">
                          <a:latin typeface="Calibri"/>
                          <a:ea typeface="Times New Roman"/>
                          <a:cs typeface="Calibri"/>
                        </a:rPr>
                        <a:t>бюджета Нязепетровского муниципального района за </a:t>
                      </a:r>
                      <a:r>
                        <a:rPr lang="ru-RU" sz="1800" b="1" dirty="0" smtClean="0">
                          <a:latin typeface="Calibri"/>
                          <a:ea typeface="Times New Roman"/>
                          <a:cs typeface="Calibri"/>
                        </a:rPr>
                        <a:t>2018</a:t>
                      </a:r>
                      <a:r>
                        <a:rPr lang="ru-RU" sz="1800" b="1" baseline="0" dirty="0" smtClean="0">
                          <a:latin typeface="Calibri"/>
                          <a:ea typeface="Times New Roman"/>
                          <a:cs typeface="Calibri"/>
                        </a:rPr>
                        <a:t> год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Calibri"/>
                        </a:rPr>
                        <a:t>828,6 млн.руб.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2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53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1094" marR="610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14282" y="2643182"/>
          <a:ext cx="878687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428596" y="1285860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МЛН.РУБ.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429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доходов бюджета в 2018 году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к  2017 году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79512" y="1700808"/>
          <a:ext cx="878687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534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Нязепетровского муниципального района за 2018 год </a:t>
            </a:r>
            <a:endParaRPr lang="ru-RU" sz="27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0" y="1285860"/>
          <a:ext cx="9144002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44"/>
                <a:gridCol w="785818"/>
                <a:gridCol w="1071570"/>
                <a:gridCol w="1000132"/>
                <a:gridCol w="642942"/>
                <a:gridCol w="928694"/>
                <a:gridCol w="10001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2017 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2018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2018 год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2017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 Н и НД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 (налог на доходы физических лиц)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110978,4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118287,0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118762,4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реализуемые на территории РФ (акцизы по подакцизным товарам)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8222,5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8406,7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8874,2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Налоги на совокупный доход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9845,4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9971,8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10024,4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Государственная</a:t>
                      </a:r>
                      <a:r>
                        <a:rPr lang="ru-RU" sz="1200" baseline="0" dirty="0" smtClean="0"/>
                        <a:t> пошлина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2870,2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2906,0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2805,2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1,7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6604,2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4282,5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5863,7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137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89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3,6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Платежи при использовании природными ресурсами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205,0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190,0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0,1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оказания</a:t>
                      </a:r>
                      <a:r>
                        <a:rPr lang="ru-RU" sz="1200" baseline="0" dirty="0" smtClean="0"/>
                        <a:t> платных услуг (работ) и компенсации затрат государства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12691,1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12487,0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12742,4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7,8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Доходы от продажи материальных и нематериальных активов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4076,6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3089,0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3385,0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83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Штрафы, санкции, возмещение ущерба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809,3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1141,0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1506,8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132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186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0,9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Прочие неналоговые доходы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162,9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104,0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0,1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Итого налоговые</a:t>
                      </a:r>
                      <a:r>
                        <a:rPr lang="ru-RU" sz="1200" baseline="0" dirty="0" smtClean="0"/>
                        <a:t> и неналоговые доходы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156465,6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160876,0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164258,1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собственных налоговых и неналоговых доходов бюджета Нязепетровского муниципального района за 2018 год  - 164,3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157161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TextBox 6"/>
          <p:cNvSpPr txBox="1"/>
          <p:nvPr/>
        </p:nvSpPr>
        <p:spPr>
          <a:xfrm>
            <a:off x="7429520" y="928670"/>
            <a:ext cx="1214446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С.РУБ.</a:t>
            </a:r>
            <a:endParaRPr lang="ru-RU" sz="1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57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  Нязепетровского муниципального района за 2018 год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500034" y="1643050"/>
          <a:ext cx="8153397" cy="42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1173143"/>
                <a:gridCol w="928694"/>
                <a:gridCol w="928694"/>
                <a:gridCol w="785818"/>
                <a:gridCol w="857256"/>
                <a:gridCol w="836586"/>
              </a:tblGrid>
              <a:tr h="9715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2017год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2018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 за 2018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 к 2017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в общем объёме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58561,6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52879,2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52875,9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159548,3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303638,8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294246,9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630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296614,8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314978,9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312564,5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Возврат неиспользованных остатков прошлых лет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-137,9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514724,7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671496,9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659549,4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cs typeface="Aharoni" pitchFamily="2" charset="-79"/>
              </a:rPr>
              <a:t>Структура безвозмездных поступлений</a:t>
            </a:r>
            <a:r>
              <a:rPr lang="ru-RU" sz="2400" dirty="0" smtClean="0">
                <a:cs typeface="Aharoni" pitchFamily="2" charset="-79"/>
              </a:rPr>
              <a:t/>
            </a:r>
            <a:br>
              <a:rPr lang="ru-RU" sz="2400" dirty="0" smtClean="0">
                <a:cs typeface="Aharoni" pitchFamily="2" charset="-79"/>
              </a:rPr>
            </a:br>
            <a:r>
              <a:rPr lang="ru-RU" sz="2400" b="1" dirty="0" smtClean="0">
                <a:cs typeface="Aharoni" pitchFamily="2" charset="-79"/>
              </a:rPr>
              <a:t>в</a:t>
            </a:r>
            <a:r>
              <a:rPr lang="ru-RU" sz="2400" dirty="0" smtClean="0">
                <a:cs typeface="Aharoni" pitchFamily="2" charset="-79"/>
              </a:rPr>
              <a:t> </a:t>
            </a:r>
            <a:r>
              <a:rPr lang="ru-RU" sz="2400" b="1" dirty="0" smtClean="0">
                <a:cs typeface="Aharoni" pitchFamily="2" charset="-79"/>
              </a:rPr>
              <a:t>бюджет  Нязепетровского муниципального района за 2018 год  - 659,5 млн. руб.</a:t>
            </a:r>
            <a:endParaRPr lang="ru-RU" sz="2400" dirty="0">
              <a:cs typeface="Aharoni" pitchFamily="2" charset="-79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174067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Функциональная структура расходов бюджета Нязепетровского муниципального района за 2018 год – 823,5 млн. руб.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8316943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7051</TotalTime>
  <Words>1200</Words>
  <Application>Microsoft Office PowerPoint</Application>
  <PresentationFormat>Экран (4:3)</PresentationFormat>
  <Paragraphs>286</Paragraphs>
  <Slides>17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       Нязепетровский муниципальный район</vt:lpstr>
      <vt:lpstr> Показатели исполнения бюджета Нязепетровского муниципального района за 2018 год </vt:lpstr>
      <vt:lpstr>Структура доходов бюджета Нязепетровского муниципального района за 2018 год</vt:lpstr>
      <vt:lpstr>Динамика изменения доходов бюджета в 2018 году   к  2017 году</vt:lpstr>
      <vt:lpstr> Структура налоговых и неналоговых доходов бюджета Нязепетровского муниципального района за 2018 год </vt:lpstr>
      <vt:lpstr>Структура собственных налоговых и неналоговых доходов бюджета Нязепетровского муниципального района за 2018 год  - 164,3 млн. руб.</vt:lpstr>
      <vt:lpstr>Безвозмездные поступления в бюджет  Нязепетровского муниципального района за 2018 год</vt:lpstr>
      <vt:lpstr>Структура безвозмездных поступлений в бюджет  Нязепетровского муниципального района за 2018 год  - 659,5 млн. руб.</vt:lpstr>
      <vt:lpstr>Функциональная структура расходов бюджета Нязепетровского муниципального района за 2018 год – 823,5 млн. руб.</vt:lpstr>
      <vt:lpstr>Расходы  бюджета Нязепетровского муниципального района за счёт собственных ресурсов в 2018 году – 391,6 млн. руб.</vt:lpstr>
      <vt:lpstr>Ведомственная структура расходов бюджета Нязепетровского муниципального района в 2018 году – 823, 6 млн.руб.</vt:lpstr>
      <vt:lpstr>Расходы по  муниципальным программам из бюджета Нязепетровского муниципального района в 2018 году</vt:lpstr>
      <vt:lpstr>Структура расходов бюджета Нязепетровского муниципального района в рамках муниципальных программ за 2018 год – 722,2 млн.руб. </vt:lpstr>
      <vt:lpstr>Структура расходов по межбюджетным трансфертам из бюджета Нязепетровского муниципального района             за 2018 год – 54,1 млн.руб.</vt:lpstr>
      <vt:lpstr>Структура расходов по межбюджетным трансфертам из бюджета Нязепетровского муниципального района в разрезе поселений за 2018 год – 54,1 млн.руб.</vt:lpstr>
      <vt:lpstr>Динамика кредиторской и дебиторской задолженности по бюджету Нязепетровского муниципального района                в 2018 году 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</cp:lastModifiedBy>
  <cp:revision>1264</cp:revision>
  <dcterms:created xsi:type="dcterms:W3CDTF">2012-11-19T09:39:56Z</dcterms:created>
  <dcterms:modified xsi:type="dcterms:W3CDTF">2019-05-27T09:58:20Z</dcterms:modified>
</cp:coreProperties>
</file>