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84" r:id="rId1"/>
  </p:sldMasterIdLst>
  <p:notesMasterIdLst>
    <p:notesMasterId r:id="rId19"/>
  </p:notesMasterIdLst>
  <p:handoutMasterIdLst>
    <p:handoutMasterId r:id="rId20"/>
  </p:handoutMasterIdLst>
  <p:sldIdLst>
    <p:sldId id="266" r:id="rId2"/>
    <p:sldId id="305" r:id="rId3"/>
    <p:sldId id="290" r:id="rId4"/>
    <p:sldId id="283" r:id="rId5"/>
    <p:sldId id="291" r:id="rId6"/>
    <p:sldId id="295" r:id="rId7"/>
    <p:sldId id="259" r:id="rId8"/>
    <p:sldId id="294" r:id="rId9"/>
    <p:sldId id="293" r:id="rId10"/>
    <p:sldId id="306" r:id="rId11"/>
    <p:sldId id="274" r:id="rId12"/>
    <p:sldId id="302" r:id="rId13"/>
    <p:sldId id="297" r:id="rId14"/>
    <p:sldId id="298" r:id="rId15"/>
    <p:sldId id="299" r:id="rId16"/>
    <p:sldId id="278" r:id="rId17"/>
    <p:sldId id="260" r:id="rId18"/>
  </p:sldIdLst>
  <p:sldSz cx="9144000" cy="6858000" type="screen4x3"/>
  <p:notesSz cx="67818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F035"/>
    <a:srgbClr val="FF9900"/>
    <a:srgbClr val="ED5BC7"/>
    <a:srgbClr val="7368FE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7224" autoAdjust="0"/>
  </p:normalViewPr>
  <p:slideViewPr>
    <p:cSldViewPr>
      <p:cViewPr varScale="1">
        <p:scale>
          <a:sx n="100" d="100"/>
          <a:sy n="100" d="100"/>
        </p:scale>
        <p:origin x="-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71"/>
          <c:y val="2.8522221489278982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6.261035065103375E-2"/>
                  <c:y val="4.8612220169981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latin typeface="Times New Roman" pitchFamily="18" charset="0"/>
                        <a:cs typeface="Times New Roman" pitchFamily="18" charset="0"/>
                      </a:rPr>
                      <a:t>866,5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0F-4ABE-9AC2-8440A4781273}"/>
                </c:ext>
              </c:extLst>
            </c:dLbl>
            <c:dLbl>
              <c:idx val="1"/>
              <c:layout>
                <c:manualLayout>
                  <c:x val="4.3809675591077041E-3"/>
                  <c:y val="-0.359422086782031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0F-4ABE-9AC2-8440A4781273}"/>
                </c:ext>
              </c:extLst>
            </c:dLbl>
            <c:dLbl>
              <c:idx val="2"/>
              <c:layout>
                <c:manualLayout>
                  <c:x val="4.5644852552844976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7,0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0F-4ABE-9AC2-8440A4781273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1005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0F-4ABE-9AC2-8440A4781273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2020 год</c:v>
                </c:pt>
                <c:pt idx="1">
                  <c:v>Расходы 2020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866.5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F-4ABE-9AC2-8440A4781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0F-4ABE-9AC2-8440A4781273}"/>
                </c:ext>
              </c:extLst>
            </c:dLbl>
            <c:dLbl>
              <c:idx val="1"/>
              <c:layout>
                <c:manualLayout>
                  <c:x val="7.0217826076507811E-2"/>
                  <c:y val="3.660140192756371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latin typeface="Times New Roman" pitchFamily="18" charset="0"/>
                        <a:cs typeface="Times New Roman" pitchFamily="18" charset="0"/>
                      </a:rPr>
                      <a:t>871,5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0F-4ABE-9AC2-8440A4781273}"/>
                </c:ext>
              </c:extLst>
            </c:dLbl>
            <c:dLbl>
              <c:idx val="2"/>
              <c:layout>
                <c:manualLayout>
                  <c:x val="7.6075118129083994E-3"/>
                  <c:y val="-2.259762351291663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0F-4ABE-9AC2-8440A47812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2020 год</c:v>
                </c:pt>
                <c:pt idx="1">
                  <c:v>Расходы 2020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871.5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0F-4ABE-9AC2-8440A4781273}"/>
            </c:ext>
          </c:extLst>
        </c:ser>
        <c:gapWidth val="0"/>
        <c:shape val="cone"/>
        <c:axId val="92412160"/>
        <c:axId val="92438528"/>
        <c:axId val="0"/>
      </c:bar3DChart>
      <c:catAx>
        <c:axId val="924121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438528"/>
        <c:crosses val="autoZero"/>
        <c:auto val="1"/>
        <c:lblAlgn val="ctr"/>
        <c:lblOffset val="100"/>
      </c:catAx>
      <c:valAx>
        <c:axId val="9243852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412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605"/>
          <c:w val="0.13460160619379125"/>
          <c:h val="0.1529738883179658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Исполнено за 2020год</c:v>
                </c:pt>
              </c:strCache>
            </c:strRef>
          </c:tx>
          <c:explosion val="1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669-4583-A74E-188DFE35F01E}"/>
              </c:ext>
            </c:extLst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69-4583-A74E-188DFE35F01E}"/>
              </c:ext>
            </c:extLst>
          </c:dPt>
          <c:dPt>
            <c:idx val="2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669-4583-A74E-188DFE35F01E}"/>
              </c:ext>
            </c:extLst>
          </c:dPt>
          <c:dPt>
            <c:idx val="3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69-4583-A74E-188DFE35F01E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669-4583-A74E-188DFE35F01E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69-4583-A74E-188DFE35F01E}"/>
              </c:ext>
            </c:extLst>
          </c:dPt>
          <c:dPt>
            <c:idx val="7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669-4583-A74E-188DFE35F01E}"/>
              </c:ext>
            </c:extLst>
          </c:dPt>
          <c:dPt>
            <c:idx val="8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69-4583-A74E-188DFE35F01E}"/>
              </c:ext>
            </c:extLst>
          </c:dPt>
          <c:dPt>
            <c:idx val="9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669-4583-A74E-188DFE35F01E}"/>
              </c:ext>
            </c:extLst>
          </c:dPt>
          <c:dPt>
            <c:idx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669-4583-A74E-188DFE35F01E}"/>
              </c:ext>
            </c:extLst>
          </c:dPt>
          <c:dPt>
            <c:idx val="11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669-4583-A74E-188DFE35F01E}"/>
              </c:ext>
            </c:extLst>
          </c:dPt>
          <c:dPt>
            <c:idx val="1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669-4583-A74E-188DFE35F01E}"/>
              </c:ext>
            </c:extLst>
          </c:dPt>
          <c:dPt>
            <c:idx val="14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669-4583-A74E-188DFE35F01E}"/>
              </c:ext>
            </c:extLst>
          </c:dPt>
          <c:dPt>
            <c:idx val="15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669-4583-A74E-188DFE35F01E}"/>
              </c:ext>
            </c:extLst>
          </c:dPt>
          <c:dPt>
            <c:idx val="16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4669-4583-A74E-188DFE35F01E}"/>
              </c:ext>
            </c:extLst>
          </c:dPt>
          <c:dPt>
            <c:idx val="22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669-4583-A74E-188DFE35F01E}"/>
              </c:ext>
            </c:extLst>
          </c:dPt>
          <c:dLbls>
            <c:dLbl>
              <c:idx val="0"/>
              <c:layout>
                <c:manualLayout>
                  <c:x val="0.27176066213549771"/>
                  <c:y val="-1.0537805342229587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"Сохранение и развитие культуры";  52,3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9-4583-A74E-188DFE35F01E}"/>
                </c:ext>
              </c:extLst>
            </c:dLbl>
            <c:dLbl>
              <c:idx val="1"/>
              <c:layout>
                <c:manualLayout>
                  <c:x val="0.15425530583115232"/>
                  <c:y val="6.9586758992257469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"Управление муниципальной собственностью на территории"; 4,3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9-4583-A74E-188DFE35F01E}"/>
                </c:ext>
              </c:extLst>
            </c:dLbl>
            <c:dLbl>
              <c:idx val="2"/>
              <c:layout>
                <c:manualLayout>
                  <c:x val="0.13174517079059841"/>
                  <c:y val="0.698389395933070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"Автоматизация бюджетного ппроцесса и развитие </a:t>
                    </a:r>
                    <a:r>
                      <a:rPr lang="ru-RU" dirty="0" err="1"/>
                      <a:t>информ</a:t>
                    </a:r>
                    <a:r>
                      <a:rPr lang="ru-RU" dirty="0"/>
                      <a:t>. систем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управления финансами»</a:t>
                    </a:r>
                  </a:p>
                  <a:p>
                    <a:r>
                      <a:rPr lang="ru-RU" dirty="0"/>
                      <a:t>2,8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69-4583-A74E-188DFE35F01E}"/>
                </c:ext>
              </c:extLst>
            </c:dLbl>
            <c:dLbl>
              <c:idx val="3"/>
              <c:layout>
                <c:manualLayout>
                  <c:x val="-0.54900657141667053"/>
                  <c:y val="-4.937731552768371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"Управление муниципальными финансами и муниципальным долгом";         33,3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9-4583-A74E-188DFE35F01E}"/>
                </c:ext>
              </c:extLst>
            </c:dLbl>
            <c:dLbl>
              <c:idx val="4"/>
              <c:layout>
                <c:manualLayout>
                  <c:x val="-0.79593203109831723"/>
                  <c:y val="-0.1741527289553620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"Социальная поддержка граждан Нязепетровского МР";  156,3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69-4583-A74E-188DFE35F01E}"/>
                </c:ext>
              </c:extLst>
            </c:dLbl>
            <c:dLbl>
              <c:idx val="5"/>
              <c:layout>
                <c:manualLayout>
                  <c:x val="-2.2092123654892178E-3"/>
                  <c:y val="0.12238318070886416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дорожного хозяйства в Нязепетровском МР"; 29,3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69-4583-A74E-188DFE35F01E}"/>
                </c:ext>
              </c:extLst>
            </c:dLbl>
            <c:dLbl>
              <c:idx val="6"/>
              <c:layout>
                <c:manualLayout>
                  <c:x val="-0.75685132383170195"/>
                  <c:y val="-0.10247091179126645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транспортного обслуживания населения Нязепетровского МР";                 5,5 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669-4583-A74E-188DFE35F01E}"/>
                </c:ext>
              </c:extLst>
            </c:dLbl>
            <c:dLbl>
              <c:idx val="7"/>
              <c:layout>
                <c:manualLayout>
                  <c:x val="-0.42887763317014255"/>
                  <c:y val="5.8069132540730962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туризма на территории Нязепетровского МР"; 2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69-4583-A74E-188DFE35F01E}"/>
                </c:ext>
              </c:extLst>
            </c:dLbl>
            <c:dLbl>
              <c:idx val="8"/>
              <c:layout>
                <c:manualLayout>
                  <c:x val="0.18526052932327666"/>
                  <c:y val="-0.2932876952585661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дошкольного образования в Нязепетровском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 МР";  95,3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69-4583-A74E-188DFE35F01E}"/>
                </c:ext>
              </c:extLst>
            </c:dLbl>
            <c:dLbl>
              <c:idx val="9"/>
              <c:layout>
                <c:manualLayout>
                  <c:x val="5.4923031505517021E-2"/>
                  <c:y val="1.8432296681070832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образования в Нязепетровском МР»               257,6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69-4583-A74E-188DFE35F01E}"/>
                </c:ext>
              </c:extLst>
            </c:dLbl>
            <c:dLbl>
              <c:idx val="10"/>
              <c:layout>
                <c:manualLayout>
                  <c:x val="-0.1429495375016417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"Обеспечение доступным и комфортным жильем граждан РФ в Нязепетровского МР";           19,5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69-4583-A74E-188DFE35F01E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69-4583-A74E-188DFE35F01E}"/>
                </c:ext>
              </c:extLst>
            </c:dLbl>
            <c:dLbl>
              <c:idx val="12"/>
              <c:layout>
                <c:manualLayout>
                  <c:x val="0"/>
                  <c:y val="0.3065835628297847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«Формирование современной городской среды"; 5,9 млн. 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69-4583-A74E-188DFE35F01E}"/>
                </c:ext>
              </c:extLst>
            </c:dLbl>
            <c:dLbl>
              <c:idx val="13"/>
              <c:layout>
                <c:manualLayout>
                  <c:x val="0.7377327371995539"/>
                  <c:y val="0.3476559642955766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"Природоохранные мероприятия по оздоровлению экологической обстановки в Нязепетровском МР";                 2,4</a:t>
                    </a:r>
                    <a:r>
                      <a:rPr lang="ru-RU" baseline="0" dirty="0"/>
                      <a:t> млн</a:t>
                    </a:r>
                    <a:r>
                      <a:rPr lang="ru-RU" dirty="0"/>
                      <a:t>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69-4583-A74E-188DFE35F01E}"/>
                </c:ext>
              </c:extLst>
            </c:dLbl>
            <c:dLbl>
              <c:idx val="14"/>
              <c:layout>
                <c:manualLayout>
                  <c:x val="-0.12946687786123845"/>
                  <c:y val="0.84712345789579779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"Чистая вода";                          30,8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69-4583-A74E-188DFE35F01E}"/>
                </c:ext>
              </c:extLst>
            </c:dLbl>
            <c:dLbl>
              <c:idx val="15"/>
              <c:layout>
                <c:manualLayout>
                  <c:x val="-0.22221544441108654"/>
                  <c:y val="0.4585596578823634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""Разработка градостроительной документации территориального планирования Нязепетровского МР";                 0,08 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69-4583-A74E-188DFE35F01E}"/>
                </c:ext>
              </c:extLst>
            </c:dLbl>
            <c:dLbl>
              <c:idx val="16"/>
              <c:layout>
                <c:manualLayout>
                  <c:x val="1.80966039903756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физической культуры и спорта»                      63,0 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669-4583-A74E-188DFE35F01E}"/>
                </c:ext>
              </c:extLst>
            </c:dLbl>
            <c:dLbl>
              <c:idx val="17"/>
              <c:layout>
                <c:manualLayout>
                  <c:x val="0.45004735489724296"/>
                  <c:y val="0.2126476805061749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"Реализация молодежной политики"; 0,4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669-4583-A74E-188DFE35F01E}"/>
                </c:ext>
              </c:extLst>
            </c:dLbl>
            <c:dLbl>
              <c:idx val="18"/>
              <c:layout>
                <c:manualLayout>
                  <c:x val="-0.34074027961354036"/>
                  <c:y val="0.77763662974265158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"Повышение безопасности дорожного движения";               0,03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669-4583-A74E-188DFE35F01E}"/>
                </c:ext>
              </c:extLst>
            </c:dLbl>
            <c:dLbl>
              <c:idx val="19"/>
              <c:layout>
                <c:manualLayout>
                  <c:x val="0.18067082576425067"/>
                  <c:y val="7.7263805237743439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«Обеспечение безопасности жизнедеятельности";                  0,4 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669-4583-A74E-188DFE35F01E}"/>
                </c:ext>
              </c:extLst>
            </c:dLbl>
            <c:dLbl>
              <c:idx val="20"/>
              <c:layout>
                <c:manualLayout>
                  <c:x val="-0.34818538901689638"/>
                  <c:y val="0.32484308413377316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кадрового потенциала бюджетной сферы"; 1,1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669-4583-A74E-188DFE35F01E}"/>
                </c:ext>
              </c:extLst>
            </c:dLbl>
            <c:dLbl>
              <c:idx val="2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669-4583-A74E-188DFE35F01E}"/>
                </c:ext>
              </c:extLst>
            </c:dLbl>
            <c:dLbl>
              <c:idx val="22"/>
              <c:layout>
                <c:manualLayout>
                  <c:x val="0.40258570712891101"/>
                  <c:y val="0.84735909304416601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«Обеспечение безопасности </a:t>
                    </a:r>
                    <a:r>
                      <a:rPr lang="ru-RU" dirty="0" err="1"/>
                      <a:t>жизнедеят</a:t>
                    </a:r>
                    <a:r>
                      <a:rPr lang="ru-RU" dirty="0"/>
                      <a:t>.";    1,3 млн.руб.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69-4583-A74E-188DFE35F01E}"/>
                </c:ext>
              </c:extLst>
            </c:dLbl>
            <c:dLbl>
              <c:idx val="23"/>
              <c:layout>
                <c:manualLayout>
                  <c:x val="-0.4099951004987319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"Профилактика экстремизма и терроризма на территории Нязепетровского МР"; 10,0 тыс.руб.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669-4583-A74E-188DFE35F01E}"/>
                </c:ext>
              </c:extLst>
            </c:dLbl>
            <c:spPr>
              <a:solidFill>
                <a:schemeClr val="lt1"/>
              </a:solidFill>
              <a:ln w="1905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Лист1!$A$3:$A$22</c:f>
              <c:strCache>
                <c:ptCount val="20"/>
                <c:pt idx="0">
                  <c:v>МП "Чистая вода"</c:v>
                </c:pt>
                <c:pt idx="1">
                  <c:v>МП "Формирование современной городской среды"</c:v>
                </c:pt>
                <c:pt idx="2">
                  <c:v>МП "Управление муниципальными финансами и муниципальным долгомР"</c:v>
                </c:pt>
                <c:pt idx="3">
                  <c:v>МП "Управление муниципальной собственностью на территории"</c:v>
                </c:pt>
                <c:pt idx="4">
                  <c:v>МП "Социальная поддержка граждан Нязепетровского МР"</c:v>
                </c:pt>
                <c:pt idx="5">
                  <c:v>МП "Сохранение и развитие культуры"</c:v>
                </c:pt>
                <c:pt idx="6">
                  <c:v>Мп "Реализация молодежной политики"</c:v>
                </c:pt>
                <c:pt idx="7">
                  <c:v>МП "Развитие физической культуры и спорта"</c:v>
                </c:pt>
                <c:pt idx="8">
                  <c:v>МП "Развитие туризма на территории Нязепетровского МР"</c:v>
                </c:pt>
                <c:pt idx="9">
                  <c:v>МП "Развитие транспортного обслуживания населения Нязепетровского МР"</c:v>
                </c:pt>
                <c:pt idx="10">
                  <c:v>МП "Развитие сельского хозяйства"</c:v>
                </c:pt>
                <c:pt idx="11">
                  <c:v>МП "Развитие образования в Нязепетровском МР"</c:v>
                </c:pt>
                <c:pt idx="12">
                  <c:v>МП "Развитие кадрового потенциала бюджетной сферы"</c:v>
                </c:pt>
                <c:pt idx="13">
                  <c:v>МП "Развитие дошкольного образования в Нязепетровского МР"</c:v>
                </c:pt>
                <c:pt idx="14">
                  <c:v>МП "Развитие дорожного хозяйства в Нязепетровском МР"</c:v>
                </c:pt>
                <c:pt idx="15">
                  <c:v>МП "Природоохранные мероприятияпо оздоровлению экологической оюстановки в Нязепетровском МР"</c:v>
                </c:pt>
                <c:pt idx="16">
                  <c:v>МП "Обеспечение доступным и комфортным жильем граждан РФ в Нязепетровского МР"</c:v>
                </c:pt>
                <c:pt idx="17">
                  <c:v>МП "Обеспечение безопасности жизнедеятельности населения Нязепетровского МР"</c:v>
                </c:pt>
                <c:pt idx="18">
                  <c:v>МП "Автоматизация бюджетного процесса и развитие информационных систем"управления"финансами в Нязепетровском МР"</c:v>
                </c:pt>
                <c:pt idx="19">
                  <c:v>МП "Разработка градостроительной документации территориального планирования Нязепетровского МР"</c:v>
                </c:pt>
              </c:strCache>
            </c:strRef>
          </c:cat>
          <c:val>
            <c:numRef>
              <c:f>Лист1!$B$3:$B$22</c:f>
              <c:numCache>
                <c:formatCode>0.0</c:formatCode>
                <c:ptCount val="20"/>
                <c:pt idx="0">
                  <c:v>30.8</c:v>
                </c:pt>
                <c:pt idx="1">
                  <c:v>5.53</c:v>
                </c:pt>
                <c:pt idx="2">
                  <c:v>33.300000000000004</c:v>
                </c:pt>
                <c:pt idx="3">
                  <c:v>4.3</c:v>
                </c:pt>
                <c:pt idx="4">
                  <c:v>156.30000000000001</c:v>
                </c:pt>
                <c:pt idx="5">
                  <c:v>52.3</c:v>
                </c:pt>
                <c:pt idx="6">
                  <c:v>0.4</c:v>
                </c:pt>
                <c:pt idx="7">
                  <c:v>63</c:v>
                </c:pt>
                <c:pt idx="8">
                  <c:v>0.2</c:v>
                </c:pt>
                <c:pt idx="9">
                  <c:v>5.5</c:v>
                </c:pt>
                <c:pt idx="10">
                  <c:v>0.3000000000000001</c:v>
                </c:pt>
                <c:pt idx="11">
                  <c:v>257.7</c:v>
                </c:pt>
                <c:pt idx="12">
                  <c:v>1.1000000000000001</c:v>
                </c:pt>
                <c:pt idx="13">
                  <c:v>95.3</c:v>
                </c:pt>
                <c:pt idx="14">
                  <c:v>29.3</c:v>
                </c:pt>
                <c:pt idx="15">
                  <c:v>2.4</c:v>
                </c:pt>
                <c:pt idx="16">
                  <c:v>19.5</c:v>
                </c:pt>
                <c:pt idx="17">
                  <c:v>0.4</c:v>
                </c:pt>
                <c:pt idx="18">
                  <c:v>2.8</c:v>
                </c:pt>
                <c:pt idx="19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4669-4583-A74E-188DFE35F01E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4900450881451728E-2"/>
          <c:y val="8.9812056740361759E-2"/>
          <c:w val="0.84259957086188664"/>
          <c:h val="0.820375886519283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2020 год</c:v>
                </c:pt>
              </c:strCache>
            </c:strRef>
          </c:tx>
          <c:explosion val="25"/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99-4AB4-AE9C-A80261701C29}"/>
              </c:ext>
            </c:extLst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9-4AB4-AE9C-A80261701C29}"/>
              </c:ext>
            </c:extLst>
          </c:dPt>
          <c:dLbls>
            <c:dLbl>
              <c:idx val="0"/>
              <c:layout>
                <c:manualLayout>
                  <c:x val="6.9218611694251378E-2"/>
                  <c:y val="3.227794300157113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dirty="0"/>
                      <a:t>отации бюджетам субъектов РФ и муниципальных образований; </a:t>
                    </a:r>
                  </a:p>
                  <a:p>
                    <a:r>
                      <a:rPr lang="ru-RU" dirty="0"/>
                      <a:t>11,9 млн.</a:t>
                    </a:r>
                    <a:r>
                      <a:rPr lang="ru-RU" baseline="0" dirty="0"/>
                      <a:t>руб.,  16,5%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99-4AB4-AE9C-A80261701C29}"/>
                </c:ext>
              </c:extLst>
            </c:dLbl>
            <c:dLbl>
              <c:idx val="1"/>
              <c:layout>
                <c:manualLayout>
                  <c:x val="-3.2400472624789692E-2"/>
                  <c:y val="0.16253088007932831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убсидии бюджетам поселений</a:t>
                    </a:r>
                    <a:r>
                      <a:rPr lang="ru-RU" baseline="0" dirty="0"/>
                      <a:t> из субъектов</a:t>
                    </a:r>
                    <a:r>
                      <a:rPr lang="ru-RU" dirty="0"/>
                      <a:t> РФ; </a:t>
                    </a:r>
                  </a:p>
                  <a:p>
                    <a:r>
                      <a:rPr lang="ru-RU" dirty="0"/>
                      <a:t>24,6 млн</a:t>
                    </a:r>
                    <a:r>
                      <a:rPr lang="ru-RU" baseline="0" dirty="0"/>
                      <a:t>.руб.,  34,2%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99-4AB4-AE9C-A80261701C29}"/>
                </c:ext>
              </c:extLst>
            </c:dLbl>
            <c:dLbl>
              <c:idx val="2"/>
              <c:layout>
                <c:manualLayout>
                  <c:x val="-5.950276059216562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убвенции бюджетам поселений из субъектов</a:t>
                    </a:r>
                    <a:r>
                      <a:rPr lang="ru-RU" baseline="0" dirty="0"/>
                      <a:t> РФ</a:t>
                    </a:r>
                    <a:r>
                      <a:rPr lang="ru-RU" dirty="0"/>
                      <a:t>;     1,1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млн.руб.;  1,5 %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99-4AB4-AE9C-A80261701C29}"/>
                </c:ext>
              </c:extLst>
            </c:dLbl>
            <c:dLbl>
              <c:idx val="3"/>
              <c:layout>
                <c:manualLayout>
                  <c:x val="4.6854284034788918E-2"/>
                  <c:y val="-0.23046900965562128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И</a:t>
                    </a:r>
                    <a:r>
                      <a:rPr lang="ru-RU" dirty="0"/>
                      <a:t>ные МБТ; </a:t>
                    </a:r>
                  </a:p>
                  <a:p>
                    <a:r>
                      <a:rPr lang="ru-RU" dirty="0"/>
                      <a:t>34,4 млн.руб.,  47,8%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99-4AB4-AE9C-A80261701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11.9</c:v>
                </c:pt>
                <c:pt idx="1">
                  <c:v>24.6</c:v>
                </c:pt>
                <c:pt idx="2">
                  <c:v>1.1000000000000001</c:v>
                </c:pt>
                <c:pt idx="3">
                  <c:v>34.4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99-4AB4-AE9C-A80261701C29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4845679012345914E-2"/>
          <c:y val="0.14948686058635677"/>
          <c:w val="0.84104938271604934"/>
          <c:h val="0.813267585263064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2020год</c:v>
                </c:pt>
              </c:strCache>
            </c:strRef>
          </c:tx>
          <c:explosion val="25"/>
          <c:dPt>
            <c:idx val="1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CC9-43D9-85E7-6D9B3AFC4C75}"/>
              </c:ext>
            </c:extLst>
          </c:dPt>
          <c:dPt>
            <c:idx val="2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C9-43D9-85E7-6D9B3AFC4C75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C9-43D9-85E7-6D9B3AFC4C75}"/>
              </c:ext>
            </c:extLst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C9-43D9-85E7-6D9B3AFC4C75}"/>
              </c:ext>
            </c:extLst>
          </c:dPt>
          <c:dLbls>
            <c:dLbl>
              <c:idx val="0"/>
              <c:layout>
                <c:manualLayout>
                  <c:x val="-0.10173660645375691"/>
                  <c:y val="1.2968330316239377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Г</a:t>
                    </a:r>
                    <a:r>
                      <a:rPr lang="ru-RU" dirty="0"/>
                      <a:t>ривенское сельское поселение; </a:t>
                    </a:r>
                  </a:p>
                  <a:p>
                    <a:r>
                      <a:rPr lang="ru-RU" dirty="0"/>
                      <a:t>8,8 млн</a:t>
                    </a:r>
                    <a:r>
                      <a:rPr lang="ru-RU" baseline="0" dirty="0"/>
                      <a:t>.руб.; 12,1 %	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31-4256-817D-6B8605F9BAF3}"/>
                </c:ext>
              </c:extLst>
            </c:dLbl>
            <c:dLbl>
              <c:idx val="1"/>
              <c:layout>
                <c:manualLayout>
                  <c:x val="3.2906180845041432E-3"/>
                  <c:y val="-4.428674540682414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К</a:t>
                    </a:r>
                    <a:r>
                      <a:rPr lang="ru-RU" dirty="0"/>
                      <a:t>ургинское сельское поселение; </a:t>
                    </a:r>
                  </a:p>
                  <a:p>
                    <a:r>
                      <a:rPr lang="ru-RU" dirty="0" smtClean="0"/>
                      <a:t>3,7 </a:t>
                    </a:r>
                    <a:r>
                      <a:rPr lang="ru-RU" dirty="0"/>
                      <a:t>млн</a:t>
                    </a:r>
                    <a:r>
                      <a:rPr lang="ru-RU" baseline="0" dirty="0"/>
                      <a:t>.руб.; 5,1%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C9-43D9-85E7-6D9B3AFC4C75}"/>
                </c:ext>
              </c:extLst>
            </c:dLbl>
            <c:dLbl>
              <c:idx val="2"/>
              <c:layout>
                <c:manualLayout>
                  <c:x val="0.13929290550804091"/>
                  <c:y val="-4.871946417718292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язепетровское городское поселение; </a:t>
                    </a:r>
                  </a:p>
                  <a:p>
                    <a:r>
                      <a:rPr lang="ru-RU" dirty="0" smtClean="0"/>
                      <a:t>39,8 </a:t>
                    </a:r>
                    <a:r>
                      <a:rPr lang="ru-RU" dirty="0"/>
                      <a:t>млн.руб.; 55,6%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C9-43D9-85E7-6D9B3AFC4C75}"/>
                </c:ext>
              </c:extLst>
            </c:dLbl>
            <c:dLbl>
              <c:idx val="3"/>
              <c:layout>
                <c:manualLayout>
                  <c:x val="0"/>
                  <c:y val="0.4631557305336832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600" dirty="0" err="1"/>
                      <a:t>нкурдинское</a:t>
                    </a:r>
                    <a:r>
                      <a:rPr lang="ru-RU" sz="1600" dirty="0"/>
                      <a:t> сельское поселение;</a:t>
                    </a:r>
                  </a:p>
                  <a:p>
                    <a:r>
                      <a:rPr lang="ru-RU" sz="1600" dirty="0"/>
                      <a:t>8,4</a:t>
                    </a:r>
                    <a:r>
                      <a:rPr lang="ru-RU" sz="1600" baseline="0" dirty="0"/>
                      <a:t> </a:t>
                    </a:r>
                    <a:r>
                      <a:rPr lang="ru-RU" sz="1600" dirty="0"/>
                      <a:t>млн</a:t>
                    </a:r>
                    <a:r>
                      <a:rPr lang="ru-RU" sz="1600" baseline="0" dirty="0"/>
                      <a:t>. руб. 11,6%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C9-43D9-85E7-6D9B3AFC4C75}"/>
                </c:ext>
              </c:extLst>
            </c:dLbl>
            <c:dLbl>
              <c:idx val="4"/>
              <c:layout>
                <c:manualLayout>
                  <c:x val="-9.640793062631868E-2"/>
                  <c:y val="1.111111111111112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Ш</a:t>
                    </a:r>
                    <a:r>
                      <a:rPr lang="ru-RU" dirty="0"/>
                      <a:t>емахинское сельское поселение; </a:t>
                    </a:r>
                  </a:p>
                  <a:p>
                    <a:r>
                      <a:rPr lang="ru-RU" dirty="0"/>
                      <a:t>11,3 млн</a:t>
                    </a:r>
                    <a:r>
                      <a:rPr lang="ru-RU" baseline="0" dirty="0"/>
                      <a:t>.руб.; 15,6 %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C9-43D9-85E7-6D9B3AFC4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сельское поснление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8.8000000000000007</c:v>
                </c:pt>
                <c:pt idx="1">
                  <c:v>3.7</c:v>
                </c:pt>
                <c:pt idx="2">
                  <c:v>39.800000000000004</c:v>
                </c:pt>
                <c:pt idx="3">
                  <c:v>8.4</c:v>
                </c:pt>
                <c:pt idx="4">
                  <c:v>11.3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C9-43D9-85E7-6D9B3AFC4C75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 г.</c:v>
                </c:pt>
              </c:strCache>
            </c:strRef>
          </c:tx>
          <c:spPr>
            <a:solidFill>
              <a:schemeClr val="accent6"/>
            </a:solidFill>
            <a:ln w="1905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2805E-3"/>
                  <c:y val="-4.4259317190420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6E-415A-9727-6472901742CB}"/>
                </c:ext>
              </c:extLst>
            </c:dLbl>
            <c:dLbl>
              <c:idx val="1"/>
              <c:layout>
                <c:manualLayout>
                  <c:x val="-1.5432098765432423E-3"/>
                  <c:y val="-5.152942999929806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6E-415A-9727-6472901742CB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419.4</c:v>
                </c:pt>
                <c:pt idx="1">
                  <c:v>448.2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6E-415A-9727-6472901742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01.01.2021 г.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3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6E-415A-9727-6472901742CB}"/>
                </c:ext>
              </c:extLst>
            </c:dLbl>
            <c:dLbl>
              <c:idx val="1"/>
              <c:layout>
                <c:manualLayout>
                  <c:x val="0.10493827160493827"/>
                  <c:y val="-5.41061043710346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6E-415A-9727-6472901742CB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627.70000000000005</c:v>
                </c:pt>
                <c:pt idx="1">
                  <c:v>615.6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66E-415A-9727-6472901742CB}"/>
            </c:ext>
          </c:extLst>
        </c:ser>
        <c:shape val="cylinder"/>
        <c:axId val="142807040"/>
        <c:axId val="142808576"/>
        <c:axId val="0"/>
      </c:bar3DChart>
      <c:catAx>
        <c:axId val="142807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808576"/>
        <c:crosses val="autoZero"/>
        <c:auto val="1"/>
        <c:lblAlgn val="ctr"/>
        <c:lblOffset val="100"/>
      </c:catAx>
      <c:valAx>
        <c:axId val="142808576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8070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0933"/>
          <c:w val="0.19502004957713631"/>
          <c:h val="0.12131407349881999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sideWall>
      <c:spPr>
        <a:scene3d>
          <a:camera prst="orthographicFront"/>
          <a:lightRig rig="threePt" dir="t"/>
        </a:scene3d>
        <a:sp3d>
          <a:bevelT/>
        </a:sp3d>
      </c:spPr>
    </c:sideWall>
    <c:backWall>
      <c:spPr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0.14100391308942548"/>
          <c:y val="3.1953263873458516E-2"/>
          <c:w val="0.53439960559353539"/>
          <c:h val="0.8650676673228346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- 19,4% </c:v>
                </c:pt>
              </c:strCache>
            </c:strRef>
          </c:tx>
          <c:dLbls>
            <c:dLbl>
              <c:idx val="0"/>
              <c:layout>
                <c:manualLayout>
                  <c:x val="-9.0783138576927362E-4"/>
                  <c:y val="-2.418070288406141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168,2</a:t>
                    </a:r>
                    <a:endParaRPr lang="en-US" sz="20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6-434F-AD28-02BF84189425}"/>
                </c:ext>
              </c:extLst>
            </c:dLbl>
            <c:dLbl>
              <c:idx val="1"/>
              <c:layout>
                <c:manualLayout>
                  <c:x val="1.7523870236431444E-2"/>
                  <c:y val="-3.9277319881126224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400" b="1" dirty="0"/>
                      <a:t>56,5</a:t>
                    </a:r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6-434F-AD28-02BF84189425}"/>
                </c:ext>
              </c:extLst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6-434F-AD28-02BF84189425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6-434F-AD28-02BF84189425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168.2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A6-434F-AD28-02BF841894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из областного бюджета - 80,3 %</c:v>
                </c:pt>
              </c:strCache>
            </c:strRef>
          </c:tx>
          <c:dLbls>
            <c:dLbl>
              <c:idx val="0"/>
              <c:layout>
                <c:manualLayout>
                  <c:x val="2.4585762809390472E-2"/>
                  <c:y val="-3.276795533165061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695,6</a:t>
                    </a:r>
                    <a:endParaRPr lang="en-US" sz="20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6-434F-AD28-02BF84189425}"/>
                </c:ext>
              </c:extLst>
            </c:dLbl>
            <c:dLbl>
              <c:idx val="1"/>
              <c:layout>
                <c:manualLayout>
                  <c:x val="-2.7982999086206797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b="1" dirty="0"/>
                      <a:t>519,8</a:t>
                    </a:r>
                  </a:p>
                  <a:p>
                    <a:endParaRPr lang="ru-RU" sz="14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A6-434F-AD28-02BF84189425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695.6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A6-434F-AD28-02BF841894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из бюджетов поселений - 0,3 %</c:v>
                </c:pt>
              </c:strCache>
            </c:strRef>
          </c:tx>
          <c:dLbls>
            <c:dLbl>
              <c:idx val="0"/>
              <c:layout>
                <c:manualLayout>
                  <c:x val="3.9024117109224557E-2"/>
                  <c:y val="4.6783789452072982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>
                        <a:latin typeface="Times New Roman" pitchFamily="18" charset="0"/>
                        <a:cs typeface="Times New Roman" pitchFamily="18" charset="0"/>
                      </a:rPr>
                      <a:t>2,7</a:t>
                    </a:r>
                    <a:endParaRPr lang="en-US" sz="20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</c:formatCode>
                <c:ptCount val="1"/>
                <c:pt idx="0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3A6-434F-AD28-02BF84189425}"/>
            </c:ext>
          </c:extLst>
        </c:ser>
        <c:shape val="cylinder"/>
        <c:axId val="89794816"/>
        <c:axId val="89829376"/>
        <c:axId val="0"/>
      </c:bar3DChart>
      <c:catAx>
        <c:axId val="89794816"/>
        <c:scaling>
          <c:orientation val="minMax"/>
        </c:scaling>
        <c:axPos val="l"/>
        <c:numFmt formatCode="General" sourceLinked="1"/>
        <c:tickLblPos val="nextTo"/>
        <c:crossAx val="89829376"/>
        <c:crosses val="autoZero"/>
        <c:auto val="1"/>
        <c:lblAlgn val="ctr"/>
        <c:lblOffset val="100"/>
      </c:catAx>
      <c:valAx>
        <c:axId val="89829376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7948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096759780554493"/>
          <c:y val="0.19275553872502871"/>
          <c:w val="0.31012564878021481"/>
          <c:h val="0.34338793595035216"/>
        </c:manualLayout>
      </c:layout>
      <c:txPr>
        <a:bodyPr/>
        <a:lstStyle/>
        <a:p>
          <a:pPr rtl="0"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3.0857848179387103E-2"/>
                  <c:y val="-8.0757534460528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1-42C3-9E6C-ACA3044D3A02}"/>
                </c:ext>
              </c:extLst>
            </c:dLbl>
            <c:dLbl>
              <c:idx val="1"/>
              <c:layout>
                <c:manualLayout>
                  <c:x val="8.9129082069843851E-3"/>
                  <c:y val="-2.18800900018418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858.1</c:v>
                </c:pt>
                <c:pt idx="1">
                  <c:v>866.5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81-42C3-9E6C-ACA3044D3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4.3556051518548113E-2"/>
                  <c:y val="-1.42119877179508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81-42C3-9E6C-ACA3044D3A02}"/>
                </c:ext>
              </c:extLst>
            </c:dLbl>
            <c:dLbl>
              <c:idx val="1"/>
              <c:layout>
                <c:manualLayout>
                  <c:x val="5.5289885374972245E-2"/>
                  <c:y val="5.112153400024798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683.2</c:v>
                </c:pt>
                <c:pt idx="1">
                  <c:v>695.6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81-42C3-9E6C-ACA3044D3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6611997257979383E-2"/>
                  <c:y val="-5.61332557252092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81-42C3-9E6C-ACA3044D3A02}"/>
                </c:ext>
              </c:extLst>
            </c:dLbl>
            <c:dLbl>
              <c:idx val="1"/>
              <c:layout>
                <c:manualLayout>
                  <c:x val="4.3600970882548433E-2"/>
                  <c:y val="-4.68830321678272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170.7</c:v>
                </c:pt>
                <c:pt idx="1">
                  <c:v>168.2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81-42C3-9E6C-ACA3044D3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 </c:v>
                </c:pt>
              </c:strCache>
            </c:strRef>
          </c:tx>
          <c:dLbls>
            <c:dLbl>
              <c:idx val="0"/>
              <c:layout>
                <c:manualLayout>
                  <c:x val="1.3008039036408252E-2"/>
                  <c:y val="-2.46152123304340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81-42C3-9E6C-ACA3044D3A02}"/>
                </c:ext>
              </c:extLst>
            </c:dLbl>
            <c:dLbl>
              <c:idx val="1"/>
              <c:layout>
                <c:manualLayout>
                  <c:x val="2.7774493113273412E-2"/>
                  <c:y val="-4.10253875018538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4.2</c:v>
                </c:pt>
                <c:pt idx="1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C81-42C3-9E6C-ACA3044D3A02}"/>
            </c:ext>
          </c:extLst>
        </c:ser>
        <c:shape val="cylinder"/>
        <c:axId val="97735040"/>
        <c:axId val="97736576"/>
        <c:axId val="0"/>
      </c:bar3DChart>
      <c:catAx>
        <c:axId val="9773504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7736576"/>
        <c:crosses val="autoZero"/>
        <c:auto val="1"/>
        <c:lblAlgn val="ctr"/>
        <c:lblOffset val="100"/>
      </c:catAx>
      <c:valAx>
        <c:axId val="977365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773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02730208718906"/>
          <c:y val="0.45026438286245185"/>
          <c:w val="0.32935100865940625"/>
          <c:h val="0.4874023659206950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2992180217360614E-2"/>
          <c:y val="8.9766587228317249E-2"/>
          <c:w val="0.84279802721295449"/>
          <c:h val="0.82501127165768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 год </c:v>
                </c:pt>
              </c:strCache>
            </c:strRef>
          </c:tx>
          <c:explosion val="25"/>
          <c:dPt>
            <c:idx val="0"/>
            <c:spPr>
              <a:solidFill>
                <a:schemeClr val="accent2"/>
              </a:solidFill>
              <a:ln cap="rnd">
                <a:miter lim="800000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EA-4F54-86DA-A2ACB9BB9783}"/>
              </c:ext>
            </c:extLst>
          </c:dPt>
          <c:dPt>
            <c:idx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EA-4F54-86DA-A2ACB9BB9783}"/>
              </c:ext>
            </c:extLst>
          </c:dPt>
          <c:dPt>
            <c:idx val="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EA-4F54-86DA-A2ACB9BB9783}"/>
              </c:ext>
            </c:extLst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EA-4F54-86DA-A2ACB9BB9783}"/>
              </c:ext>
            </c:extLst>
          </c:dPt>
          <c:dPt>
            <c:idx val="4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EA-4F54-86DA-A2ACB9BB9783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EA-4F54-86DA-A2ACB9BB9783}"/>
              </c:ext>
            </c:extLst>
          </c:dPt>
          <c:dPt>
            <c:idx val="6"/>
            <c:spPr>
              <a:solidFill>
                <a:srgbClr val="9F5FC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2EA-4F54-86DA-A2ACB9BB9783}"/>
              </c:ext>
            </c:extLst>
          </c:dPt>
          <c:dPt>
            <c:idx val="7"/>
            <c:explosion val="24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2EA-4F54-86DA-A2ACB9BB9783}"/>
              </c:ext>
            </c:extLst>
          </c:dPt>
          <c:dLbls>
            <c:dLbl>
              <c:idx val="0"/>
              <c:layout>
                <c:manualLayout>
                  <c:x val="-6.3346627756488971E-2"/>
                  <c:y val="9.20676445622700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 доходы физ.лиц. ;                   127,3 млн.руб.; 75,7 %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EA-4F54-86DA-A2ACB9BB9783}"/>
                </c:ext>
              </c:extLst>
            </c:dLbl>
            <c:dLbl>
              <c:idx val="1"/>
              <c:layout>
                <c:manualLayout>
                  <c:x val="1.1244521932003662E-2"/>
                  <c:y val="0.603883315922007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 от акцизов на нефтепродукты             9,0 млн.руб.; 5,3 %</a:t>
                    </a:r>
                  </a:p>
                </c:rich>
              </c:tx>
              <c:showLegendKey val="1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EA-4F54-86DA-A2ACB9BB9783}"/>
                </c:ext>
              </c:extLst>
            </c:dLbl>
            <c:dLbl>
              <c:idx val="2"/>
              <c:layout>
                <c:manualLayout>
                  <c:x val="0"/>
                  <c:y val="0.5571938082631779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совокупный доход ;                           9,8 млн.руб.; 5,8%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EA-4F54-86DA-A2ACB9BB9783}"/>
                </c:ext>
              </c:extLst>
            </c:dLbl>
            <c:dLbl>
              <c:idx val="3"/>
              <c:layout>
                <c:manualLayout>
                  <c:x val="-4.6931649496741251E-2"/>
                  <c:y val="0.4751454196407252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Государственная пошлина ; </a:t>
                    </a:r>
                  </a:p>
                  <a:p>
                    <a:r>
                      <a:rPr lang="ru-RU" dirty="0"/>
                      <a:t>2,5 млн.руб.; 1,5 %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EA-4F54-86DA-A2ACB9BB9783}"/>
                </c:ext>
              </c:extLst>
            </c:dLbl>
            <c:dLbl>
              <c:idx val="4"/>
              <c:layout>
                <c:manualLayout>
                  <c:x val="-6.1139969380496408E-2"/>
                  <c:y val="-3.31682625775123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имущества, </a:t>
                    </a:r>
                    <a:r>
                      <a:rPr lang="ru-RU" dirty="0" err="1"/>
                      <a:t>находящ.в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муниц.собственности</a:t>
                    </a:r>
                    <a:r>
                      <a:rPr lang="ru-RU" dirty="0"/>
                      <a:t> ; 4,6 млн.руб.; 2,7 %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EA-4F54-86DA-A2ACB9BB9783}"/>
                </c:ext>
              </c:extLst>
            </c:dLbl>
            <c:dLbl>
              <c:idx val="5"/>
              <c:layout>
                <c:manualLayout>
                  <c:x val="4.3704762617896728E-2"/>
                  <c:y val="-6.553103431607663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Доходы от оказания платных услуг;               10,7 </a:t>
                    </a:r>
                    <a:r>
                      <a:rPr lang="ru-RU" dirty="0" err="1"/>
                      <a:t>млн.руб</a:t>
                    </a:r>
                    <a:r>
                      <a:rPr lang="ru-RU" dirty="0"/>
                      <a:t>; 6,3%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2EA-4F54-86DA-A2ACB9BB9783}"/>
                </c:ext>
              </c:extLst>
            </c:dLbl>
            <c:dLbl>
              <c:idx val="6"/>
              <c:layout>
                <c:manualLayout>
                  <c:x val="0.3294605715708131"/>
                  <c:y val="1.1796919633016208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Доходы от продажи материальных и нематериальных активов ; 1,2 млн.руб.;  0,7 %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2EA-4F54-86DA-A2ACB9BB9783}"/>
                </c:ext>
              </c:extLst>
            </c:dLbl>
            <c:dLbl>
              <c:idx val="7"/>
              <c:layout>
                <c:manualLayout>
                  <c:x val="0.44354883183456978"/>
                  <c:y val="0.1490030957017292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санкции, возмещение ущерба ;   3,2 млн.руб.; 1,9 %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2EA-4F54-86DA-A2ACB9BB9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127.3</c:v>
                </c:pt>
                <c:pt idx="1">
                  <c:v>9</c:v>
                </c:pt>
                <c:pt idx="2">
                  <c:v>9.8000000000000007</c:v>
                </c:pt>
                <c:pt idx="3">
                  <c:v>2.5</c:v>
                </c:pt>
                <c:pt idx="4">
                  <c:v>4.5999999999999996</c:v>
                </c:pt>
                <c:pt idx="5">
                  <c:v>10.7</c:v>
                </c:pt>
                <c:pt idx="6">
                  <c:v>1.2</c:v>
                </c:pt>
                <c:pt idx="7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2EA-4F54-86DA-A2ACB9BB97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75.599999999999994</c:v>
                </c:pt>
                <c:pt idx="1">
                  <c:v>5.3</c:v>
                </c:pt>
                <c:pt idx="2">
                  <c:v>5.8</c:v>
                </c:pt>
                <c:pt idx="3">
                  <c:v>1.5</c:v>
                </c:pt>
                <c:pt idx="4">
                  <c:v>2.7</c:v>
                </c:pt>
                <c:pt idx="5">
                  <c:v>6.4</c:v>
                </c:pt>
                <c:pt idx="6">
                  <c:v>0.70000000000000018</c:v>
                </c:pt>
                <c:pt idx="7">
                  <c:v>1.9000000000000001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82EA-4F54-86DA-A2ACB9BB9783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 год </c:v>
                </c:pt>
              </c:strCache>
            </c:strRef>
          </c:tx>
          <c:explosion val="25"/>
          <c:dPt>
            <c:idx val="0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EFB-41A5-A56E-C9B23215F49B}"/>
              </c:ext>
            </c:extLst>
          </c:dPt>
          <c:dPt>
            <c:idx val="1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FB-41A5-A56E-C9B23215F49B}"/>
              </c:ext>
            </c:extLst>
          </c:dPt>
          <c:dPt>
            <c:idx val="2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EFB-41A5-A56E-C9B23215F49B}"/>
              </c:ext>
            </c:extLst>
          </c:dPt>
          <c:dPt>
            <c:idx val="3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FB-41A5-A56E-C9B23215F49B}"/>
              </c:ext>
            </c:extLst>
          </c:dPt>
          <c:dLbls>
            <c:dLbl>
              <c:idx val="0"/>
              <c:layout>
                <c:manualLayout>
                  <c:x val="-0.13828416136055643"/>
                  <c:y val="6.7365981231325048E-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sz="2000" dirty="0">
                        <a:latin typeface="Times New Roman" pitchFamily="18" charset="0"/>
                        <a:cs typeface="Times New Roman" pitchFamily="18" charset="0"/>
                      </a:rPr>
                      <a:t>отации;</a:t>
                    </a:r>
                  </a:p>
                  <a:p>
                    <a:r>
                      <a:rPr lang="ru-RU" sz="2000" dirty="0">
                        <a:latin typeface="Times New Roman" pitchFamily="18" charset="0"/>
                        <a:cs typeface="Times New Roman" pitchFamily="18" charset="0"/>
                      </a:rPr>
                      <a:t>240,7млн.руб;</a:t>
                    </a:r>
                    <a:r>
                      <a:rPr lang="ru-RU" sz="2000" baseline="0" dirty="0">
                        <a:latin typeface="Times New Roman" pitchFamily="18" charset="0"/>
                        <a:cs typeface="Times New Roman" pitchFamily="18" charset="0"/>
                      </a:rPr>
                      <a:t> 35%</a:t>
                    </a:r>
                    <a:endParaRPr lang="ru-RU" sz="2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FB-41A5-A56E-C9B23215F49B}"/>
                </c:ext>
              </c:extLst>
            </c:dLbl>
            <c:dLbl>
              <c:idx val="1"/>
              <c:layout>
                <c:manualLayout>
                  <c:x val="-0.10961507900534703"/>
                  <c:y val="-0.25890917238193245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2000" dirty="0">
                        <a:latin typeface="Times New Roman" pitchFamily="18" charset="0"/>
                        <a:cs typeface="Times New Roman" pitchFamily="18" charset="0"/>
                      </a:rPr>
                      <a:t>убсидии </a:t>
                    </a:r>
                  </a:p>
                  <a:p>
                    <a:r>
                      <a:rPr lang="ru-RU" sz="2000" dirty="0">
                        <a:latin typeface="Times New Roman" pitchFamily="18" charset="0"/>
                        <a:cs typeface="Times New Roman" pitchFamily="18" charset="0"/>
                      </a:rPr>
                      <a:t>124,3млн.руб;                 18%</a:t>
                    </a:r>
                  </a:p>
                </c:rich>
              </c:tx>
              <c:dLblPos val="bestFit"/>
              <c:showVal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FB-41A5-A56E-C9B23215F49B}"/>
                </c:ext>
              </c:extLst>
            </c:dLbl>
            <c:dLbl>
              <c:idx val="2"/>
              <c:layout>
                <c:manualLayout>
                  <c:x val="-5.1856682848329991E-2"/>
                  <c:y val="-0.39282166586365486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2800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убвенции бюджетам субъектов Российской Федерации и муниципальных образований </a:t>
                    </a:r>
                  </a:p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326,2 млн.руб.;  47%</a:t>
                    </a:r>
                  </a:p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2000" dirty="0"/>
                  </a:p>
                </c:rich>
              </c:tx>
              <c:spPr/>
              <c:dLblPos val="bestFit"/>
              <c:showVal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FB-41A5-A56E-C9B23215F49B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FB-41A5-A56E-C9B23215F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Иные межбюджетные трансферты </c:v>
                </c:pt>
                <c:pt idx="3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240.7</c:v>
                </c:pt>
                <c:pt idx="1">
                  <c:v>124.3</c:v>
                </c:pt>
                <c:pt idx="2" formatCode="General">
                  <c:v>5.2</c:v>
                </c:pt>
                <c:pt idx="3">
                  <c:v>326.2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FB-41A5-A56E-C9B23215F49B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60"/>
      <c:perspective val="0"/>
    </c:view3D>
    <c:plotArea>
      <c:layout>
        <c:manualLayout>
          <c:layoutTarget val="inner"/>
          <c:xMode val="edge"/>
          <c:yMode val="edge"/>
          <c:x val="7.4960997865922363E-2"/>
          <c:y val="7.3799323813337134E-2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2020 год </c:v>
                </c:pt>
              </c:strCache>
            </c:strRef>
          </c:tx>
          <c:explosion val="25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6D-4960-8FAC-17AA51A3522F}"/>
              </c:ext>
            </c:extLst>
          </c:dPt>
          <c:dPt>
            <c:idx val="3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6D-4960-8FAC-17AA51A3522F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6D-4960-8FAC-17AA51A3522F}"/>
              </c:ext>
            </c:extLst>
          </c:dPt>
          <c:dPt>
            <c:idx val="6"/>
            <c:spPr>
              <a:solidFill>
                <a:schemeClr val="accent2"/>
              </a:solidFill>
              <a:ln w="12000" cap="flat" cmpd="sng" algn="ctr">
                <a:solidFill>
                  <a:schemeClr val="accent1"/>
                </a:solidFill>
                <a:prstDash val="solid"/>
              </a:ln>
              <a:effectLst>
                <a:glow rad="63500">
                  <a:schemeClr val="accent1">
                    <a:alpha val="45000"/>
                    <a:satMod val="120000"/>
                  </a:schemeClr>
                </a:glow>
              </a:effectLst>
              <a:scene3d>
                <a:camera prst="orthographicFront"/>
                <a:lightRig rig="brightRoom" dir="tl">
                  <a:rot lat="0" lon="0" rev="8700000"/>
                </a:lightRig>
              </a:scene3d>
              <a:sp3d>
                <a:bevelT prst="relaxedInset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6D-4960-8FAC-17AA51A3522F}"/>
              </c:ext>
            </c:extLst>
          </c:dPt>
          <c:dPt>
            <c:idx val="7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6D-4960-8FAC-17AA51A3522F}"/>
              </c:ext>
            </c:extLst>
          </c:dPt>
          <c:dPt>
            <c:idx val="8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6D-4960-8FAC-17AA51A3522F}"/>
              </c:ext>
            </c:extLst>
          </c:dPt>
          <c:dPt>
            <c:idx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D6D-4960-8FAC-17AA51A3522F}"/>
              </c:ext>
            </c:extLst>
          </c:dPt>
          <c:dPt>
            <c:idx val="10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6D-4960-8FAC-17AA51A3522F}"/>
              </c:ext>
            </c:extLst>
          </c:dPt>
          <c:dLbls>
            <c:dLbl>
              <c:idx val="0"/>
              <c:layout>
                <c:manualLayout>
                  <c:x val="2.5567928023553857E-2"/>
                  <c:y val="7.4487560772856362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бщегосударственные вопросы ;                    59,9 млн. руб. 6,9 %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D-4960-8FAC-17AA51A3522F}"/>
                </c:ext>
              </c:extLst>
            </c:dLbl>
            <c:dLbl>
              <c:idx val="1"/>
              <c:layout>
                <c:manualLayout>
                  <c:x val="0.13876817479691764"/>
                  <c:y val="4.2534324570909403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ациональная оборона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1,1 млн. руб.; 0,1%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6D-4960-8FAC-17AA51A3522F}"/>
                </c:ext>
              </c:extLst>
            </c:dLbl>
            <c:dLbl>
              <c:idx val="2"/>
              <c:layout>
                <c:manualLayout>
                  <c:x val="0.13344807100397346"/>
                  <c:y val="0.15074572247744145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правоохранительная деятельность                 4,5 млн. руб.;  0,5%</a:t>
                    </a:r>
                    <a:endParaRPr lang="ru-RU" sz="12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19050" cap="flat" cmpd="sng" algn="ctr">
                  <a:noFill/>
                  <a:prstDash val="solid"/>
                </a:ln>
                <a:effectLst/>
              </c:spPr>
              <c:showLegendKey val="1"/>
              <c:showVal val="1"/>
              <c:showCatName val="1"/>
            </c:dLbl>
            <c:dLbl>
              <c:idx val="3"/>
              <c:layout>
                <c:manualLayout>
                  <c:x val="0.11284747292364525"/>
                  <c:y val="0.32588307838124669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ациональная экономика </a:t>
                    </a:r>
                    <a:r>
                      <a:rPr lang="ru-RU" baseline="0" dirty="0"/>
                      <a:t>                     </a:t>
                    </a:r>
                    <a:r>
                      <a:rPr lang="ru-RU" dirty="0"/>
                      <a:t> 36,0 млн. руб.; 4,1%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6D-4960-8FAC-17AA51A3522F}"/>
                </c:ext>
              </c:extLst>
            </c:dLbl>
            <c:dLbl>
              <c:idx val="4"/>
              <c:layout>
                <c:manualLayout>
                  <c:x val="4.2733249464376517E-2"/>
                  <c:y val="0.3946380295557258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Ж</a:t>
                    </a:r>
                    <a:r>
                      <a:rPr lang="ru-RU" dirty="0"/>
                      <a:t>КХ ; 60,1 млн. руб. </a:t>
                    </a:r>
                    <a:r>
                      <a:rPr lang="ru-RU" baseline="0" dirty="0"/>
                      <a:t> 6,9%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6D-4960-8FAC-17AA51A3522F}"/>
                </c:ext>
              </c:extLst>
            </c:dLbl>
            <c:dLbl>
              <c:idx val="5"/>
              <c:layout>
                <c:manualLayout>
                  <c:x val="2.3744301241453748E-3"/>
                  <c:y val="0.48439710433028837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храна окружающей среды ; 1,9 млн. руб.; 0,2%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D6D-4960-8FAC-17AA51A3522F}"/>
                </c:ext>
              </c:extLst>
            </c:dLbl>
            <c:dLbl>
              <c:idx val="6"/>
              <c:layout>
                <c:manualLayout>
                  <c:x val="-0.40533547001584624"/>
                  <c:y val="6.024636027580338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бразование </a:t>
                    </a:r>
                    <a:r>
                      <a:rPr lang="ru-RU" baseline="0" dirty="0"/>
                      <a:t>           </a:t>
                    </a:r>
                    <a:r>
                      <a:rPr lang="ru-RU" dirty="0"/>
                      <a:t> 378,7 млн. руб.;  43,5%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6D-4960-8FAC-17AA51A3522F}"/>
                </c:ext>
              </c:extLst>
            </c:dLbl>
            <c:dLbl>
              <c:idx val="7"/>
              <c:layout>
                <c:manualLayout>
                  <c:x val="-7.9950409663743033E-2"/>
                  <c:y val="1.3773419976124033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/>
                      <a:t>   Культура, кинематография </a:t>
                    </a:r>
                    <a:r>
                      <a:rPr lang="ru-RU" baseline="0" dirty="0"/>
                      <a:t>      </a:t>
                    </a:r>
                    <a:r>
                      <a:rPr lang="ru-RU" dirty="0"/>
                      <a:t> 53,2 млн. руб. 6,1%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6D-4960-8FAC-17AA51A3522F}"/>
                </c:ext>
              </c:extLst>
            </c:dLbl>
            <c:dLbl>
              <c:idx val="8"/>
              <c:layout>
                <c:manualLayout>
                  <c:x val="-5.2603462594369094E-3"/>
                  <c:y val="6.1563592897167412E-4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оциальная политика ; 179,7 млн. руб. 20,6%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6D-4960-8FAC-17AA51A3522F}"/>
                </c:ext>
              </c:extLst>
            </c:dLbl>
            <c:dLbl>
              <c:idx val="9"/>
              <c:layout>
                <c:manualLayout>
                  <c:x val="-0.15385881567301832"/>
                  <c:y val="0.1192951389234096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r>
                      <a:rPr lang="ru-RU" dirty="0"/>
                      <a:t>изическая культура и спорт ; 63,0 млн. руб.;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7,2%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6D-4960-8FAC-17AA51A3522F}"/>
                </c:ext>
              </c:extLst>
            </c:dLbl>
            <c:dLbl>
              <c:idx val="10"/>
              <c:layout>
                <c:manualLayout>
                  <c:x val="-0.1734417321364353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ежбюджетные трансферты;               33,3 млн. руб. 3,8 %</a:t>
                    </a:r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6D-4960-8FAC-17AA51A3522F}"/>
                </c:ext>
              </c:extLst>
            </c:dLbl>
            <c:dLbl>
              <c:idx val="11"/>
              <c:layout>
                <c:manualLayout>
                  <c:x val="0.57203632392334536"/>
                  <c:y val="0.4270620150977136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D6D-4960-8FAC-17AA51A3522F}"/>
                </c:ext>
              </c:extLst>
            </c:dLbl>
            <c:dLbl>
              <c:idx val="12"/>
              <c:layout>
                <c:manualLayout>
                  <c:x val="-0.25623471268229203"/>
                  <c:y val="9.9316747697141688E-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D6D-4960-8FAC-17AA51A352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60</c:v>
                </c:pt>
                <c:pt idx="1">
                  <c:v>1.1000000000000001</c:v>
                </c:pt>
                <c:pt idx="2">
                  <c:v>4.5</c:v>
                </c:pt>
                <c:pt idx="3">
                  <c:v>36</c:v>
                </c:pt>
                <c:pt idx="4">
                  <c:v>60</c:v>
                </c:pt>
                <c:pt idx="5">
                  <c:v>1.9000000000000001</c:v>
                </c:pt>
                <c:pt idx="6">
                  <c:v>378.7</c:v>
                </c:pt>
                <c:pt idx="7">
                  <c:v>53.2</c:v>
                </c:pt>
                <c:pt idx="8">
                  <c:v>179.7</c:v>
                </c:pt>
                <c:pt idx="9">
                  <c:v>63</c:v>
                </c:pt>
                <c:pt idx="10">
                  <c:v>33.300000000000011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6D-4960-8FAC-17AA51A3522F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3503507739102767"/>
          <c:y val="0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rAngAx val="1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explosion val="25"/>
          <c:dPt>
            <c:idx val="0"/>
            <c:explosion val="2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005-4F41-BDC4-3F14E59F1CAE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05-4F41-BDC4-3F14E59F1CAE}"/>
              </c:ext>
            </c:extLst>
          </c:dPt>
          <c:dLbls>
            <c:dLbl>
              <c:idx val="0"/>
              <c:layout>
                <c:manualLayout>
                  <c:x val="-5.757450879387737E-2"/>
                  <c:y val="-0.3067238311312782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Фонд оплаты труда; 210,9 млн.руб.; 51%</a:t>
                    </a:r>
                  </a:p>
                </c:rich>
              </c:tx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05-4F41-BDC4-3F14E59F1CAE}"/>
                </c:ext>
              </c:extLst>
            </c:dLbl>
            <c:dLbl>
              <c:idx val="1"/>
              <c:layout>
                <c:manualLayout>
                  <c:x val="1.053940687320626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Коммунальные услуги; 47,4 млн. руб.; 11,5%</a:t>
                    </a:r>
                  </a:p>
                </c:rich>
              </c:tx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05-4F41-BDC4-3F14E59F1CAE}"/>
                </c:ext>
              </c:extLst>
            </c:dLbl>
            <c:dLbl>
              <c:idx val="2"/>
              <c:layout>
                <c:manualLayout>
                  <c:x val="8.9252336448598247E-3"/>
                  <c:y val="-0.1779253970372353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Прочие расходы; 154,8 млн. руб.; 37,5%</a:t>
                    </a:r>
                  </a:p>
                </c:rich>
              </c:tx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05-4F41-BDC4-3F14E59F1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Прочие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210.9</c:v>
                </c:pt>
                <c:pt idx="1">
                  <c:v>47.4</c:v>
                </c:pt>
                <c:pt idx="2">
                  <c:v>154.80000000000001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5-4F41-BDC4-3F14E59F1CAE}"/>
            </c:ext>
          </c:extLst>
        </c:ser>
      </c:pie3DChart>
      <c:spPr>
        <a:effectLst>
          <a:glow rad="139700">
            <a:schemeClr val="accent2">
              <a:satMod val="175000"/>
              <a:alpha val="40000"/>
            </a:schemeClr>
          </a:glow>
        </a:effectLst>
      </c:spPr>
    </c:plotArea>
    <c:legend>
      <c:legendPos val="r"/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31596634532838"/>
          <c:y val="0.75230681969838564"/>
          <c:w val="0.30634189417911556"/>
          <c:h val="0.2180982250100094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3038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</c:v>
                </c:pt>
              </c:strCache>
            </c:strRef>
          </c:tx>
          <c:explosion val="1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CDE-4A71-8283-AD46A7ECBB10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DE-4A71-8283-AD46A7ECBB10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CDE-4A71-8283-AD46A7ECBB10}"/>
              </c:ext>
            </c:extLst>
          </c:dPt>
          <c:dPt>
            <c:idx val="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DE-4A71-8283-AD46A7ECBB10}"/>
              </c:ext>
            </c:extLst>
          </c:dPt>
          <c:dPt>
            <c:idx val="4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CDE-4A71-8283-AD46A7ECBB10}"/>
              </c:ext>
            </c:extLst>
          </c:dPt>
          <c:dPt>
            <c:idx val="5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DE-4A71-8283-AD46A7ECBB10}"/>
              </c:ext>
            </c:extLst>
          </c:dPt>
          <c:dPt>
            <c:idx val="6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CDE-4A71-8283-AD46A7ECBB10}"/>
              </c:ext>
            </c:extLst>
          </c:dPt>
          <c:dPt>
            <c:idx val="7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DE-4A71-8283-AD46A7ECBB10}"/>
              </c:ext>
            </c:extLst>
          </c:dPt>
          <c:dLbls>
            <c:dLbl>
              <c:idx val="0"/>
              <c:layout>
                <c:manualLayout>
                  <c:x val="-0.38278865258665368"/>
                  <c:y val="1.896837047911386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КСП
2,3 млн. руб.;
0,3 %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DE-4A71-8283-AD46A7ECBB10}"/>
                </c:ext>
              </c:extLst>
            </c:dLbl>
            <c:dLbl>
              <c:idx val="1"/>
              <c:layout>
                <c:manualLayout>
                  <c:x val="-0.25836485392597325"/>
                  <c:y val="-7.354575381467147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Собрание депутатов
3,9 млн. руб.;
0,5 %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DE-4A71-8283-AD46A7ECBB10}"/>
                </c:ext>
              </c:extLst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/>
                      <a:t>КУМИ
12,2 млн. руб.;
1,4%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DE-4A71-8283-AD46A7ECBB10}"/>
                </c:ext>
              </c:extLst>
            </c:dLbl>
            <c:dLbl>
              <c:idx val="3"/>
              <c:layout>
                <c:manualLayout>
                  <c:x val="1.1786739274413139E-2"/>
                  <c:y val="-6.1784999332710533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Финансовое управление
47,4 млн. руб.;
5,4%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E-4A71-8283-AD46A7ECBB10}"/>
                </c:ext>
              </c:extLst>
            </c:dLbl>
            <c:dLbl>
              <c:idx val="4"/>
              <c:layout>
                <c:manualLayout>
                  <c:x val="1.7667966737802635E-2"/>
                  <c:y val="3.130744250189069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sz="1600" dirty="0"/>
                      <a:t>тдел культуры
64,2</a:t>
                    </a:r>
                    <a:r>
                      <a:rPr lang="ru-RU" sz="1600" baseline="0" dirty="0"/>
                      <a:t> </a:t>
                    </a:r>
                    <a:r>
                      <a:rPr lang="ru-RU" sz="1600" dirty="0"/>
                      <a:t>млн. руб.;</a:t>
                    </a:r>
                  </a:p>
                  <a:p>
                    <a:r>
                      <a:rPr lang="ru-RU" sz="1600" dirty="0"/>
                      <a:t>7,4%</a:t>
                    </a:r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DE-4A71-8283-AD46A7ECBB10}"/>
                </c:ext>
              </c:extLst>
            </c:dLbl>
            <c:dLbl>
              <c:idx val="5"/>
              <c:layout>
                <c:manualLayout>
                  <c:x val="-2.0654205607476654E-2"/>
                  <c:y val="0.2550195738244586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А</a:t>
                    </a:r>
                    <a:r>
                      <a:rPr lang="ru-RU" sz="1600" dirty="0"/>
                      <a:t>дминистрация района
216,4 млн. руб.;
24,8%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DE-4A71-8283-AD46A7ECBB10}"/>
                </c:ext>
              </c:extLst>
            </c:dLbl>
            <c:dLbl>
              <c:idx val="6"/>
              <c:layout>
                <c:manualLayout>
                  <c:x val="1.7838447764123001E-2"/>
                  <c:y val="8.8916321900441089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600" dirty="0"/>
                      <a:t>СЗН
164,9 млн. руб.;
18,9%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DE-4A71-8283-AD46A7ECBB10}"/>
                </c:ext>
              </c:extLst>
            </c:dLbl>
            <c:dLbl>
              <c:idx val="7"/>
              <c:layout>
                <c:manualLayout>
                  <c:x val="0"/>
                  <c:y val="0.4714638106677344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/>
                      <a:t>Управление образования
360,2 млн. руб.;
41,3%</a:t>
                    </a:r>
                  </a:p>
                </c:rich>
              </c:tx>
              <c:spPr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DE-4A71-8283-AD46A7ECB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2.2999999999999998</c:v>
                </c:pt>
                <c:pt idx="1">
                  <c:v>3.9</c:v>
                </c:pt>
                <c:pt idx="2">
                  <c:v>12.2</c:v>
                </c:pt>
                <c:pt idx="3">
                  <c:v>47.4</c:v>
                </c:pt>
                <c:pt idx="4">
                  <c:v>64.2</c:v>
                </c:pt>
                <c:pt idx="5">
                  <c:v>216.4</c:v>
                </c:pt>
                <c:pt idx="6">
                  <c:v>164.9</c:v>
                </c:pt>
                <c:pt idx="7">
                  <c:v>360.2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CDE-4A71-8283-AD46A7ECBB10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542298532127974"/>
          <c:y val="2.9677211640321673E-2"/>
          <c:w val="0.38999295226985747"/>
          <c:h val="0.908225178792528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4.4753086419753133E-2"/>
                  <c:y val="0.147854128416339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B8-46F7-937F-8E93189F12B8}"/>
                </c:ext>
              </c:extLst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8-46F7-937F-8E93189F12B8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719.5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B8-46F7-937F-8E93189F1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-5.0925925925925923E-2"/>
                  <c:y val="0.16300238691073424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B8-46F7-937F-8E93189F12B8}"/>
                </c:ext>
              </c:extLst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8-46F7-937F-8E93189F12B8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780.7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DB8-46F7-937F-8E93189F1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30F035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8518518518518576E-2"/>
                  <c:y val="-3.37472872935611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B8-46F7-937F-8E93189F12B8}"/>
                </c:ext>
              </c:extLst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761.8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DB8-46F7-937F-8E93189F12B8}"/>
            </c:ext>
          </c:extLst>
        </c:ser>
        <c:shape val="pyramid"/>
        <c:axId val="102763136"/>
        <c:axId val="102793600"/>
        <c:axId val="104932224"/>
      </c:bar3DChart>
      <c:catAx>
        <c:axId val="102763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2793600"/>
        <c:crosses val="autoZero"/>
        <c:auto val="1"/>
        <c:lblAlgn val="ctr"/>
        <c:lblOffset val="100"/>
      </c:catAx>
      <c:valAx>
        <c:axId val="10279360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763136"/>
        <c:crosses val="autoZero"/>
        <c:crossBetween val="between"/>
      </c:valAx>
      <c:serAx>
        <c:axId val="10493222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793600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73612326236998"/>
          <c:h val="0.3534199292145075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0.30869</cdr:x>
      <cdr:y>0.07565</cdr:y>
    </cdr:from>
    <cdr:to>
      <cdr:x>0.49084</cdr:x>
      <cdr:y>0.17583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4549" y="348640"/>
          <a:ext cx="1584106" cy="46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0.65041</cdr:x>
      <cdr:y>0.03077</cdr:y>
    </cdr:from>
    <cdr:to>
      <cdr:x>0.98871</cdr:x>
      <cdr:y>0.09891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27732" y="152882"/>
          <a:ext cx="2875158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(+1,0 % к 2019 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всего</a:t>
          </a:r>
        </a:p>
      </cdr:txBody>
    </cdr:sp>
  </cdr:relSizeAnchor>
  <cdr:relSizeAnchor xmlns:cdr="http://schemas.openxmlformats.org/drawingml/2006/chartDrawing">
    <cdr:from>
      <cdr:x>0.6556</cdr:x>
      <cdr:y>0.12406</cdr:y>
    </cdr:from>
    <cdr:to>
      <cdr:x>0.9939</cdr:x>
      <cdr:y>0.22937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571841" y="616399"/>
          <a:ext cx="287515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(+2,0 % к 2019 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0.6617</cdr:x>
      <cdr:y>0.24812</cdr:y>
    </cdr:from>
    <cdr:to>
      <cdr:x>1</cdr:x>
      <cdr:y>0.35343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623684" y="1232797"/>
          <a:ext cx="287515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(-1,0 % к 2019 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0.6556</cdr:x>
      <cdr:y>0.35667</cdr:y>
    </cdr:from>
    <cdr:to>
      <cdr:x>0.94828</cdr:x>
      <cdr:y>0.43359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760640" y="1656184"/>
          <a:ext cx="2571742" cy="357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(-35,0% к 2019 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МБТ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0.28175</cdr:x>
      <cdr:y>0.63387</cdr:y>
    </cdr:from>
    <cdr:to>
      <cdr:x>0.39362</cdr:x>
      <cdr:y>0.81518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3042" y="31969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0.30818</cdr:x>
      <cdr:y>0.76237</cdr:y>
    </cdr:from>
    <cdr:to>
      <cdr:x>0.42004</cdr:x>
      <cdr:y>0.94367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9066" y="3845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0.24651</cdr:x>
      <cdr:y>0.77665</cdr:y>
    </cdr:from>
    <cdr:to>
      <cdr:x>0.44913</cdr:x>
      <cdr:y>0.95795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15010" y="3917032"/>
          <a:ext cx="165618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Иные МБТ </a:t>
          </a:r>
        </a:p>
        <a:p xmlns:a="http://schemas.openxmlformats.org/drawingml/2006/main">
          <a:pPr algn="ctr"/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5,2 </a:t>
          </a:r>
          <a:r>
            <a:rPr lang="ru-RU" sz="16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 </a:t>
          </a:r>
        </a:p>
        <a:p xmlns:a="http://schemas.openxmlformats.org/drawingml/2006/main">
          <a:pPr algn="ctr"/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0.66972</cdr:x>
      <cdr:y>0.07871</cdr:y>
    </cdr:from>
    <cdr:to>
      <cdr:x>0.94749</cdr:x>
      <cdr:y>0.1621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1556" y="348640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(98 %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="" xmlns:a16="http://schemas.microsoft.com/office/drawing/2014/main" id="{08510169-F2CB-4A81-A205-40B4395BF510}"/>
            </a:ext>
          </a:extLst>
        </cdr:cNvPr>
        <cdr:cNvCxnSpPr/>
      </cdr:nvCxnSpPr>
      <cdr:spPr>
        <a:xfrm xmlns:a="http://schemas.openxmlformats.org/drawingml/2006/main" flipV="1">
          <a:off x="2071720" y="4071945"/>
          <a:ext cx="1928771" cy="44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778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71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271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715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946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80230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4407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6907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6827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3081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2956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558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53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537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352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834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832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90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60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806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040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5" r:id="rId1"/>
    <p:sldLayoutId id="2147484986" r:id="rId2"/>
    <p:sldLayoutId id="2147484987" r:id="rId3"/>
    <p:sldLayoutId id="2147484988" r:id="rId4"/>
    <p:sldLayoutId id="2147484989" r:id="rId5"/>
    <p:sldLayoutId id="2147484990" r:id="rId6"/>
    <p:sldLayoutId id="2147484991" r:id="rId7"/>
    <p:sldLayoutId id="2147484992" r:id="rId8"/>
    <p:sldLayoutId id="2147484993" r:id="rId9"/>
    <p:sldLayoutId id="2147484994" r:id="rId10"/>
    <p:sldLayoutId id="2147484995" r:id="rId11"/>
    <p:sldLayoutId id="2147484996" r:id="rId12"/>
    <p:sldLayoutId id="2147484997" r:id="rId13"/>
    <p:sldLayoutId id="2147484998" r:id="rId14"/>
    <p:sldLayoutId id="2147484999" r:id="rId15"/>
    <p:sldLayoutId id="2147485000" r:id="rId16"/>
    <p:sldLayoutId id="2147485001" r:id="rId17"/>
    <p:sldLayoutId id="214748500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99592" y="1306288"/>
            <a:ext cx="7702252" cy="898575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Нязепетровский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15102" y="2281985"/>
            <a:ext cx="7786742" cy="28007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2020 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5357826"/>
            <a:ext cx="8429684" cy="14465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Докладчик: Заместитель главы по экономике и финансам 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М.В. Горбунова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31 мая 2021 года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FF5BB2DF-3DF5-4F30-86E8-80D2FCD17CB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883"/>
            <a:ext cx="1143372" cy="11537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22992"/>
            <a:ext cx="7344816" cy="1305808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счёт собственных ресурсов 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2020 году  –  413,1 млн.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85766848"/>
              </p:ext>
            </p:extLst>
          </p:nvPr>
        </p:nvGraphicFramePr>
        <p:xfrm>
          <a:off x="611560" y="191683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1008112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560840" cy="1368152"/>
          </a:xfr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Ведомственная структура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расходов бюджета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2020 году –  871,5 млн.руб.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24887746"/>
              </p:ext>
            </p:extLst>
          </p:nvPr>
        </p:nvGraphicFramePr>
        <p:xfrm>
          <a:off x="571472" y="1857364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388" y="260648"/>
            <a:ext cx="1049267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1212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900" y="332656"/>
            <a:ext cx="7132579" cy="1296144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муниципальным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программам из бюджета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 муниципального района в 2020 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4641974"/>
              </p:ext>
            </p:extLst>
          </p:nvPr>
        </p:nvGraphicFramePr>
        <p:xfrm>
          <a:off x="467544" y="2060848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9205" y="328336"/>
            <a:ext cx="936104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34634"/>
            <a:ext cx="7416824" cy="97210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расходы бюджета Нязепетровского  муниципального района в рамках  муниципальных  программ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2020 год – 7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80,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(млн. руб. 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6343265"/>
              </p:ext>
            </p:extLst>
          </p:nvPr>
        </p:nvGraphicFramePr>
        <p:xfrm>
          <a:off x="357158" y="1196752"/>
          <a:ext cx="8786842" cy="535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004" y="260648"/>
            <a:ext cx="864096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85628"/>
            <a:ext cx="7128792" cy="131457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за 2020 год – 72,0 млн.руб.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02539534"/>
              </p:ext>
            </p:extLst>
          </p:nvPr>
        </p:nvGraphicFramePr>
        <p:xfrm>
          <a:off x="142844" y="1600200"/>
          <a:ext cx="8623331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004" y="260648"/>
            <a:ext cx="12096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700392" cy="12241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2020 год – 72,0 млн.руб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05163936"/>
              </p:ext>
            </p:extLst>
          </p:nvPr>
        </p:nvGraphicFramePr>
        <p:xfrm>
          <a:off x="611560" y="1772816"/>
          <a:ext cx="81369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864096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42852"/>
            <a:ext cx="7272808" cy="1413940"/>
          </a:xfr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дебиторской и кредиторской задолженности по бюджету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муниципального района в 2020 году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9740791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475656" y="3501008"/>
            <a:ext cx="2016224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(+208,3 млн.руб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067944" y="3573016"/>
            <a:ext cx="1941635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(+167,4 млн.руб.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114" y="188640"/>
            <a:ext cx="864096" cy="864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428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3" y="2876548"/>
            <a:ext cx="7848873" cy="1056507"/>
          </a:xfrm>
          <a:solidFill>
            <a:schemeClr val="accent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Нязепетровский</a:t>
            </a:r>
            <a:r>
              <a:rPr lang="ru-RU" sz="3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4149080"/>
            <a:ext cx="7848872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pic>
        <p:nvPicPr>
          <p:cNvPr id="6" name="Рисунок 5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76672"/>
            <a:ext cx="2304256" cy="205222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1367644" y="258054"/>
            <a:ext cx="7056784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Показатели исполнения бюджета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2020год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34080482"/>
              </p:ext>
            </p:extLst>
          </p:nvPr>
        </p:nvGraphicFramePr>
        <p:xfrm>
          <a:off x="467544" y="1556792"/>
          <a:ext cx="8676456" cy="50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84369" y="2060848"/>
            <a:ext cx="1080119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pic>
        <p:nvPicPr>
          <p:cNvPr id="7" name="Рисунок 6" descr="cfoto">
            <a:extLst>
              <a:ext uri="{FF2B5EF4-FFF2-40B4-BE49-F238E27FC236}">
                <a16:creationId xmlns="" xmlns:a16="http://schemas.microsoft.com/office/drawing/2014/main" id="{C2CD2A56-8FA4-4E80-B352-C9D0D0C822CF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71695"/>
            <a:ext cx="792088" cy="708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8852256"/>
              </p:ext>
            </p:extLst>
          </p:nvPr>
        </p:nvGraphicFramePr>
        <p:xfrm>
          <a:off x="395536" y="1484784"/>
          <a:ext cx="8605588" cy="5542519"/>
        </p:xfrm>
        <a:graphic>
          <a:graphicData uri="http://schemas.openxmlformats.org/drawingml/2006/table">
            <a:tbl>
              <a:tblPr/>
              <a:tblGrid>
                <a:gridCol w="8605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8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бюджета Нязепетровского муниципального 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2020</a:t>
                      </a:r>
                      <a:r>
                        <a:rPr lang="ru-RU" sz="2400" b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 - </a:t>
                      </a: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866, 5 млн.руб.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76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700577221"/>
              </p:ext>
            </p:extLst>
          </p:nvPr>
        </p:nvGraphicFramePr>
        <p:xfrm>
          <a:off x="0" y="2420887"/>
          <a:ext cx="9144000" cy="447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4989112C-DEEC-4202-AB7D-7C127F8E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644" y="258054"/>
            <a:ext cx="7056784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доходов бюджета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2020 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73D5D0EE-C2B3-408B-A09A-4E11FFE9736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07911"/>
            <a:ext cx="792088" cy="744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81135" cy="8640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2020 году  к  2019 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="" xmlns:p14="http://schemas.microsoft.com/office/powerpoint/2010/main" val="2427203163"/>
              </p:ext>
            </p:extLst>
          </p:nvPr>
        </p:nvGraphicFramePr>
        <p:xfrm>
          <a:off x="539552" y="1556792"/>
          <a:ext cx="849884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C8D4A28A-1ECE-4E9F-9EF9-4F2358C48E7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7537"/>
            <a:ext cx="864096" cy="847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42852"/>
            <a:ext cx="7272810" cy="10539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2020 год 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(тыс.руб.) 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78776876"/>
              </p:ext>
            </p:extLst>
          </p:nvPr>
        </p:nvGraphicFramePr>
        <p:xfrm>
          <a:off x="500034" y="1366485"/>
          <a:ext cx="8464457" cy="537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88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20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58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951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94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6605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4630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2020</a:t>
                      </a:r>
                      <a:r>
                        <a:rPr lang="ru-RU" sz="11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2019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144 405,2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149 196,2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148 590,4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(налог на доходы физических лиц)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121 154,6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127 224,1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127 267,8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9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товары (работы, услуги), реализуемые на территории Российской Федерации (акцизы по подакцизным товарам)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10 102,9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9 157,0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8 990,9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9 697,1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9 811,1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3 136,8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3 118,0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2 520,6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028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26 258,6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22 137,4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19 631,3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5 151,7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4 286,0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-43%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14 181,9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10 664,5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4 171,2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1 212,3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2 639,4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3 228,7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170 663,8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171 333,6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168 221,7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E654956E-72A0-4463-A297-0A9BBBC2618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2852"/>
            <a:ext cx="1008112" cy="105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88832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2020 год - 168,2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3DEDA35B-397E-47C5-80C1-1B9397B72C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0981216"/>
              </p:ext>
            </p:extLst>
          </p:nvPr>
        </p:nvGraphicFramePr>
        <p:xfrm>
          <a:off x="914400" y="1556792"/>
          <a:ext cx="7906072" cy="4799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 descr="cfoto">
            <a:extLst>
              <a:ext uri="{FF2B5EF4-FFF2-40B4-BE49-F238E27FC236}">
                <a16:creationId xmlns="" xmlns:a16="http://schemas.microsoft.com/office/drawing/2014/main" id="{616A9F89-604F-470C-86D0-DFF1051082D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348" y="253423"/>
            <a:ext cx="936104" cy="95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812360" y="1051157"/>
            <a:ext cx="1008111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979" y="277573"/>
            <a:ext cx="7253978" cy="8572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областного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в бюджет Нязепетровского муниципального района в 2020 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56418814"/>
              </p:ext>
            </p:extLst>
          </p:nvPr>
        </p:nvGraphicFramePr>
        <p:xfrm>
          <a:off x="611560" y="1412777"/>
          <a:ext cx="8153397" cy="3010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31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65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6209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2019год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Исполнено за 2020год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2019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60 865,5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240 712,7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240 712,7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306 539,0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125 957,4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124 289,9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316 001,5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327 290,1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5 216,2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5 216,2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7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Возврат неиспользованных остаток субсидий, субвенций и иных межбюджетиных трансфертов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-821,4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1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683 187,9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699 176,4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695 579,8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4437112"/>
          <a:ext cx="6096000" cy="259609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9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 из бюджетов поселений за 2020 год</a:t>
                      </a:r>
                    </a:p>
                  </a:txBody>
                  <a:tcPr marL="7211" marR="7211" marT="72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717414"/>
              </p:ext>
            </p:extLst>
          </p:nvPr>
        </p:nvGraphicFramePr>
        <p:xfrm>
          <a:off x="611558" y="4869160"/>
          <a:ext cx="8208913" cy="181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41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424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Исполнено за 2019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Уточненный план на 2020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Исполнено за 2020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исполнения к 2019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4 220,3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4 220,3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Рисунок 7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316" y="230924"/>
            <a:ext cx="936104" cy="95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76960"/>
            <a:ext cx="6984776" cy="1423239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безвозмездных поступлений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за  2020 год - 695,6 млн.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8942995"/>
              </p:ext>
            </p:extLst>
          </p:nvPr>
        </p:nvGraphicFramePr>
        <p:xfrm>
          <a:off x="612774" y="1600200"/>
          <a:ext cx="8174067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6961"/>
            <a:ext cx="936104" cy="95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3724" y="142852"/>
            <a:ext cx="7422772" cy="126992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2020 год – 871,5 млн. руб.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0923553"/>
              </p:ext>
            </p:extLst>
          </p:nvPr>
        </p:nvGraphicFramePr>
        <p:xfrm>
          <a:off x="612774" y="1484784"/>
          <a:ext cx="8316943" cy="523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="" xmlns:a16="http://schemas.microsoft.com/office/drawing/2014/main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620" y="332656"/>
            <a:ext cx="936104" cy="95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9128</TotalTime>
  <Words>1423</Words>
  <Application>Microsoft Office PowerPoint</Application>
  <PresentationFormat>Экран (4:3)</PresentationFormat>
  <Paragraphs>333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Капля</vt:lpstr>
      <vt:lpstr>Нязепетровский муниципальный район</vt:lpstr>
      <vt:lpstr> Показатели исполнения бюджета  Нязепетровского муниципального района за 2020год </vt:lpstr>
      <vt:lpstr> Структура доходов бюджета Нязепетровского муниципального района за 2020 год </vt:lpstr>
      <vt:lpstr>Динамика изменения доходов бюджета в 2020 году  к  2019 году</vt:lpstr>
      <vt:lpstr>Структура налоговых и неналоговых доходов бюджета Нязепетровского муниципального района за 2020 год   (тыс.руб.) </vt:lpstr>
      <vt:lpstr>Структура собственных налоговых и неналоговых доходов бюджета Нязепетровского муниципального района за 2020 год - 168,2 (млн. руб.)</vt:lpstr>
      <vt:lpstr>Безвозмездные поступления из областного бюджета в бюджет Нязепетровского муниципального района в 2020 году</vt:lpstr>
      <vt:lpstr>Структура  безвозмездных поступлений в бюджет  Нязепетровского  муниципального  района за  2020 год - 695,6 млн. руб.</vt:lpstr>
      <vt:lpstr>Функциональная структура расходов бюджета Нязепетровского муниципального района  за 2020 год – 871,5 млн. руб.</vt:lpstr>
      <vt:lpstr>Расходы бюджета  Нязепетровского муниципального района за счёт собственных ресурсов в 2020 году  –  413,1 млн. руб.</vt:lpstr>
      <vt:lpstr>Ведомственная структура расходов бюджета Нязепетровского муниципального района  в 2020 году –  871,5 млн.руб.</vt:lpstr>
      <vt:lpstr>Расходы по муниципальным программам из бюджета Нязепетровского  муниципального района в 2020 году</vt:lpstr>
      <vt:lpstr>Основные расходы бюджета Нязепетровского  муниципального района в рамках  муниципальных  программ за 2020 год – 780,7 (млн. руб. )</vt:lpstr>
      <vt:lpstr>Структура расходов по межбюджетным трансфертам из бюджета Нязепетровского муниципального района за 2020 год – 72,0 млн.руб.</vt:lpstr>
      <vt:lpstr>Структура расходов по межбюджетным трансфертам из бюджета Нязепетровского муниципального района в разрезе поселений за 2020 год – 72,0 млн.руб.</vt:lpstr>
      <vt:lpstr>Динамика дебиторской и кредиторской задолженности по бюджету Нязепетровского муниципального района в 2020 году </vt:lpstr>
      <vt:lpstr>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Круглова А.В.</cp:lastModifiedBy>
  <cp:revision>1463</cp:revision>
  <dcterms:created xsi:type="dcterms:W3CDTF">2012-11-19T09:39:56Z</dcterms:created>
  <dcterms:modified xsi:type="dcterms:W3CDTF">2021-05-31T05:05:42Z</dcterms:modified>
</cp:coreProperties>
</file>