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drawings/drawing7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notesSlides/notesSlide14.xml" ContentType="application/vnd.openxmlformats-officedocument.presentationml.notesSlide+xml"/>
  <Override PartName="/ppt/charts/chart10.xml" ContentType="application/vnd.openxmlformats-officedocument.drawingml.chart+xml"/>
  <Override PartName="/ppt/drawings/drawing8.xml" ContentType="application/vnd.openxmlformats-officedocument.drawingml.chartshape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</p:sldMasterIdLst>
  <p:notesMasterIdLst>
    <p:notesMasterId r:id="rId23"/>
  </p:notesMasterIdLst>
  <p:handoutMasterIdLst>
    <p:handoutMasterId r:id="rId24"/>
  </p:handoutMasterIdLst>
  <p:sldIdLst>
    <p:sldId id="266" r:id="rId2"/>
    <p:sldId id="259" r:id="rId3"/>
    <p:sldId id="303" r:id="rId4"/>
    <p:sldId id="292" r:id="rId5"/>
    <p:sldId id="298" r:id="rId6"/>
    <p:sldId id="262" r:id="rId7"/>
    <p:sldId id="279" r:id="rId8"/>
    <p:sldId id="304" r:id="rId9"/>
    <p:sldId id="305" r:id="rId10"/>
    <p:sldId id="306" r:id="rId11"/>
    <p:sldId id="273" r:id="rId12"/>
    <p:sldId id="301" r:id="rId13"/>
    <p:sldId id="275" r:id="rId14"/>
    <p:sldId id="291" r:id="rId15"/>
    <p:sldId id="289" r:id="rId16"/>
    <p:sldId id="294" r:id="rId17"/>
    <p:sldId id="302" r:id="rId18"/>
    <p:sldId id="307" r:id="rId19"/>
    <p:sldId id="287" r:id="rId20"/>
    <p:sldId id="300" r:id="rId21"/>
    <p:sldId id="260" r:id="rId2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3E4"/>
    <a:srgbClr val="E7E1E2"/>
    <a:srgbClr val="DDD5D7"/>
    <a:srgbClr val="FBEFF0"/>
    <a:srgbClr val="F6DADD"/>
    <a:srgbClr val="FF66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86501" autoAdjust="0"/>
  </p:normalViewPr>
  <p:slideViewPr>
    <p:cSldViewPr>
      <p:cViewPr varScale="1">
        <p:scale>
          <a:sx n="64" d="100"/>
          <a:sy n="64" d="100"/>
        </p:scale>
        <p:origin x="152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sideWall>
      <c:thickness val="0"/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332045299893168"/>
          <c:y val="5.1591841620877682E-2"/>
          <c:w val="0.70226584524156699"/>
          <c:h val="0.8408196542185566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97530864197537E-2"/>
                  <c:y val="2.0407195866498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FA-4840-A41F-B7784E226DDA}"/>
                </c:ext>
              </c:extLst>
            </c:dLbl>
            <c:dLbl>
              <c:idx val="1"/>
              <c:layout>
                <c:manualLayout>
                  <c:x val="-4.3209876543209846E-2"/>
                  <c:y val="1.785629638318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FA-4840-A41F-B7784E226DDA}"/>
                </c:ext>
              </c:extLst>
            </c:dLbl>
            <c:dLbl>
              <c:idx val="2"/>
              <c:layout>
                <c:manualLayout>
                  <c:x val="-1.6975308641975557E-2"/>
                  <c:y val="-1.9282791511570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FA-4840-A41F-B7784E226D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822.9</c:v>
                </c:pt>
                <c:pt idx="1">
                  <c:v>1022.5</c:v>
                </c:pt>
                <c:pt idx="2">
                  <c:v>1081.4000000000001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FA-4840-A41F-B7784E226DD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 prstMaterial="softEdge"/>
            </c:spPr>
            <c:extLst>
              <c:ext xmlns:c16="http://schemas.microsoft.com/office/drawing/2014/chart" uri="{C3380CC4-5D6E-409C-BE32-E72D297353CC}">
                <c16:uniqueId val="{00000004-2EFA-4840-A41F-B7784E226DDA}"/>
              </c:ext>
            </c:extLst>
          </c:dPt>
          <c:dLbls>
            <c:dLbl>
              <c:idx val="0"/>
              <c:layout>
                <c:manualLayout>
                  <c:x val="5.8641975308641972E-2"/>
                  <c:y val="4.84670901829338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FA-4840-A41F-B7784E226DDA}"/>
                </c:ext>
              </c:extLst>
            </c:dLbl>
            <c:dLbl>
              <c:idx val="1"/>
              <c:layout>
                <c:manualLayout>
                  <c:x val="6.4814814814815075E-2"/>
                  <c:y val="1.785629638318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FA-4840-A41F-B7784E226DDA}"/>
                </c:ext>
              </c:extLst>
            </c:dLbl>
            <c:dLbl>
              <c:idx val="2"/>
              <c:layout>
                <c:manualLayout>
                  <c:x val="4.7839506172839504E-2"/>
                  <c:y val="-1.6731892028258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FA-4840-A41F-B7784E226D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822.9</c:v>
                </c:pt>
                <c:pt idx="1">
                  <c:v>1022.5</c:v>
                </c:pt>
                <c:pt idx="2">
                  <c:v>1081.4000000000001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EFA-4840-A41F-B7784E226DD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88767376300301E-2"/>
                  <c:y val="-3.1274630240089855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>
                        <a:latin typeface="GulimChe" pitchFamily="49" charset="-127"/>
                        <a:ea typeface="GulimChe" pitchFamily="49" charset="-127"/>
                      </a:rPr>
                      <a:t>0,0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FA-4840-A41F-B7784E226DDA}"/>
                </c:ext>
              </c:extLst>
            </c:dLbl>
            <c:dLbl>
              <c:idx val="1"/>
              <c:layout>
                <c:manualLayout>
                  <c:x val="-1.5432098765432248E-3"/>
                  <c:y val="-3.0610793799747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FA-4840-A41F-B7784E226DDA}"/>
                </c:ext>
              </c:extLst>
            </c:dLbl>
            <c:dLbl>
              <c:idx val="2"/>
              <c:layout>
                <c:manualLayout>
                  <c:x val="1.8518518518518774E-2"/>
                  <c:y val="-2.8059894316435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EFA-4840-A41F-B7784E226D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GulimChe" pitchFamily="49" charset="-127"/>
                    <a:ea typeface="GulimChe" pitchFamily="49" charset="-127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EFA-4840-A41F-B7784E226DD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Профицит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EFA-4840-A41F-B7784E226D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89372928"/>
        <c:axId val="89387008"/>
        <c:axId val="0"/>
      </c:bar3DChart>
      <c:catAx>
        <c:axId val="89372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9387008"/>
        <c:crosses val="autoZero"/>
        <c:auto val="1"/>
        <c:lblAlgn val="ctr"/>
        <c:lblOffset val="100"/>
        <c:noMultiLvlLbl val="0"/>
      </c:catAx>
      <c:valAx>
        <c:axId val="89387008"/>
        <c:scaling>
          <c:orientation val="minMax"/>
        </c:scaling>
        <c:delete val="0"/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majorTickMark val="out"/>
        <c:minorTickMark val="none"/>
        <c:tickLblPos val="nextTo"/>
        <c:crossAx val="893729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70"/>
      <c:hPercent val="100"/>
      <c:rotY val="130"/>
      <c:depthPercent val="6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1604906216895498E-2"/>
          <c:y val="0"/>
          <c:w val="0.97839506172839563"/>
          <c:h val="0.972276470316729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explosion val="8"/>
          <c:dPt>
            <c:idx val="0"/>
            <c:bubble3D val="0"/>
            <c:explosion val="5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8372-4450-8F87-598EC3F1B731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8372-4450-8F87-598EC3F1B731}"/>
              </c:ext>
            </c:extLst>
          </c:dPt>
          <c:dPt>
            <c:idx val="2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8372-4450-8F87-598EC3F1B731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372-4450-8F87-598EC3F1B731}"/>
              </c:ext>
            </c:extLst>
          </c:dPt>
          <c:dPt>
            <c:idx val="4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8372-4450-8F87-598EC3F1B731}"/>
              </c:ext>
            </c:extLst>
          </c:dPt>
          <c:dPt>
            <c:idx val="5"/>
            <c:bubble3D val="0"/>
            <c:explosion val="13"/>
            <c:extLst>
              <c:ext xmlns:c16="http://schemas.microsoft.com/office/drawing/2014/chart" uri="{C3380CC4-5D6E-409C-BE32-E72D297353CC}">
                <c16:uniqueId val="{00000005-8372-4450-8F87-598EC3F1B731}"/>
              </c:ext>
            </c:extLst>
          </c:dPt>
          <c:dLbls>
            <c:dLbl>
              <c:idx val="0"/>
              <c:layout>
                <c:manualLayout>
                  <c:x val="0.24824819897967029"/>
                  <c:y val="-0.5555518615987135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Дотации за счет субвенции из областного бюджета
20,9</a:t>
                    </a:r>
                    <a:r>
                      <a:rPr lang="ru-RU" sz="1400" baseline="0" dirty="0"/>
                      <a:t> </a:t>
                    </a:r>
                    <a:r>
                      <a:rPr lang="ru-RU" sz="1400" dirty="0"/>
                      <a:t>%;</a:t>
                    </a:r>
                    <a:endParaRPr lang="ru-RU" sz="1400" baseline="0" dirty="0"/>
                  </a:p>
                  <a:p>
                    <a:r>
                      <a:rPr lang="ru-RU" sz="1400" baseline="0" dirty="0"/>
                      <a:t>11907,0  тыс. руб.</a:t>
                    </a:r>
                    <a:endParaRPr lang="ru-RU" sz="14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72-4450-8F87-598EC3F1B731}"/>
                </c:ext>
              </c:extLst>
            </c:dLbl>
            <c:dLbl>
              <c:idx val="1"/>
              <c:layout>
                <c:manualLayout>
                  <c:x val="-1.3764021858792063E-2"/>
                  <c:y val="-2.2222261105978455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Дотации по обеспечению сбалансированности местных бюджетов
25,8%</a:t>
                    </a:r>
                  </a:p>
                  <a:p>
                    <a:r>
                      <a:rPr lang="ru-RU" sz="1400" dirty="0"/>
                      <a:t>14677,0 тыс. руб.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72-4450-8F87-598EC3F1B731}"/>
                </c:ext>
              </c:extLst>
            </c:dLbl>
            <c:dLbl>
              <c:idx val="2"/>
              <c:layout>
                <c:manualLayout>
                  <c:x val="-4.3756417701250529E-2"/>
                  <c:y val="1.4814516706017031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Субвенции на обеспечение первичного воинского учета</a:t>
                    </a:r>
                    <a:r>
                      <a:rPr lang="ru-RU" sz="1400" baseline="0" dirty="0"/>
                      <a:t>  </a:t>
                    </a:r>
                    <a:r>
                      <a:rPr lang="ru-RU" sz="1400" dirty="0"/>
                      <a:t>1,7%;</a:t>
                    </a:r>
                  </a:p>
                  <a:p>
                    <a:r>
                      <a:rPr lang="ru-RU" sz="1400" dirty="0"/>
                      <a:t> 976,2 тыс.руб. 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72-4450-8F87-598EC3F1B731}"/>
                </c:ext>
              </c:extLst>
            </c:dLbl>
            <c:dLbl>
              <c:idx val="3"/>
              <c:layout>
                <c:manualLayout>
                  <c:x val="6.6763622685676469E-2"/>
                  <c:y val="1.6721959368030093E-3"/>
                </c:manualLayout>
              </c:layout>
              <c:tx>
                <c:rich>
                  <a:bodyPr/>
                  <a:lstStyle/>
                  <a:p>
                    <a:r>
                      <a:rPr lang="ru-RU" sz="1400" b="0" dirty="0"/>
                      <a:t>Переданные полномочия муниципального района</a:t>
                    </a:r>
                    <a:r>
                      <a:rPr lang="ru-RU" sz="1400" b="0" baseline="0" dirty="0"/>
                      <a:t>  </a:t>
                    </a:r>
                    <a:r>
                      <a:rPr lang="ru-RU" sz="1400" b="0" dirty="0"/>
                      <a:t>17,1%;</a:t>
                    </a:r>
                  </a:p>
                  <a:p>
                    <a:r>
                      <a:rPr lang="ru-RU" sz="1400" b="0" dirty="0"/>
                      <a:t>9768,9 тыс. руб.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72-4450-8F87-598EC3F1B731}"/>
                </c:ext>
              </c:extLst>
            </c:dLbl>
            <c:dLbl>
              <c:idx val="4"/>
              <c:layout>
                <c:manualLayout>
                  <c:x val="0.1920880637304264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Иные межбюджетные трансферты</a:t>
                    </a:r>
                    <a:r>
                      <a:rPr lang="ru-RU" sz="1400" baseline="0" dirty="0"/>
                      <a:t>    </a:t>
                    </a:r>
                    <a:r>
                      <a:rPr lang="ru-RU" sz="1400" dirty="0"/>
                      <a:t>1,4 %;   </a:t>
                    </a:r>
                  </a:p>
                  <a:p>
                    <a:r>
                      <a:rPr lang="ru-RU" sz="1400" dirty="0"/>
                      <a:t>827,7 тыс.руб.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72-4450-8F87-598EC3F1B731}"/>
                </c:ext>
              </c:extLst>
            </c:dLbl>
            <c:dLbl>
              <c:idx val="5"/>
              <c:layout>
                <c:manualLayout>
                  <c:x val="-0.1201581068718284"/>
                  <c:y val="0.61607306724401278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Субсидия на капитальный ремонт, ремонт и содержание автодорог</a:t>
                    </a:r>
                    <a:r>
                      <a:rPr lang="ru-RU" sz="1400" baseline="0" dirty="0"/>
                      <a:t>     </a:t>
                    </a:r>
                    <a:r>
                      <a:rPr lang="ru-RU" sz="1400" dirty="0"/>
                      <a:t>33,1%; </a:t>
                    </a:r>
                  </a:p>
                  <a:p>
                    <a:r>
                      <a:rPr lang="ru-RU" sz="1400" dirty="0"/>
                      <a:t>18836,3  тыс.руб.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372-4450-8F87-598EC3F1B73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Дотации за счет субвенции из областного бюджета</c:v>
                </c:pt>
                <c:pt idx="1">
                  <c:v>Дотации по обеспечению сбалансированности местных бюджетов</c:v>
                </c:pt>
                <c:pt idx="2">
                  <c:v>Субвенции на обеспечение первичного воинского учета</c:v>
                </c:pt>
                <c:pt idx="3">
                  <c:v>Переданные полномочия муниципального района</c:v>
                </c:pt>
                <c:pt idx="4">
                  <c:v>Иные межбюджетные трансферты</c:v>
                </c:pt>
                <c:pt idx="5">
                  <c:v>Субсидия на капитальный ремонт, ремонт и содержание автодорог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6"/>
                <c:pt idx="0">
                  <c:v>0.20900000000000002</c:v>
                </c:pt>
                <c:pt idx="1">
                  <c:v>0.25800000000000001</c:v>
                </c:pt>
                <c:pt idx="2">
                  <c:v>1.7000000000000001E-2</c:v>
                </c:pt>
                <c:pt idx="3">
                  <c:v>0.17100000000000001</c:v>
                </c:pt>
                <c:pt idx="4">
                  <c:v>1.4E-2</c:v>
                </c:pt>
                <c:pt idx="5">
                  <c:v>0.33050141157438367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372-4450-8F87-598EC3F1B73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 руб.</c:v>
                </c:pt>
              </c:strCache>
            </c:strRef>
          </c:tx>
          <c:explosion val="25"/>
          <c:cat>
            <c:strRef>
              <c:f>Лист1!$A$2:$A$7</c:f>
              <c:strCache>
                <c:ptCount val="6"/>
                <c:pt idx="0">
                  <c:v>Дотации за счет субвенции из областного бюджета</c:v>
                </c:pt>
                <c:pt idx="1">
                  <c:v>Дотации по обеспечению сбалансированности местных бюджетов</c:v>
                </c:pt>
                <c:pt idx="2">
                  <c:v>Субвенции на обеспечение первичного воинского учета</c:v>
                </c:pt>
                <c:pt idx="3">
                  <c:v>Переданные полномочия муниципального района</c:v>
                </c:pt>
                <c:pt idx="4">
                  <c:v>Иные межбюджетные трансферты</c:v>
                </c:pt>
                <c:pt idx="5">
                  <c:v>Субсидия на капитальный ремонт, ремонт и содержание автодорог</c:v>
                </c:pt>
              </c:strCache>
            </c:strRef>
          </c:cat>
          <c:val>
            <c:numRef>
              <c:f>Лист1!$C$2:$C$7</c:f>
              <c:numCache>
                <c:formatCode>0.0</c:formatCode>
                <c:ptCount val="6"/>
                <c:pt idx="0">
                  <c:v>11907</c:v>
                </c:pt>
                <c:pt idx="1">
                  <c:v>14677</c:v>
                </c:pt>
                <c:pt idx="2">
                  <c:v>976.2</c:v>
                </c:pt>
                <c:pt idx="3">
                  <c:v>9768.9</c:v>
                </c:pt>
                <c:pt idx="4">
                  <c:v>827.7</c:v>
                </c:pt>
                <c:pt idx="5">
                  <c:v>18836.3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372-4450-8F87-598EC3F1B7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20785943423742"/>
          <c:y val="5.1910804485405262E-2"/>
          <c:w val="0.7015728589481911"/>
          <c:h val="0.798030424397364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3950617283950615E-2"/>
                  <c:y val="-3.06107937997475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53-4601-85A3-289DA7BC7E15}"/>
                </c:ext>
              </c:extLst>
            </c:dLbl>
            <c:dLbl>
              <c:idx val="1"/>
              <c:layout>
                <c:manualLayout>
                  <c:x val="-3.0864197530864274E-3"/>
                  <c:y val="-3.0610793799747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53-4601-85A3-289DA7BC7E15}"/>
                </c:ext>
              </c:extLst>
            </c:dLbl>
            <c:dLbl>
              <c:idx val="2"/>
              <c:layout>
                <c:manualLayout>
                  <c:x val="9.2592592592594721E-3"/>
                  <c:y val="-2.4384590478195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53-4601-85A3-289DA7BC7E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2019 год, план</c:v>
                </c:pt>
                <c:pt idx="1">
                  <c:v>2020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803.9</c:v>
                </c:pt>
                <c:pt idx="1">
                  <c:v>822.9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53-4601-85A3-289DA7BC7E1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 prstMaterial="softEdge"/>
            </c:spPr>
            <c:extLst>
              <c:ext xmlns:c16="http://schemas.microsoft.com/office/drawing/2014/chart" uri="{C3380CC4-5D6E-409C-BE32-E72D297353CC}">
                <c16:uniqueId val="{00000004-3553-4601-85A3-289DA7BC7E15}"/>
              </c:ext>
            </c:extLst>
          </c:dPt>
          <c:dLbls>
            <c:dLbl>
              <c:idx val="0"/>
              <c:layout>
                <c:manualLayout>
                  <c:x val="4.7839506172839497E-2"/>
                  <c:y val="-5.35688891495583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53-4601-85A3-289DA7BC7E15}"/>
                </c:ext>
              </c:extLst>
            </c:dLbl>
            <c:dLbl>
              <c:idx val="1"/>
              <c:layout>
                <c:manualLayout>
                  <c:x val="2.7777777777777901E-2"/>
                  <c:y val="-3.0610793799747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53-4601-85A3-289DA7BC7E15}"/>
                </c:ext>
              </c:extLst>
            </c:dLbl>
            <c:dLbl>
              <c:idx val="2"/>
              <c:layout>
                <c:manualLayout>
                  <c:x val="9.8765432098767494E-2"/>
                  <c:y val="-1.1630093061633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53-4601-85A3-289DA7BC7E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2019 год, план</c:v>
                </c:pt>
                <c:pt idx="1">
                  <c:v>2020 год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803.9</c:v>
                </c:pt>
                <c:pt idx="1">
                  <c:v>822.9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553-4601-85A3-289DA7BC7E1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723E-2"/>
                  <c:y val="2.484556010923475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0,0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553-4601-85A3-289DA7BC7E15}"/>
                </c:ext>
              </c:extLst>
            </c:dLbl>
            <c:dLbl>
              <c:idx val="1"/>
              <c:layout>
                <c:manualLayout>
                  <c:x val="1.8518518518518583E-2"/>
                  <c:y val="-2.04071958664984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553-4601-85A3-289DA7BC7E1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553-4601-85A3-289DA7BC7E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2019 год, план</c:v>
                </c:pt>
                <c:pt idx="1">
                  <c:v>2020 год</c:v>
                </c:pt>
              </c:strCache>
            </c:strRef>
          </c:cat>
          <c:val>
            <c:numRef>
              <c:f>Лист1!$D$2:$D$3</c:f>
              <c:numCache>
                <c:formatCode>0.0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553-4601-85A3-289DA7BC7E15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Профицит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2019 год, план</c:v>
                </c:pt>
                <c:pt idx="1">
                  <c:v>2020 год</c:v>
                </c:pt>
              </c:strCache>
            </c:strRef>
          </c:cat>
          <c:val>
            <c:numRef>
              <c:f>Лист1!$E$2:$E$3</c:f>
              <c:numCache>
                <c:formatCode>0.0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553-4601-85A3-289DA7BC7E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89422848"/>
        <c:axId val="89723648"/>
        <c:axId val="0"/>
      </c:bar3DChart>
      <c:catAx>
        <c:axId val="89422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89723648"/>
        <c:crosses val="autoZero"/>
        <c:auto val="1"/>
        <c:lblAlgn val="ctr"/>
        <c:lblOffset val="100"/>
        <c:noMultiLvlLbl val="0"/>
      </c:catAx>
      <c:valAx>
        <c:axId val="89723648"/>
        <c:scaling>
          <c:orientation val="minMax"/>
        </c:scaling>
        <c:delete val="0"/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majorTickMark val="out"/>
        <c:minorTickMark val="none"/>
        <c:tickLblPos val="nextTo"/>
        <c:crossAx val="89422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691503839797863"/>
          <c:y val="8.2117270674136433E-2"/>
          <c:w val="0.1568503937007874"/>
          <c:h val="0.2643639743897750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  <c:spPr>
        <a:gradFill>
          <a:gsLst>
            <a:gs pos="47000">
              <a:srgbClr val="EEECE1">
                <a:tint val="80000"/>
                <a:satMod val="300000"/>
                <a:alpha val="7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877446973747434E-2"/>
                  <c:y val="-1.0084809403349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ECF-4727-B0B4-408C2EFC090A}"/>
                </c:ext>
              </c:extLst>
            </c:dLbl>
            <c:dLbl>
              <c:idx val="1"/>
              <c:layout>
                <c:manualLayout>
                  <c:x val="2.3137497574458116E-2"/>
                  <c:y val="-1.0994984492750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CF-4727-B0B4-408C2EFC090A}"/>
                </c:ext>
              </c:extLst>
            </c:dLbl>
            <c:dLbl>
              <c:idx val="2"/>
              <c:layout>
                <c:manualLayout>
                  <c:x val="1.5529982562626936E-2"/>
                  <c:y val="-1.5594448886380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ECF-4727-B0B4-408C2EFC09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>
                  <c:v>176.1</c:v>
                </c:pt>
                <c:pt idx="1">
                  <c:v>180.4</c:v>
                </c:pt>
                <c:pt idx="2">
                  <c:v>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CF-4727-B0B4-408C2EFC090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 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1.4453376707120201E-3"/>
                  <c:y val="-2.1286080004303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CF-4727-B0B4-408C2EFC090A}"/>
                </c:ext>
              </c:extLst>
            </c:dLbl>
            <c:dLbl>
              <c:idx val="1"/>
              <c:layout>
                <c:manualLayout>
                  <c:x val="0"/>
                  <c:y val="-2.4793377673639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ECF-4727-B0B4-408C2EFC090A}"/>
                </c:ext>
              </c:extLst>
            </c:dLbl>
            <c:dLbl>
              <c:idx val="2"/>
              <c:layout>
                <c:manualLayout>
                  <c:x val="-1.4453376707120201E-3"/>
                  <c:y val="-1.6528918449092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ECF-4727-B0B4-408C2EFC09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Лист1!$C$2:$C$4</c:f>
              <c:numCache>
                <c:formatCode>0.0</c:formatCode>
                <c:ptCount val="3"/>
                <c:pt idx="0">
                  <c:v>645.70000000000005</c:v>
                </c:pt>
                <c:pt idx="1">
                  <c:v>842.1</c:v>
                </c:pt>
                <c:pt idx="2">
                  <c:v>892.4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ECF-4727-B0B4-408C2EFC090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МБТ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4805467792072638E-2"/>
                  <c:y val="-4.1322296122732242E-2"/>
                </c:manualLayout>
              </c:layout>
              <c:tx>
                <c:rich>
                  <a:bodyPr/>
                  <a:lstStyle/>
                  <a:p>
                    <a:r>
                      <a:rPr lang="en-US" b="1" i="0" baseline="0" dirty="0"/>
                      <a:t>1,1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ECF-4727-B0B4-408C2EFC090A}"/>
                </c:ext>
              </c:extLst>
            </c:dLbl>
            <c:dLbl>
              <c:idx val="1"/>
              <c:layout>
                <c:manualLayout>
                  <c:x val="3.4688104097088453E-2"/>
                  <c:y val="1.6528918449092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ECF-4727-B0B4-408C2EFC090A}"/>
                </c:ext>
              </c:extLst>
            </c:dLbl>
            <c:dLbl>
              <c:idx val="2"/>
              <c:layout>
                <c:manualLayout>
                  <c:x val="3.0352091084952397E-2"/>
                  <c:y val="5.50963948303096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ECF-4727-B0B4-408C2EFC09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ECF-4727-B0B4-408C2EFC09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9806336"/>
        <c:axId val="89807872"/>
        <c:axId val="0"/>
      </c:bar3DChart>
      <c:catAx>
        <c:axId val="898063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89807872"/>
        <c:crosses val="autoZero"/>
        <c:auto val="1"/>
        <c:lblAlgn val="ctr"/>
        <c:lblOffset val="100"/>
        <c:noMultiLvlLbl val="0"/>
      </c:catAx>
      <c:valAx>
        <c:axId val="89807872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89806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36531412336333"/>
          <c:y val="1.7619566768804679E-2"/>
          <c:w val="0.31063470353620637"/>
          <c:h val="0.34208614039342372"/>
        </c:manualLayout>
      </c:layout>
      <c:overlay val="0"/>
      <c:spPr>
        <a:noFill/>
      </c:spPr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 - 74,2%;                  130,6 млн.руб.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2020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130.6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8A-4047-A2C2-A9605667437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 - 5,4%;                    9,5 млн.руб.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2020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8A-4047-A2C2-A9605667437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совокупный доход- 6,8%;  12,0 млн.руб.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2020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8A-4047-A2C2-A9605667437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Доходы от использ. имущ. и продажи активов 3,1%;   5,4 млн.руб.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2020 год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58A-4047-A2C2-A9605667437A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Платные услуги - 7,6 %;       13,5 млн.руб.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2020 год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58A-4047-A2C2-A9605667437A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- 2,9 %;                      5,1 млн.руб.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858A-4047-A2C2-A9605667437A}"/>
              </c:ext>
            </c:extLst>
          </c:dPt>
          <c:cat>
            <c:strRef>
              <c:f>Лист1!$A$2</c:f>
              <c:strCache>
                <c:ptCount val="1"/>
                <c:pt idx="0">
                  <c:v>2020 год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58A-4047-A2C2-A960566743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1588096"/>
        <c:axId val="91589632"/>
        <c:axId val="0"/>
      </c:bar3DChart>
      <c:catAx>
        <c:axId val="915880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91589632"/>
        <c:crosses val="autoZero"/>
        <c:auto val="1"/>
        <c:lblAlgn val="ctr"/>
        <c:lblOffset val="100"/>
        <c:noMultiLvlLbl val="0"/>
      </c:catAx>
      <c:valAx>
        <c:axId val="91589632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9158809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ayout>
        <c:manualLayout>
          <c:xMode val="edge"/>
          <c:yMode val="edge"/>
          <c:x val="0.62381922378813903"/>
          <c:y val="2.2065975233272056E-2"/>
          <c:w val="0.32341388462206644"/>
          <c:h val="0.917341103287199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501158238393936"/>
          <c:y val="4.9988618893610517E-2"/>
          <c:w val="0.7144418009172866"/>
          <c:h val="0.86506766732283469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Иные МБТ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880030020551453E-2"/>
                  <c:y val="7.3711427896901837E-3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/>
                      <a:t>4,2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C6-47CA-A670-329D664D7344}"/>
                </c:ext>
              </c:extLst>
            </c:dLbl>
            <c:dLbl>
              <c:idx val="1"/>
              <c:layout>
                <c:manualLayout>
                  <c:x val="1.8854337410874347E-2"/>
                  <c:y val="8.9545571288938766E-3"/>
                </c:manualLayout>
              </c:layout>
              <c:tx>
                <c:rich>
                  <a:bodyPr/>
                  <a:lstStyle/>
                  <a:p>
                    <a:pPr>
                      <a:defRPr sz="1800" b="1">
                        <a:latin typeface="Corbel" pitchFamily="34" charset="0"/>
                      </a:defRPr>
                    </a:pPr>
                    <a:r>
                      <a:rPr lang="en-US" sz="1800" dirty="0">
                        <a:latin typeface="Calibri" pitchFamily="34" charset="0"/>
                        <a:cs typeface="Calibri" pitchFamily="34" charset="0"/>
                      </a:rPr>
                      <a:t>1,1</a:t>
                    </a:r>
                  </a:p>
                  <a:p>
                    <a:pPr>
                      <a:defRPr sz="1800" b="1">
                        <a:latin typeface="Corbel" pitchFamily="34" charset="0"/>
                      </a:defRPr>
                    </a:pPr>
                    <a:endParaRPr lang="en-US" sz="1800" dirty="0">
                      <a:latin typeface="Calibri" pitchFamily="34" charset="0"/>
                      <a:cs typeface="Calibri" pitchFamily="34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C6-47CA-A670-329D664D7344}"/>
                </c:ext>
              </c:extLst>
            </c:dLbl>
            <c:dLbl>
              <c:idx val="2"/>
              <c:layout>
                <c:manualLayout>
                  <c:x val="4.5645070877450376E-3"/>
                  <c:y val="-4.23705440867179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C6-47CA-A670-329D664D7344}"/>
                </c:ext>
              </c:extLst>
            </c:dLbl>
            <c:dLbl>
              <c:idx val="3"/>
              <c:layout>
                <c:manualLayout>
                  <c:x val="2.9206450394051358E-3"/>
                  <c:y val="-3.0313472114209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C6-47CA-A670-329D664D734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4.2</c:v>
                </c:pt>
                <c:pt idx="1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C6-47CA-A670-329D664D734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 на зарплату и ТЭР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9319664765620425E-2"/>
                  <c:y val="-3.023073418076946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alibri" pitchFamily="34" charset="0"/>
                        <a:cs typeface="Calibri" pitchFamily="34" charset="0"/>
                      </a:rPr>
                      <a:t>136,2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4C6-47CA-A670-329D664D7344}"/>
                </c:ext>
              </c:extLst>
            </c:dLbl>
            <c:dLbl>
              <c:idx val="1"/>
              <c:layout>
                <c:manualLayout>
                  <c:x val="1.5071887544760434E-2"/>
                  <c:y val="-1.7017289949610711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Calibri" pitchFamily="34" charset="0"/>
                      <a:cs typeface="Calibri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4C6-47CA-A670-329D664D7344}"/>
                </c:ext>
              </c:extLst>
            </c:dLbl>
            <c:dLbl>
              <c:idx val="2"/>
              <c:layout>
                <c:manualLayout>
                  <c:x val="7.6075118129083985E-3"/>
                  <c:y val="-2.2597623512916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4C6-47CA-A670-329D664D73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136.19999999999999</c:v>
                </c:pt>
                <c:pt idx="1">
                  <c:v>130.19999999999999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4C6-47CA-A670-329D664D734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9911043103488821E-2"/>
                  <c:y val="-4.7234765172652974E-17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alibri" pitchFamily="34" charset="0"/>
                        <a:cs typeface="Calibri" pitchFamily="34" charset="0"/>
                      </a:rPr>
                      <a:t>321,7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C6-47CA-A670-329D664D7344}"/>
                </c:ext>
              </c:extLst>
            </c:dLbl>
            <c:dLbl>
              <c:idx val="1"/>
              <c:layout>
                <c:manualLayout>
                  <c:x val="2.1958100218101032E-2"/>
                  <c:y val="-2.7562158896474952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alibri" pitchFamily="34" charset="0"/>
                        <a:cs typeface="Calibri" pitchFamily="34" charset="0"/>
                      </a:rPr>
                      <a:t>330,9</a:t>
                    </a:r>
                  </a:p>
                  <a:p>
                    <a:endParaRPr lang="en-US" dirty="0">
                      <a:latin typeface="Calibri" pitchFamily="34" charset="0"/>
                      <a:cs typeface="Calibri" pitchFamily="34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4C6-47CA-A670-329D664D73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321.7</c:v>
                </c:pt>
                <c:pt idx="1">
                  <c:v>330.9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4C6-47CA-A670-329D664D734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6974852905981747E-2"/>
                  <c:y val="7.7294144998947389E-3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/>
                      <a:t>47,8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4C6-47CA-A670-329D664D7344}"/>
                </c:ext>
              </c:extLst>
            </c:dLbl>
            <c:dLbl>
              <c:idx val="1"/>
              <c:layout>
                <c:manualLayout>
                  <c:x val="1.9934005247068384E-2"/>
                  <c:y val="2.3188243499684142E-2"/>
                </c:manualLayout>
              </c:layout>
              <c:tx>
                <c:rich>
                  <a:bodyPr/>
                  <a:lstStyle/>
                  <a:p>
                    <a:pPr>
                      <a:defRPr sz="1800" b="1"/>
                    </a:pPr>
                    <a:r>
                      <a:rPr lang="en-US" sz="1800" dirty="0">
                        <a:latin typeface="Calibri" pitchFamily="34" charset="0"/>
                        <a:cs typeface="Calibri" pitchFamily="34" charset="0"/>
                      </a:rPr>
                      <a:t>62,1</a:t>
                    </a:r>
                  </a:p>
                  <a:p>
                    <a:pPr>
                      <a:defRPr sz="1800" b="1"/>
                    </a:pPr>
                    <a:endParaRPr lang="en-US" sz="1800" dirty="0">
                      <a:latin typeface="Calibri" pitchFamily="34" charset="0"/>
                      <a:cs typeface="Calibri" pitchFamily="34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4C6-47CA-A670-329D664D734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47.8</c:v>
                </c:pt>
                <c:pt idx="1">
                  <c:v>62.1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4C6-47CA-A670-329D664D734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5770555909273603E-2"/>
                  <c:y val="2.576471499964927E-3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i="0" baseline="0" dirty="0">
                        <a:latin typeface="Calibri" pitchFamily="34" charset="0"/>
                        <a:cs typeface="Calibri" pitchFamily="34" charset="0"/>
                      </a:rPr>
                      <a:t>126,2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4C6-47CA-A670-329D664D7344}"/>
                </c:ext>
              </c:extLst>
            </c:dLbl>
            <c:dLbl>
              <c:idx val="1"/>
              <c:layout>
                <c:manualLayout>
                  <c:x val="1.2903182107587481E-2"/>
                  <c:y val="-7.7294144998947354E-3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122,5</a:t>
                    </a:r>
                  </a:p>
                  <a:p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4C6-47CA-A670-329D664D73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126.2</c:v>
                </c:pt>
                <c:pt idx="1">
                  <c:v>122.5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24C6-47CA-A670-329D664D7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1886080"/>
        <c:axId val="131904256"/>
        <c:axId val="0"/>
      </c:bar3DChart>
      <c:catAx>
        <c:axId val="131886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1904256"/>
        <c:crosses val="autoZero"/>
        <c:auto val="1"/>
        <c:lblAlgn val="ctr"/>
        <c:lblOffset val="100"/>
        <c:noMultiLvlLbl val="0"/>
      </c:catAx>
      <c:valAx>
        <c:axId val="1319042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1886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227939672352828"/>
          <c:y val="3.1150023309359683E-2"/>
          <c:w val="0.24772055071639243"/>
          <c:h val="0.590241218593928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8608292019053174"/>
          <c:y val="4.3212036389083323E-2"/>
          <c:w val="0.70226584524156699"/>
          <c:h val="0.8408196542185567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12700" cap="flat" cmpd="sng" algn="ctr">
              <a:solidFill>
                <a:schemeClr val="accent2">
                  <a:shade val="70000"/>
                  <a:satMod val="150000"/>
                </a:schemeClr>
              </a:solidFill>
              <a:prstDash val="solid"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4.4753086419753133E-2"/>
                  <c:y val="-2.8570074213097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E3C-4019-8852-5DD0AA38A6D1}"/>
                </c:ext>
              </c:extLst>
            </c:dLbl>
            <c:dLbl>
              <c:idx val="1"/>
              <c:layout>
                <c:manualLayout>
                  <c:x val="4.7839506172839497E-2"/>
                  <c:y val="-2.29580953498106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3C-4019-8852-5DD0AA38A6D1}"/>
                </c:ext>
              </c:extLst>
            </c:dLbl>
            <c:dLbl>
              <c:idx val="2"/>
              <c:layout>
                <c:manualLayout>
                  <c:x val="-1.8518518518518583E-2"/>
                  <c:y val="-5.75462837612550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3C-4019-8852-5DD0AA38A6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</c:v>
                </c:pt>
                <c:pt idx="1">
                  <c:v>2019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822.9</c:v>
                </c:pt>
                <c:pt idx="1">
                  <c:v>803.9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3C-4019-8852-5DD0AA38A6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32039808"/>
        <c:axId val="132041344"/>
        <c:axId val="0"/>
      </c:bar3DChart>
      <c:catAx>
        <c:axId val="1320398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32041344"/>
        <c:crosses val="autoZero"/>
        <c:auto val="1"/>
        <c:lblAlgn val="ctr"/>
        <c:lblOffset val="100"/>
        <c:noMultiLvlLbl val="0"/>
      </c:catAx>
      <c:valAx>
        <c:axId val="132041344"/>
        <c:scaling>
          <c:orientation val="minMax"/>
        </c:scaling>
        <c:delete val="0"/>
        <c:axPos val="b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majorTickMark val="out"/>
        <c:minorTickMark val="none"/>
        <c:tickLblPos val="nextTo"/>
        <c:crossAx val="13203980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hPercent val="100"/>
      <c:rotY val="230"/>
      <c:depthPercent val="6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200381291605002E-3"/>
          <c:y val="0"/>
          <c:w val="0.99197996187083948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3E5C-4925-8C7D-3A5D030435B7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3E5C-4925-8C7D-3A5D030435B7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3E5C-4925-8C7D-3A5D030435B7}"/>
              </c:ext>
            </c:extLst>
          </c:dPt>
          <c:dPt>
            <c:idx val="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3E5C-4925-8C7D-3A5D030435B7}"/>
              </c:ext>
            </c:extLst>
          </c:dPt>
          <c:dLbls>
            <c:dLbl>
              <c:idx val="0"/>
              <c:layout>
                <c:manualLayout>
                  <c:x val="8.6020903305280196E-3"/>
                  <c:y val="-9.8764740831988065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/>
                      <a:t>Расходы на функционирование ОМСУ</a:t>
                    </a:r>
                    <a:r>
                      <a:rPr lang="ru-RU" b="1" dirty="0"/>
                      <a:t> 7,3%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5C-4925-8C7D-3A5D030435B7}"/>
                </c:ext>
              </c:extLst>
            </c:dLbl>
            <c:dLbl>
              <c:idx val="1"/>
              <c:layout>
                <c:manualLayout>
                  <c:x val="0.23082275720250087"/>
                  <c:y val="0.54073695605513405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ru-RU" sz="1400" b="1" dirty="0"/>
                      <a:t>Финансовая помощь поселениям 3,3 %</a:t>
                    </a:r>
                  </a:p>
                </c:rich>
              </c:tx>
              <c:spPr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5C-4925-8C7D-3A5D030435B7}"/>
                </c:ext>
              </c:extLst>
            </c:dLbl>
            <c:dLbl>
              <c:idx val="2"/>
              <c:layout>
                <c:manualLayout>
                  <c:x val="-0.76128510714005104"/>
                  <c:y val="-9.382650379038864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Отрасли экономической направленности 8,2%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5C-4925-8C7D-3A5D030435B7}"/>
                </c:ext>
              </c:extLst>
            </c:dLbl>
            <c:dLbl>
              <c:idx val="3"/>
              <c:layout>
                <c:manualLayout>
                  <c:x val="0.76415235769523593"/>
                  <c:y val="-0.79258704517670309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/>
                      <a:t>Отрасли социальной направленности 81,2%</a:t>
                    </a:r>
                    <a:endParaRPr lang="ru-RU" b="1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5C-4925-8C7D-3A5D030435B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ru-RU" b="1" dirty="0"/>
                      <a:t>Финансовая помощь поселениям; 3,2%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E5C-4925-8C7D-3A5D030435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Расходы на функционирование ОМСУ</c:v>
                </c:pt>
                <c:pt idx="1">
                  <c:v>Отрасли экономической нгаправленности</c:v>
                </c:pt>
                <c:pt idx="2">
                  <c:v>Отрасли социальной направленности</c:v>
                </c:pt>
                <c:pt idx="3">
                  <c:v>Финансовая помощь поселениям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4"/>
                <c:pt idx="0">
                  <c:v>7.3000000000000009E-2</c:v>
                </c:pt>
                <c:pt idx="1">
                  <c:v>8.2000000000000003E-2</c:v>
                </c:pt>
                <c:pt idx="2">
                  <c:v>0.81200000000000061</c:v>
                </c:pt>
                <c:pt idx="3">
                  <c:v>3.3000000000000002E-2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E5C-4925-8C7D-3A5D030435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тыс.руб.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Расходы на функционирование ОМСУ</c:v>
                </c:pt>
                <c:pt idx="1">
                  <c:v>Отрасли экономической нгаправленности</c:v>
                </c:pt>
                <c:pt idx="2">
                  <c:v>Отрасли социальной направленности</c:v>
                </c:pt>
                <c:pt idx="3">
                  <c:v>Финансовая помощь поселениям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56.6</c:v>
                </c:pt>
                <c:pt idx="1">
                  <c:v>63.6</c:v>
                </c:pt>
                <c:pt idx="2">
                  <c:v>629</c:v>
                </c:pt>
                <c:pt idx="3" formatCode="0.0">
                  <c:v>25.3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E5C-4925-8C7D-3A5D030435B7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266464955769473"/>
          <c:y val="2.9677143223155338E-2"/>
          <c:w val="0.73810306697773886"/>
          <c:h val="0.8289737367570706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34925" cap="flat" cmpd="sng" algn="ctr">
              <a:solidFill>
                <a:schemeClr val="lt1"/>
              </a:solidFill>
              <a:prstDash val="solid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34925" cap="flat" cmpd="sng" algn="ctr">
                <a:solidFill>
                  <a:schemeClr val="lt1"/>
                </a:solidFill>
                <a:prstDash val="solid"/>
              </a:ln>
              <a:effectLst>
                <a:outerShdw blurRad="50800" dist="25000" dir="5400000" rotWithShape="0">
                  <a:srgbClr val="000000">
                    <a:alpha val="4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9D38-4052-9F2E-39C14AFECCE1}"/>
              </c:ext>
            </c:extLst>
          </c:dPt>
          <c:dLbls>
            <c:dLbl>
              <c:idx val="0"/>
              <c:layout>
                <c:manualLayout>
                  <c:x val="9.2592592592593351E-3"/>
                  <c:y val="-2.4882776079618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38-4052-9F2E-39C14AFECCE1}"/>
                </c:ext>
              </c:extLst>
            </c:dLbl>
            <c:dLbl>
              <c:idx val="1"/>
              <c:layout>
                <c:manualLayout>
                  <c:x val="1.6975187129386605E-2"/>
                  <c:y val="-1.5224687310971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38-4052-9F2E-39C14AFECCE1}"/>
                </c:ext>
              </c:extLst>
            </c:dLbl>
            <c:dLbl>
              <c:idx val="2"/>
              <c:layout>
                <c:manualLayout>
                  <c:x val="1.0802469135802507E-2"/>
                  <c:y val="4.284282959497954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D38-4052-9F2E-39C14AFECCE1}"/>
                </c:ext>
              </c:extLst>
            </c:dLbl>
            <c:dLbl>
              <c:idx val="3"/>
              <c:layout>
                <c:manualLayout>
                  <c:x val="2.0061728395061731E-2"/>
                  <c:y val="-5.3871676817448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38-4052-9F2E-39C14AFECCE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701.2</c:v>
                </c:pt>
                <c:pt idx="1">
                  <c:v>717</c:v>
                </c:pt>
                <c:pt idx="2">
                  <c:v>925.3</c:v>
                </c:pt>
                <c:pt idx="3" formatCode="General">
                  <c:v>978.4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38-4052-9F2E-39C14AFECC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1791872"/>
        <c:axId val="103027456"/>
        <c:axId val="0"/>
      </c:bar3DChart>
      <c:catAx>
        <c:axId val="131791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3027456"/>
        <c:crosses val="autoZero"/>
        <c:auto val="1"/>
        <c:lblAlgn val="ctr"/>
        <c:lblOffset val="100"/>
        <c:noMultiLvlLbl val="0"/>
      </c:catAx>
      <c:valAx>
        <c:axId val="10302745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317918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"/>
          <c:y val="0"/>
        </c:manualLayout>
      </c:layout>
      <c:overlay val="0"/>
    </c:title>
    <c:autoTitleDeleted val="0"/>
    <c:view3D>
      <c:rotX val="70"/>
      <c:hPercent val="100"/>
      <c:rotY val="130"/>
      <c:depthPercent val="6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071544104565301E-2"/>
          <c:y val="0"/>
          <c:w val="0.97839506172839563"/>
          <c:h val="0.972276470316729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4359-44C8-8894-8540A1FD62B4}"/>
              </c:ext>
            </c:extLst>
          </c:dPt>
          <c:dPt>
            <c:idx val="6"/>
            <c:bubble3D val="0"/>
            <c:explosion val="28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4359-44C8-8894-8540A1FD62B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4359-44C8-8894-8540A1FD62B4}"/>
              </c:ext>
            </c:extLst>
          </c:dPt>
          <c:dPt>
            <c:idx val="9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4359-44C8-8894-8540A1FD62B4}"/>
              </c:ext>
            </c:extLst>
          </c:dPt>
          <c:dLbls>
            <c:dLbl>
              <c:idx val="0"/>
              <c:layout>
                <c:manualLayout>
                  <c:x val="0.11391199587460907"/>
                  <c:y val="-0.13040834165445722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/>
                      <a:t>Общегосударственные вопросы; 7,2</a:t>
                    </a:r>
                    <a:r>
                      <a:rPr lang="ru-RU" sz="1100" b="1" baseline="0" dirty="0"/>
                      <a:t> </a:t>
                    </a:r>
                    <a:r>
                      <a:rPr lang="ru-RU" sz="1100" b="1" dirty="0"/>
                      <a:t>%   </a:t>
                    </a:r>
                  </a:p>
                  <a:p>
                    <a:r>
                      <a:rPr lang="ru-RU" sz="1100" b="1" dirty="0"/>
                      <a:t>58,8 млн. руб.     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59-44C8-8894-8540A1FD62B4}"/>
                </c:ext>
              </c:extLst>
            </c:dLbl>
            <c:dLbl>
              <c:idx val="1"/>
              <c:layout>
                <c:manualLayout>
                  <c:x val="8.7979628624505424E-2"/>
                  <c:y val="-5.2270266991423807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Национальная оборона; 0,1%;   1,0 млн.руб.</a:t>
                    </a:r>
                  </a:p>
                  <a:p>
                    <a:endParaRPr lang="ru-RU" b="1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59-44C8-8894-8540A1FD62B4}"/>
                </c:ext>
              </c:extLst>
            </c:dLbl>
            <c:dLbl>
              <c:idx val="2"/>
              <c:layout>
                <c:manualLayout>
                  <c:x val="0.14308730602399206"/>
                  <c:y val="5.6883435830914778E-2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/>
                      <a:t>Национальная безопасность 0,5%; </a:t>
                    </a:r>
                  </a:p>
                  <a:p>
                    <a:r>
                      <a:rPr lang="ru-RU" sz="1100" b="1" dirty="0"/>
                      <a:t> 4,1 млн. руб.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359-44C8-8894-8540A1FD62B4}"/>
                </c:ext>
              </c:extLst>
            </c:dLbl>
            <c:dLbl>
              <c:idx val="3"/>
              <c:layout>
                <c:manualLayout>
                  <c:x val="-8.2107065093214218E-3"/>
                  <c:y val="4.6494085003001832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Национальная экономика; 3,8%;</a:t>
                    </a:r>
                  </a:p>
                  <a:p>
                    <a:r>
                      <a:rPr lang="ru-RU" b="1" dirty="0"/>
                      <a:t>31,5 млн. руб.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59-44C8-8894-8540A1FD62B4}"/>
                </c:ext>
              </c:extLst>
            </c:dLbl>
            <c:dLbl>
              <c:idx val="4"/>
              <c:layout>
                <c:manualLayout>
                  <c:x val="-0.10246105578579756"/>
                  <c:y val="1.6002026621374867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Жилищно-коммунальное хозяйство; 5,9%;</a:t>
                    </a:r>
                  </a:p>
                  <a:p>
                    <a:r>
                      <a:rPr lang="ru-RU" b="1" dirty="0"/>
                      <a:t>48,6 млн. руб.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359-44C8-8894-8540A1FD62B4}"/>
                </c:ext>
              </c:extLst>
            </c:dLbl>
            <c:dLbl>
              <c:idx val="5"/>
              <c:layout>
                <c:manualLayout>
                  <c:x val="-0.25066050958692809"/>
                  <c:y val="-6.5809007655433932E-2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/>
                      <a:t>О</a:t>
                    </a:r>
                    <a:r>
                      <a:rPr lang="ru-RU" sz="1400" b="1" dirty="0"/>
                      <a:t>храна окружающей среды; 0,1%; </a:t>
                    </a:r>
                  </a:p>
                  <a:p>
                    <a:r>
                      <a:rPr lang="ru-RU" sz="1400" b="1" dirty="0"/>
                      <a:t> 0,9 млн. руб.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359-44C8-8894-8540A1FD62B4}"/>
                </c:ext>
              </c:extLst>
            </c:dLbl>
            <c:dLbl>
              <c:idx val="6"/>
              <c:layout>
                <c:manualLayout>
                  <c:x val="1.9243621132333154E-2"/>
                  <c:y val="-7.6497374568779142E-2"/>
                </c:manualLayout>
              </c:layout>
              <c:tx>
                <c:rich>
                  <a:bodyPr/>
                  <a:lstStyle/>
                  <a:p>
                    <a:pPr>
                      <a:defRPr sz="1400"/>
                    </a:pPr>
                    <a:r>
                      <a:rPr lang="ru-RU" sz="1400" b="1" dirty="0"/>
                      <a:t>Образование; 42,6%;</a:t>
                    </a:r>
                  </a:p>
                  <a:p>
                    <a:pPr>
                      <a:defRPr sz="1400"/>
                    </a:pPr>
                    <a:r>
                      <a:rPr lang="ru-RU" sz="1400" b="1" dirty="0"/>
                      <a:t>350,7 млн. руб.</a:t>
                    </a:r>
                  </a:p>
                </c:rich>
              </c:tx>
              <c:spPr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59-44C8-8894-8540A1FD62B4}"/>
                </c:ext>
              </c:extLst>
            </c:dLbl>
            <c:dLbl>
              <c:idx val="7"/>
              <c:layout>
                <c:manualLayout>
                  <c:x val="7.6666468735804294E-2"/>
                  <c:y val="-5.9052371753595227E-2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ru-RU" dirty="0"/>
                      <a:t>Культура; 6,5%</a:t>
                    </a:r>
                  </a:p>
                  <a:p>
                    <a:pPr>
                      <a:defRPr sz="1400" b="1"/>
                    </a:pPr>
                    <a:r>
                      <a:rPr lang="ru-RU" dirty="0"/>
                      <a:t>53,2 млн.руб.</a:t>
                    </a:r>
                  </a:p>
                </c:rich>
              </c:tx>
              <c:spPr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359-44C8-8894-8540A1FD62B4}"/>
                </c:ext>
              </c:extLst>
            </c:dLbl>
            <c:dLbl>
              <c:idx val="8"/>
              <c:layout>
                <c:manualLayout>
                  <c:x val="-4.7906418288269819E-3"/>
                  <c:y val="-0.16342920512270173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/>
                      <a:t> </a:t>
                    </a:r>
                    <a:r>
                      <a:rPr lang="ru-RU" sz="1400" b="1" dirty="0"/>
                      <a:t>Социальная политика; 22,2%</a:t>
                    </a:r>
                  </a:p>
                  <a:p>
                    <a:r>
                      <a:rPr lang="ru-RU" sz="1400" b="1" dirty="0"/>
                      <a:t>182,3 млн. руб.</a:t>
                    </a:r>
                  </a:p>
                  <a:p>
                    <a:endParaRPr lang="ru-RU" sz="1400" b="1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59-44C8-8894-8540A1FD62B4}"/>
                </c:ext>
              </c:extLst>
            </c:dLbl>
            <c:dLbl>
              <c:idx val="9"/>
              <c:layout>
                <c:manualLayout>
                  <c:x val="3.3726290065195369E-2"/>
                  <c:y val="-0.2431078542076890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Физическая культура и спорт; 7,9%</a:t>
                    </a:r>
                  </a:p>
                  <a:p>
                    <a:r>
                      <a:rPr lang="ru-RU" b="1" dirty="0"/>
                      <a:t>65,2</a:t>
                    </a:r>
                    <a:r>
                      <a:rPr lang="ru-RU" b="1" baseline="0" dirty="0"/>
                      <a:t> млн. руб.</a:t>
                    </a:r>
                    <a:endParaRPr lang="ru-RU" b="1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59-44C8-8894-8540A1FD62B4}"/>
                </c:ext>
              </c:extLst>
            </c:dLbl>
            <c:dLbl>
              <c:idx val="10"/>
              <c:layout>
                <c:manualLayout>
                  <c:x val="8.7590163904816221E-2"/>
                  <c:y val="-0.19068769033598673"/>
                </c:manualLayout>
              </c:layout>
              <c:tx>
                <c:rich>
                  <a:bodyPr/>
                  <a:lstStyle/>
                  <a:p>
                    <a:r>
                      <a:rPr lang="ru-RU" sz="1050" b="1" dirty="0"/>
                      <a:t>Межбюджетные трансферты поселениям; 3,2% ; 26,6 млн. руб.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359-44C8-8894-8540A1FD62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Межбюджетные трансферты поселениям</c:v>
                </c:pt>
              </c:strCache>
            </c:strRef>
          </c:cat>
          <c:val>
            <c:numRef>
              <c:f>Лист1!$B$2:$B$13</c:f>
              <c:numCache>
                <c:formatCode>0.0%</c:formatCode>
                <c:ptCount val="11"/>
                <c:pt idx="0">
                  <c:v>7.1420550771246968E-2</c:v>
                </c:pt>
                <c:pt idx="1">
                  <c:v>1.1863281333548521E-3</c:v>
                </c:pt>
                <c:pt idx="2">
                  <c:v>5.0428060050904458E-3</c:v>
                </c:pt>
                <c:pt idx="3">
                  <c:v>3.8258413912583597E-2</c:v>
                </c:pt>
                <c:pt idx="4">
                  <c:v>5.900542390875313E-2</c:v>
                </c:pt>
                <c:pt idx="5">
                  <c:v>1.0852192410222114E-3</c:v>
                </c:pt>
                <c:pt idx="6">
                  <c:v>0.4262494482759962</c:v>
                </c:pt>
                <c:pt idx="7">
                  <c:v>6.4723909530874188E-2</c:v>
                </c:pt>
                <c:pt idx="8">
                  <c:v>0.22153578088147519</c:v>
                </c:pt>
                <c:pt idx="9">
                  <c:v>7.9185883837549154E-2</c:v>
                </c:pt>
                <c:pt idx="10">
                  <c:v>3.2306235502054276E-2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359-44C8-8894-8540A1FD62B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 руб.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Межбюджетные трансферты поселениям</c:v>
                </c:pt>
              </c:strCache>
            </c:strRef>
          </c:cat>
          <c:val>
            <c:numRef>
              <c:f>Лист1!$C$2:$C$12</c:f>
              <c:numCache>
                <c:formatCode>0.0</c:formatCode>
                <c:ptCount val="11"/>
                <c:pt idx="0">
                  <c:v>58770.2</c:v>
                </c:pt>
                <c:pt idx="1">
                  <c:v>976.2</c:v>
                </c:pt>
                <c:pt idx="2">
                  <c:v>4149.6000000000004</c:v>
                </c:pt>
                <c:pt idx="3">
                  <c:v>31481.9</c:v>
                </c:pt>
                <c:pt idx="4">
                  <c:v>48554.1</c:v>
                </c:pt>
                <c:pt idx="5">
                  <c:v>893</c:v>
                </c:pt>
                <c:pt idx="6">
                  <c:v>350750.1</c:v>
                </c:pt>
                <c:pt idx="7">
                  <c:v>53259.7</c:v>
                </c:pt>
                <c:pt idx="8">
                  <c:v>182296.3</c:v>
                </c:pt>
                <c:pt idx="9">
                  <c:v>65160.1</c:v>
                </c:pt>
                <c:pt idx="10">
                  <c:v>26584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359-44C8-8894-8540A1FD62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FB5BC5-D695-473E-BBF5-74909267AACD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DCDBBA17-6285-45FC-AAAA-D79FA8347E9D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/>
            <a:t>1. </a:t>
          </a:r>
          <a:r>
            <a:rPr lang="ru-RU" dirty="0"/>
            <a:t>Организация работы по увеличению поступлений доходов бюджета муниципального района</a:t>
          </a:r>
        </a:p>
      </dgm:t>
    </dgm:pt>
    <dgm:pt modelId="{D4FFF16B-821B-4659-82C9-E0A284C2F3DB}" type="parTrans" cxnId="{0311B18C-6833-4340-A343-84F2CC04E8E7}">
      <dgm:prSet/>
      <dgm:spPr/>
      <dgm:t>
        <a:bodyPr/>
        <a:lstStyle/>
        <a:p>
          <a:endParaRPr lang="ru-RU"/>
        </a:p>
      </dgm:t>
    </dgm:pt>
    <dgm:pt modelId="{5D7A66E2-A682-42E5-89CD-9D9BC933B8F1}" type="sibTrans" cxnId="{0311B18C-6833-4340-A343-84F2CC04E8E7}">
      <dgm:prSet/>
      <dgm:spPr/>
      <dgm:t>
        <a:bodyPr/>
        <a:lstStyle/>
        <a:p>
          <a:endParaRPr lang="ru-RU"/>
        </a:p>
      </dgm:t>
    </dgm:pt>
    <dgm:pt modelId="{6C961ED8-A083-4BA9-A118-27D0EF618F0B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/>
            <a:t>4. </a:t>
          </a:r>
          <a:r>
            <a:rPr lang="ru-RU" dirty="0"/>
            <a:t>Обеспечение сбалансированности бюджета  с учетом соблюдения установленных бюджетных ограничений</a:t>
          </a:r>
        </a:p>
      </dgm:t>
    </dgm:pt>
    <dgm:pt modelId="{22EA7335-154B-4EBA-912F-0119B4E08D72}" type="parTrans" cxnId="{B002E982-B290-40EF-8356-3586B3C16A52}">
      <dgm:prSet/>
      <dgm:spPr/>
      <dgm:t>
        <a:bodyPr/>
        <a:lstStyle/>
        <a:p>
          <a:endParaRPr lang="ru-RU"/>
        </a:p>
      </dgm:t>
    </dgm:pt>
    <dgm:pt modelId="{A67F965A-BB51-4EFD-83BE-44B61C917F30}" type="sibTrans" cxnId="{B002E982-B290-40EF-8356-3586B3C16A52}">
      <dgm:prSet/>
      <dgm:spPr/>
      <dgm:t>
        <a:bodyPr/>
        <a:lstStyle/>
        <a:p>
          <a:endParaRPr lang="ru-RU"/>
        </a:p>
      </dgm:t>
    </dgm:pt>
    <dgm:pt modelId="{FE646F88-5430-4BAF-9FE8-2493E203E482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/>
            <a:t>5. </a:t>
          </a:r>
          <a:r>
            <a:rPr lang="ru-RU" dirty="0"/>
            <a:t>Создание условий для эффективного расходования бюджетных средств</a:t>
          </a:r>
        </a:p>
      </dgm:t>
    </dgm:pt>
    <dgm:pt modelId="{FDB0D064-B867-49E8-9EDB-C257B25EE21E}" type="parTrans" cxnId="{569EDB03-A277-4614-AF19-F688AF063429}">
      <dgm:prSet/>
      <dgm:spPr/>
      <dgm:t>
        <a:bodyPr/>
        <a:lstStyle/>
        <a:p>
          <a:endParaRPr lang="ru-RU"/>
        </a:p>
      </dgm:t>
    </dgm:pt>
    <dgm:pt modelId="{D48C27D1-98D3-4E19-BC14-E236485BE7BB}" type="sibTrans" cxnId="{569EDB03-A277-4614-AF19-F688AF063429}">
      <dgm:prSet/>
      <dgm:spPr/>
      <dgm:t>
        <a:bodyPr/>
        <a:lstStyle/>
        <a:p>
          <a:endParaRPr lang="ru-RU"/>
        </a:p>
      </dgm:t>
    </dgm:pt>
    <dgm:pt modelId="{91EC520C-711D-4160-A446-6F9F2C6EC475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/>
            <a:t>2. </a:t>
          </a:r>
          <a:r>
            <a:rPr lang="ru-RU" dirty="0"/>
            <a:t>Совершенствование управления муниципальным имуществом Нязепетровского муниципального района</a:t>
          </a:r>
        </a:p>
      </dgm:t>
    </dgm:pt>
    <dgm:pt modelId="{2577FF3D-E07D-4A29-AF17-45E88C34BAED}" type="parTrans" cxnId="{C8AB4A77-CABC-41BC-BEF5-DE7468B39DF0}">
      <dgm:prSet/>
      <dgm:spPr/>
      <dgm:t>
        <a:bodyPr/>
        <a:lstStyle/>
        <a:p>
          <a:endParaRPr lang="ru-RU"/>
        </a:p>
      </dgm:t>
    </dgm:pt>
    <dgm:pt modelId="{1BCEEB92-B6A8-42B2-916B-338FEEB462D6}" type="sibTrans" cxnId="{C8AB4A77-CABC-41BC-BEF5-DE7468B39DF0}">
      <dgm:prSet/>
      <dgm:spPr/>
      <dgm:t>
        <a:bodyPr/>
        <a:lstStyle/>
        <a:p>
          <a:endParaRPr lang="ru-RU"/>
        </a:p>
      </dgm:t>
    </dgm:pt>
    <dgm:pt modelId="{9551A65D-6D25-4E93-97E0-9EE4B979EACA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/>
            <a:t>3. </a:t>
          </a:r>
          <a:r>
            <a:rPr lang="ru-RU" dirty="0"/>
            <a:t>Структурирование расходов бюджета по приоритетным национальным проектам в соответствии с Указами Президента РФ от 7 мая 2018 года № 204.</a:t>
          </a:r>
        </a:p>
      </dgm:t>
    </dgm:pt>
    <dgm:pt modelId="{6134E384-5E7C-409B-A8F6-0426B01D94AA}" type="parTrans" cxnId="{20D28B35-1FC6-42BD-9F27-3798B0C6B44B}">
      <dgm:prSet/>
      <dgm:spPr/>
      <dgm:t>
        <a:bodyPr/>
        <a:lstStyle/>
        <a:p>
          <a:endParaRPr lang="ru-RU"/>
        </a:p>
      </dgm:t>
    </dgm:pt>
    <dgm:pt modelId="{710C1AF8-9A77-4020-88F4-18D1B00254A3}" type="sibTrans" cxnId="{20D28B35-1FC6-42BD-9F27-3798B0C6B44B}">
      <dgm:prSet/>
      <dgm:spPr/>
      <dgm:t>
        <a:bodyPr/>
        <a:lstStyle/>
        <a:p>
          <a:endParaRPr lang="ru-RU"/>
        </a:p>
      </dgm:t>
    </dgm:pt>
    <dgm:pt modelId="{31AF1CF3-EC66-49B6-823B-A70BBE5CF97C}" type="pres">
      <dgm:prSet presAssocID="{1FFB5BC5-D695-473E-BBF5-74909267AACD}" presName="linear" presStyleCnt="0">
        <dgm:presLayoutVars>
          <dgm:animLvl val="lvl"/>
          <dgm:resizeHandles val="exact"/>
        </dgm:presLayoutVars>
      </dgm:prSet>
      <dgm:spPr/>
    </dgm:pt>
    <dgm:pt modelId="{F310BAB7-5E0A-43C1-84B8-2649AE162CA1}" type="pres">
      <dgm:prSet presAssocID="{DCDBBA17-6285-45FC-AAAA-D79FA8347E9D}" presName="parentText" presStyleLbl="node1" presStyleIdx="0" presStyleCnt="5" custScaleY="135112">
        <dgm:presLayoutVars>
          <dgm:chMax val="0"/>
          <dgm:bulletEnabled val="1"/>
        </dgm:presLayoutVars>
      </dgm:prSet>
      <dgm:spPr/>
    </dgm:pt>
    <dgm:pt modelId="{7D5EF074-D433-4B9C-99C5-D1C0C3D03081}" type="pres">
      <dgm:prSet presAssocID="{5D7A66E2-A682-42E5-89CD-9D9BC933B8F1}" presName="spacer" presStyleCnt="0"/>
      <dgm:spPr/>
    </dgm:pt>
    <dgm:pt modelId="{0200371C-9ECA-4194-8C5C-076C4FC39C35}" type="pres">
      <dgm:prSet presAssocID="{91EC520C-711D-4160-A446-6F9F2C6EC475}" presName="parentText" presStyleLbl="node1" presStyleIdx="1" presStyleCnt="5" custScaleY="126435">
        <dgm:presLayoutVars>
          <dgm:chMax val="0"/>
          <dgm:bulletEnabled val="1"/>
        </dgm:presLayoutVars>
      </dgm:prSet>
      <dgm:spPr/>
    </dgm:pt>
    <dgm:pt modelId="{2E62CA04-5AF0-422E-8ABE-0B5FF920D7FB}" type="pres">
      <dgm:prSet presAssocID="{1BCEEB92-B6A8-42B2-916B-338FEEB462D6}" presName="spacer" presStyleCnt="0"/>
      <dgm:spPr/>
    </dgm:pt>
    <dgm:pt modelId="{8C138478-7E30-4928-8970-9538083DC8E5}" type="pres">
      <dgm:prSet presAssocID="{9551A65D-6D25-4E93-97E0-9EE4B979EACA}" presName="parentText" presStyleLbl="node1" presStyleIdx="2" presStyleCnt="5" custScaleY="126436">
        <dgm:presLayoutVars>
          <dgm:chMax val="0"/>
          <dgm:bulletEnabled val="1"/>
        </dgm:presLayoutVars>
      </dgm:prSet>
      <dgm:spPr/>
    </dgm:pt>
    <dgm:pt modelId="{3E21A980-F3BD-420C-AB58-BA242D0CD924}" type="pres">
      <dgm:prSet presAssocID="{710C1AF8-9A77-4020-88F4-18D1B00254A3}" presName="spacer" presStyleCnt="0"/>
      <dgm:spPr/>
    </dgm:pt>
    <dgm:pt modelId="{E1071242-E486-48A0-BF45-7DEFB5C48052}" type="pres">
      <dgm:prSet presAssocID="{6C961ED8-A083-4BA9-A118-27D0EF618F0B}" presName="parentText" presStyleLbl="node1" presStyleIdx="3" presStyleCnt="5" custScaleY="126436">
        <dgm:presLayoutVars>
          <dgm:chMax val="0"/>
          <dgm:bulletEnabled val="1"/>
        </dgm:presLayoutVars>
      </dgm:prSet>
      <dgm:spPr/>
    </dgm:pt>
    <dgm:pt modelId="{560A2512-C685-4905-83BA-7BFC6EACD24A}" type="pres">
      <dgm:prSet presAssocID="{A67F965A-BB51-4EFD-83BE-44B61C917F30}" presName="spacer" presStyleCnt="0"/>
      <dgm:spPr/>
    </dgm:pt>
    <dgm:pt modelId="{302204B3-DABF-4A98-89E9-44D2FD190ED2}" type="pres">
      <dgm:prSet presAssocID="{FE646F88-5430-4BAF-9FE8-2493E203E482}" presName="parentText" presStyleLbl="node1" presStyleIdx="4" presStyleCnt="5" custScaleY="148486">
        <dgm:presLayoutVars>
          <dgm:chMax val="0"/>
          <dgm:bulletEnabled val="1"/>
        </dgm:presLayoutVars>
      </dgm:prSet>
      <dgm:spPr/>
    </dgm:pt>
  </dgm:ptLst>
  <dgm:cxnLst>
    <dgm:cxn modelId="{569EDB03-A277-4614-AF19-F688AF063429}" srcId="{1FFB5BC5-D695-473E-BBF5-74909267AACD}" destId="{FE646F88-5430-4BAF-9FE8-2493E203E482}" srcOrd="4" destOrd="0" parTransId="{FDB0D064-B867-49E8-9EDB-C257B25EE21E}" sibTransId="{D48C27D1-98D3-4E19-BC14-E236485BE7BB}"/>
    <dgm:cxn modelId="{07C2280D-68D4-44E4-AA30-3DBB38DF03BD}" type="presOf" srcId="{91EC520C-711D-4160-A446-6F9F2C6EC475}" destId="{0200371C-9ECA-4194-8C5C-076C4FC39C35}" srcOrd="0" destOrd="0" presId="urn:microsoft.com/office/officeart/2005/8/layout/vList2"/>
    <dgm:cxn modelId="{20D28B35-1FC6-42BD-9F27-3798B0C6B44B}" srcId="{1FFB5BC5-D695-473E-BBF5-74909267AACD}" destId="{9551A65D-6D25-4E93-97E0-9EE4B979EACA}" srcOrd="2" destOrd="0" parTransId="{6134E384-5E7C-409B-A8F6-0426B01D94AA}" sibTransId="{710C1AF8-9A77-4020-88F4-18D1B00254A3}"/>
    <dgm:cxn modelId="{AF7E5E5E-F500-4D70-B52A-B20ACC3281EB}" type="presOf" srcId="{9551A65D-6D25-4E93-97E0-9EE4B979EACA}" destId="{8C138478-7E30-4928-8970-9538083DC8E5}" srcOrd="0" destOrd="0" presId="urn:microsoft.com/office/officeart/2005/8/layout/vList2"/>
    <dgm:cxn modelId="{C6F6F462-C9BE-47C7-A5D5-18F40117815A}" type="presOf" srcId="{6C961ED8-A083-4BA9-A118-27D0EF618F0B}" destId="{E1071242-E486-48A0-BF45-7DEFB5C48052}" srcOrd="0" destOrd="0" presId="urn:microsoft.com/office/officeart/2005/8/layout/vList2"/>
    <dgm:cxn modelId="{3C91A766-086D-4719-99E7-E87FEA4AE905}" type="presOf" srcId="{FE646F88-5430-4BAF-9FE8-2493E203E482}" destId="{302204B3-DABF-4A98-89E9-44D2FD190ED2}" srcOrd="0" destOrd="0" presId="urn:microsoft.com/office/officeart/2005/8/layout/vList2"/>
    <dgm:cxn modelId="{C8AB4A77-CABC-41BC-BEF5-DE7468B39DF0}" srcId="{1FFB5BC5-D695-473E-BBF5-74909267AACD}" destId="{91EC520C-711D-4160-A446-6F9F2C6EC475}" srcOrd="1" destOrd="0" parTransId="{2577FF3D-E07D-4A29-AF17-45E88C34BAED}" sibTransId="{1BCEEB92-B6A8-42B2-916B-338FEEB462D6}"/>
    <dgm:cxn modelId="{B002E982-B290-40EF-8356-3586B3C16A52}" srcId="{1FFB5BC5-D695-473E-BBF5-74909267AACD}" destId="{6C961ED8-A083-4BA9-A118-27D0EF618F0B}" srcOrd="3" destOrd="0" parTransId="{22EA7335-154B-4EBA-912F-0119B4E08D72}" sibTransId="{A67F965A-BB51-4EFD-83BE-44B61C917F30}"/>
    <dgm:cxn modelId="{0311B18C-6833-4340-A343-84F2CC04E8E7}" srcId="{1FFB5BC5-D695-473E-BBF5-74909267AACD}" destId="{DCDBBA17-6285-45FC-AAAA-D79FA8347E9D}" srcOrd="0" destOrd="0" parTransId="{D4FFF16B-821B-4659-82C9-E0A284C2F3DB}" sibTransId="{5D7A66E2-A682-42E5-89CD-9D9BC933B8F1}"/>
    <dgm:cxn modelId="{9C6A4AAF-57A9-4F29-A68E-8AA43F8FC83A}" type="presOf" srcId="{DCDBBA17-6285-45FC-AAAA-D79FA8347E9D}" destId="{F310BAB7-5E0A-43C1-84B8-2649AE162CA1}" srcOrd="0" destOrd="0" presId="urn:microsoft.com/office/officeart/2005/8/layout/vList2"/>
    <dgm:cxn modelId="{655367BF-30A5-478A-BD50-30A640F6804E}" type="presOf" srcId="{1FFB5BC5-D695-473E-BBF5-74909267AACD}" destId="{31AF1CF3-EC66-49B6-823B-A70BBE5CF97C}" srcOrd="0" destOrd="0" presId="urn:microsoft.com/office/officeart/2005/8/layout/vList2"/>
    <dgm:cxn modelId="{89C2D8BB-38D6-437C-B08F-16757FDBE3D0}" type="presParOf" srcId="{31AF1CF3-EC66-49B6-823B-A70BBE5CF97C}" destId="{F310BAB7-5E0A-43C1-84B8-2649AE162CA1}" srcOrd="0" destOrd="0" presId="urn:microsoft.com/office/officeart/2005/8/layout/vList2"/>
    <dgm:cxn modelId="{2DA7FC34-E5F5-4B91-AE70-8320F8B8C582}" type="presParOf" srcId="{31AF1CF3-EC66-49B6-823B-A70BBE5CF97C}" destId="{7D5EF074-D433-4B9C-99C5-D1C0C3D03081}" srcOrd="1" destOrd="0" presId="urn:microsoft.com/office/officeart/2005/8/layout/vList2"/>
    <dgm:cxn modelId="{040BCA34-D38E-41D0-BE7C-39133FEF6700}" type="presParOf" srcId="{31AF1CF3-EC66-49B6-823B-A70BBE5CF97C}" destId="{0200371C-9ECA-4194-8C5C-076C4FC39C35}" srcOrd="2" destOrd="0" presId="urn:microsoft.com/office/officeart/2005/8/layout/vList2"/>
    <dgm:cxn modelId="{0162CA06-3A48-4FAC-95A1-7AD4EBD804E2}" type="presParOf" srcId="{31AF1CF3-EC66-49B6-823B-A70BBE5CF97C}" destId="{2E62CA04-5AF0-422E-8ABE-0B5FF920D7FB}" srcOrd="3" destOrd="0" presId="urn:microsoft.com/office/officeart/2005/8/layout/vList2"/>
    <dgm:cxn modelId="{418FF71F-D1A3-49D7-8EE8-DB78FAD591D1}" type="presParOf" srcId="{31AF1CF3-EC66-49B6-823B-A70BBE5CF97C}" destId="{8C138478-7E30-4928-8970-9538083DC8E5}" srcOrd="4" destOrd="0" presId="urn:microsoft.com/office/officeart/2005/8/layout/vList2"/>
    <dgm:cxn modelId="{E17CEED0-E8E2-4753-A3EC-DFF4EB88E385}" type="presParOf" srcId="{31AF1CF3-EC66-49B6-823B-A70BBE5CF97C}" destId="{3E21A980-F3BD-420C-AB58-BA242D0CD924}" srcOrd="5" destOrd="0" presId="urn:microsoft.com/office/officeart/2005/8/layout/vList2"/>
    <dgm:cxn modelId="{4F95183D-25D0-45DA-BD93-D870066F6EE1}" type="presParOf" srcId="{31AF1CF3-EC66-49B6-823B-A70BBE5CF97C}" destId="{E1071242-E486-48A0-BF45-7DEFB5C48052}" srcOrd="6" destOrd="0" presId="urn:microsoft.com/office/officeart/2005/8/layout/vList2"/>
    <dgm:cxn modelId="{3923B3DA-D2F3-4E16-96B7-1375212047A0}" type="presParOf" srcId="{31AF1CF3-EC66-49B6-823B-A70BBE5CF97C}" destId="{560A2512-C685-4905-83BA-7BFC6EACD24A}" srcOrd="7" destOrd="0" presId="urn:microsoft.com/office/officeart/2005/8/layout/vList2"/>
    <dgm:cxn modelId="{51844110-3757-4837-B972-B4BE6DD86337}" type="presParOf" srcId="{31AF1CF3-EC66-49B6-823B-A70BBE5CF97C}" destId="{302204B3-DABF-4A98-89E9-44D2FD190ED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10BAB7-5E0A-43C1-84B8-2649AE162CA1}">
      <dsp:nvSpPr>
        <dsp:cNvPr id="0" name=""/>
        <dsp:cNvSpPr/>
      </dsp:nvSpPr>
      <dsp:spPr>
        <a:xfrm>
          <a:off x="0" y="128511"/>
          <a:ext cx="7467600" cy="834667"/>
        </a:xfrm>
        <a:prstGeom prst="roundRect">
          <a:avLst/>
        </a:prstGeom>
        <a:solidFill>
          <a:schemeClr val="accent1"/>
        </a:solidFill>
        <a:ln w="34925" cap="flat" cmpd="sng" algn="ctr">
          <a:solidFill>
            <a:schemeClr val="lt1"/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1. </a:t>
          </a:r>
          <a:r>
            <a:rPr lang="ru-RU" sz="1600" kern="1200" dirty="0"/>
            <a:t>Организация работы по увеличению поступлений доходов бюджета муниципального района</a:t>
          </a:r>
        </a:p>
      </dsp:txBody>
      <dsp:txXfrm>
        <a:off x="40745" y="169256"/>
        <a:ext cx="7386110" cy="753177"/>
      </dsp:txXfrm>
    </dsp:sp>
    <dsp:sp modelId="{0200371C-9ECA-4194-8C5C-076C4FC39C35}">
      <dsp:nvSpPr>
        <dsp:cNvPr id="0" name=""/>
        <dsp:cNvSpPr/>
      </dsp:nvSpPr>
      <dsp:spPr>
        <a:xfrm>
          <a:off x="0" y="1009258"/>
          <a:ext cx="7467600" cy="781064"/>
        </a:xfrm>
        <a:prstGeom prst="roundRect">
          <a:avLst/>
        </a:prstGeom>
        <a:solidFill>
          <a:schemeClr val="accent1"/>
        </a:solidFill>
        <a:ln w="34925" cap="flat" cmpd="sng" algn="ctr">
          <a:solidFill>
            <a:schemeClr val="lt1"/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2. </a:t>
          </a:r>
          <a:r>
            <a:rPr lang="ru-RU" sz="1600" kern="1200" dirty="0"/>
            <a:t>Совершенствование управления муниципальным имуществом Нязепетровского муниципального района</a:t>
          </a:r>
        </a:p>
      </dsp:txBody>
      <dsp:txXfrm>
        <a:off x="38128" y="1047386"/>
        <a:ext cx="7391344" cy="704808"/>
      </dsp:txXfrm>
    </dsp:sp>
    <dsp:sp modelId="{8C138478-7E30-4928-8970-9538083DC8E5}">
      <dsp:nvSpPr>
        <dsp:cNvPr id="0" name=""/>
        <dsp:cNvSpPr/>
      </dsp:nvSpPr>
      <dsp:spPr>
        <a:xfrm>
          <a:off x="0" y="1836403"/>
          <a:ext cx="7467600" cy="781071"/>
        </a:xfrm>
        <a:prstGeom prst="roundRect">
          <a:avLst/>
        </a:prstGeom>
        <a:solidFill>
          <a:schemeClr val="accent1"/>
        </a:solidFill>
        <a:ln w="34925" cap="flat" cmpd="sng" algn="ctr">
          <a:solidFill>
            <a:schemeClr val="lt1"/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3. </a:t>
          </a:r>
          <a:r>
            <a:rPr lang="ru-RU" sz="1600" kern="1200" dirty="0"/>
            <a:t>Структурирование расходов бюджета по приоритетным национальным проектам в соответствии с Указами Президента РФ от 7 мая 2018 года № 204.</a:t>
          </a:r>
        </a:p>
      </dsp:txBody>
      <dsp:txXfrm>
        <a:off x="38129" y="1874532"/>
        <a:ext cx="7391342" cy="704813"/>
      </dsp:txXfrm>
    </dsp:sp>
    <dsp:sp modelId="{E1071242-E486-48A0-BF45-7DEFB5C48052}">
      <dsp:nvSpPr>
        <dsp:cNvPr id="0" name=""/>
        <dsp:cNvSpPr/>
      </dsp:nvSpPr>
      <dsp:spPr>
        <a:xfrm>
          <a:off x="0" y="2663554"/>
          <a:ext cx="7467600" cy="781071"/>
        </a:xfrm>
        <a:prstGeom prst="roundRect">
          <a:avLst/>
        </a:prstGeom>
        <a:solidFill>
          <a:schemeClr val="accent1"/>
        </a:solidFill>
        <a:ln w="34925" cap="flat" cmpd="sng" algn="ctr">
          <a:solidFill>
            <a:schemeClr val="lt1"/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4. </a:t>
          </a:r>
          <a:r>
            <a:rPr lang="ru-RU" sz="1600" kern="1200" dirty="0"/>
            <a:t>Обеспечение сбалансированности бюджета  с учетом соблюдения установленных бюджетных ограничений</a:t>
          </a:r>
        </a:p>
      </dsp:txBody>
      <dsp:txXfrm>
        <a:off x="38129" y="2701683"/>
        <a:ext cx="7391342" cy="704813"/>
      </dsp:txXfrm>
    </dsp:sp>
    <dsp:sp modelId="{302204B3-DABF-4A98-89E9-44D2FD190ED2}">
      <dsp:nvSpPr>
        <dsp:cNvPr id="0" name=""/>
        <dsp:cNvSpPr/>
      </dsp:nvSpPr>
      <dsp:spPr>
        <a:xfrm>
          <a:off x="0" y="3490705"/>
          <a:ext cx="7467600" cy="917287"/>
        </a:xfrm>
        <a:prstGeom prst="roundRect">
          <a:avLst/>
        </a:prstGeom>
        <a:solidFill>
          <a:schemeClr val="accent1"/>
        </a:solidFill>
        <a:ln w="34925" cap="flat" cmpd="sng" algn="ctr">
          <a:solidFill>
            <a:schemeClr val="lt1"/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5. </a:t>
          </a:r>
          <a:r>
            <a:rPr lang="ru-RU" sz="1600" kern="1200" dirty="0"/>
            <a:t>Создание условий для эффективного расходования бюджетных средств</a:t>
          </a:r>
        </a:p>
      </dsp:txBody>
      <dsp:txXfrm>
        <a:off x="44778" y="3535483"/>
        <a:ext cx="7378044" cy="8277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0.12153</cdr:x>
      <cdr:y>0.48344</cdr:y>
    </cdr:from>
    <cdr:to>
      <cdr:x>0.20474</cdr:x>
      <cdr:y>0.53599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000132" y="2406868"/>
          <a:ext cx="684797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0.10417</cdr:x>
      <cdr:y>0.37307</cdr:y>
    </cdr:from>
    <cdr:to>
      <cdr:x>0.12662</cdr:x>
      <cdr:y>0.44725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857277" y="1857380"/>
          <a:ext cx="18473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0.2691</cdr:x>
      <cdr:y>0.34437</cdr:y>
    </cdr:from>
    <cdr:to>
      <cdr:x>0.29155</cdr:x>
      <cdr:y>0.41855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214585" y="1714493"/>
          <a:ext cx="18473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7030A0"/>
            </a:solidFill>
          </a:endParaRPr>
        </a:p>
      </cdr:txBody>
    </cdr:sp>
  </cdr:relSizeAnchor>
  <cdr:relSizeAnchor xmlns:cdr="http://schemas.openxmlformats.org/drawingml/2006/chartDrawing">
    <cdr:from>
      <cdr:x>0.48611</cdr:x>
      <cdr:y>0.45474</cdr:y>
    </cdr:from>
    <cdr:to>
      <cdr:x>0.50856</cdr:x>
      <cdr:y>0.50729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000528" y="2263992"/>
          <a:ext cx="184731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0.34722</cdr:x>
      <cdr:y>0.04305</cdr:y>
    </cdr:from>
    <cdr:to>
      <cdr:x>0.41667</cdr:x>
      <cdr:y>0.11723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2857520" y="214330"/>
          <a:ext cx="571504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0.39931</cdr:x>
      <cdr:y>0.04305</cdr:y>
    </cdr:from>
    <cdr:to>
      <cdr:x>1</cdr:x>
      <cdr:y>0.11105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3286149" y="214330"/>
          <a:ext cx="4943451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0.32118</cdr:x>
      <cdr:y>0.23951</cdr:y>
    </cdr:from>
    <cdr:to>
      <cdr:x>0.47743</cdr:x>
      <cdr:y>0.42497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43183" y="1192433"/>
          <a:ext cx="1285875" cy="9233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ru-RU" sz="1800" dirty="0">
              <a:solidFill>
                <a:srgbClr val="FF0000"/>
              </a:solidFill>
            </a:rPr>
            <a:t> + 2,4% к 2019 году       </a:t>
          </a:r>
        </a:p>
        <a:p xmlns:a="http://schemas.openxmlformats.org/drawingml/2006/main">
          <a:pPr algn="ctr"/>
          <a:endParaRPr lang="ru-RU" sz="1800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0.73785</cdr:x>
      <cdr:y>0.71302</cdr:y>
    </cdr:from>
    <cdr:to>
      <cdr:x>0.8073</cdr:x>
      <cdr:y>0.76557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072230" y="3549876"/>
          <a:ext cx="57150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0.67709</cdr:x>
      <cdr:y>0.72737</cdr:y>
    </cdr:from>
    <cdr:to>
      <cdr:x>0.75521</cdr:x>
      <cdr:y>0.80155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572164" y="3621314"/>
          <a:ext cx="64294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/>
            <a:t>0,0</a:t>
          </a:r>
        </a:p>
      </cdr:txBody>
    </cdr:sp>
  </cdr:relSizeAnchor>
  <cdr:relSizeAnchor xmlns:cdr="http://schemas.openxmlformats.org/drawingml/2006/chartDrawing">
    <cdr:from>
      <cdr:x>0.36459</cdr:x>
      <cdr:y>0.71303</cdr:y>
    </cdr:from>
    <cdr:to>
      <cdr:x>0.44271</cdr:x>
      <cdr:y>0.78721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000396" y="3549900"/>
          <a:ext cx="642896" cy="3693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/>
            <a:t>0,0</a:t>
          </a:r>
        </a:p>
      </cdr:txBody>
    </cdr:sp>
  </cdr:relSizeAnchor>
  <cdr:relSizeAnchor xmlns:cdr="http://schemas.openxmlformats.org/drawingml/2006/chartDrawing">
    <cdr:from>
      <cdr:x>0.27633</cdr:x>
      <cdr:y>0.15216</cdr:y>
    </cdr:from>
    <cdr:to>
      <cdr:x>0.51257</cdr:x>
      <cdr:y>0.19555</cdr:y>
    </cdr:to>
    <cdr:sp macro="" textlink="">
      <cdr:nvSpPr>
        <cdr:cNvPr id="9" name="Прямая со стрелкой 8"/>
        <cdr:cNvSpPr/>
      </cdr:nvSpPr>
      <cdr:spPr>
        <a:xfrm xmlns:a="http://schemas.openxmlformats.org/drawingml/2006/main" flipV="1">
          <a:off x="2274047" y="757548"/>
          <a:ext cx="1944216" cy="216023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0.79257</cdr:x>
      <cdr:y>0.39804</cdr:y>
    </cdr:from>
    <cdr:to>
      <cdr:x>0.95882</cdr:x>
      <cdr:y>0.65839</cdr:y>
    </cdr:to>
    <cdr:sp macro="" textlink="">
      <cdr:nvSpPr>
        <cdr:cNvPr id="10" name="Стрелка вверх 9"/>
        <cdr:cNvSpPr/>
      </cdr:nvSpPr>
      <cdr:spPr>
        <a:xfrm xmlns:a="http://schemas.openxmlformats.org/drawingml/2006/main">
          <a:off x="6522518" y="1981684"/>
          <a:ext cx="1368171" cy="1296188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0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3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dirty="0"/>
            <a:t>+19,0  </a:t>
          </a:r>
          <a:r>
            <a:rPr lang="ru-RU" sz="1000" b="1" dirty="0" err="1"/>
            <a:t>млн.руб</a:t>
          </a:r>
          <a:endParaRPr lang="ru-RU" sz="10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0.60247</cdr:x>
      <cdr:y>0.65343</cdr:y>
    </cdr:from>
    <cdr:to>
      <cdr:x>0.95485</cdr:x>
      <cdr:y>1</cdr:y>
    </cdr:to>
    <cdr:sp macro="" textlink="">
      <cdr:nvSpPr>
        <cdr:cNvPr id="10" name="Овальная выноска 9"/>
        <cdr:cNvSpPr/>
      </cdr:nvSpPr>
      <cdr:spPr>
        <a:xfrm xmlns:a="http://schemas.openxmlformats.org/drawingml/2006/main">
          <a:off x="5293821" y="3012366"/>
          <a:ext cx="3096345" cy="1597736"/>
        </a:xfrm>
        <a:prstGeom xmlns:a="http://schemas.openxmlformats.org/drawingml/2006/main" prst="wedgeEllipseCallout">
          <a:avLst>
            <a:gd name="adj1" fmla="val -117021"/>
            <a:gd name="adj2" fmla="val -38659"/>
          </a:avLst>
        </a:prstGeom>
        <a:solidFill xmlns:a="http://schemas.openxmlformats.org/drawingml/2006/main">
          <a:sysClr val="window" lastClr="FFFFFF"/>
        </a:solidFill>
        <a:ln xmlns:a="http://schemas.openxmlformats.org/drawingml/2006/main" w="28575" cap="flat" cmpd="sng" algn="ctr">
          <a:solidFill>
            <a:srgbClr val="1F497D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r>
            <a:rPr lang="ru-RU" sz="1200" b="1" dirty="0">
              <a:solidFill>
                <a:srgbClr val="FF0000"/>
              </a:solidFill>
              <a:latin typeface="+mn-lt"/>
            </a:rPr>
            <a:t>645,7 </a:t>
          </a:r>
          <a:r>
            <a:rPr lang="ru-RU" sz="1200" b="1" dirty="0">
              <a:solidFill>
                <a:srgbClr val="1F497D"/>
              </a:solidFill>
              <a:latin typeface="+mn-lt"/>
            </a:rPr>
            <a:t>млн. руб. –  безвозмездные поступления</a:t>
          </a:r>
        </a:p>
        <a:p xmlns:a="http://schemas.openxmlformats.org/drawingml/2006/main">
          <a:r>
            <a:rPr lang="ru-RU" sz="1200" b="1" dirty="0">
              <a:solidFill>
                <a:srgbClr val="FF0000"/>
              </a:solidFill>
              <a:latin typeface="+mn-lt"/>
            </a:rPr>
            <a:t>1,1 </a:t>
          </a:r>
          <a:r>
            <a:rPr lang="ru-RU" sz="1200" b="1" dirty="0">
              <a:solidFill>
                <a:schemeClr val="accent3"/>
              </a:solidFill>
              <a:latin typeface="+mn-lt"/>
            </a:rPr>
            <a:t>млн. руб.–  трансферты  городского и сельских </a:t>
          </a:r>
          <a:r>
            <a:rPr lang="ru-RU" sz="1200" b="1" dirty="0">
              <a:solidFill>
                <a:srgbClr val="1F497D"/>
              </a:solidFill>
              <a:latin typeface="+mn-lt"/>
            </a:rPr>
            <a:t>поселений</a:t>
          </a:r>
        </a:p>
      </cdr:txBody>
    </cdr:sp>
  </cdr:relSizeAnchor>
  <cdr:relSizeAnchor xmlns:cdr="http://schemas.openxmlformats.org/drawingml/2006/chartDrawing">
    <cdr:from>
      <cdr:x>0.49989</cdr:x>
      <cdr:y>0.28115</cdr:y>
    </cdr:from>
    <cdr:to>
      <cdr:x>0.72115</cdr:x>
      <cdr:y>0.68405</cdr:y>
    </cdr:to>
    <cdr:sp macro="" textlink="">
      <cdr:nvSpPr>
        <cdr:cNvPr id="8" name="Овальная выноска 7"/>
        <cdr:cNvSpPr/>
      </cdr:nvSpPr>
      <cdr:spPr>
        <a:xfrm xmlns:a="http://schemas.openxmlformats.org/drawingml/2006/main">
          <a:off x="4392488" y="1296144"/>
          <a:ext cx="1944184" cy="1857410"/>
        </a:xfrm>
        <a:prstGeom xmlns:a="http://schemas.openxmlformats.org/drawingml/2006/main" prst="wedgeEllipseCallout">
          <a:avLst>
            <a:gd name="adj1" fmla="val -194220"/>
            <a:gd name="adj2" fmla="val 26497"/>
          </a:avLst>
        </a:prstGeom>
        <a:ln xmlns:a="http://schemas.openxmlformats.org/drawingml/2006/main" w="28575">
          <a:solidFill>
            <a:schemeClr val="tx2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>
              <a:solidFill>
                <a:srgbClr val="FF0000"/>
              </a:solidFill>
            </a:rPr>
            <a:t>155,4 </a:t>
          </a:r>
          <a:r>
            <a:rPr lang="ru-RU" sz="1400" b="1" dirty="0">
              <a:solidFill>
                <a:schemeClr val="tx2"/>
              </a:solidFill>
            </a:rPr>
            <a:t>млн. руб. – налоговые доходы;</a:t>
          </a:r>
        </a:p>
        <a:p xmlns:a="http://schemas.openxmlformats.org/drawingml/2006/main">
          <a:r>
            <a:rPr lang="ru-RU" sz="1400" b="1" dirty="0">
              <a:solidFill>
                <a:srgbClr val="FF0000"/>
              </a:solidFill>
            </a:rPr>
            <a:t>20,7</a:t>
          </a:r>
          <a:r>
            <a:rPr lang="ru-RU" sz="1400" b="1" dirty="0">
              <a:solidFill>
                <a:schemeClr val="tx2"/>
              </a:solidFill>
            </a:rPr>
            <a:t> млн. руб.– неналоговые доходы</a:t>
          </a:r>
        </a:p>
      </cdr:txBody>
    </cdr:sp>
  </cdr:relSizeAnchor>
  <cdr:relSizeAnchor xmlns:cdr="http://schemas.openxmlformats.org/drawingml/2006/chartDrawing">
    <cdr:from>
      <cdr:x>0.69369</cdr:x>
      <cdr:y>0</cdr:y>
    </cdr:from>
    <cdr:to>
      <cdr:x>0.94595</cdr:x>
      <cdr:y>0.0605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00726" y="0"/>
          <a:ext cx="2000264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0.74797</cdr:x>
      <cdr:y>0.30992</cdr:y>
    </cdr:from>
    <cdr:to>
      <cdr:x>0.98935</cdr:x>
      <cdr:y>0.64231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572296" y="1428760"/>
          <a:ext cx="2120976" cy="1532334"/>
        </a:xfrm>
        <a:prstGeom xmlns:a="http://schemas.openxmlformats.org/drawingml/2006/main" prst="flowChartAlternateProcess">
          <a:avLst/>
        </a:prstGeom>
        <a:solidFill xmlns:a="http://schemas.openxmlformats.org/drawingml/2006/main">
          <a:schemeClr val="accent6">
            <a:lumMod val="60000"/>
            <a:lumOff val="40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200" b="1" dirty="0">
              <a:solidFill>
                <a:srgbClr val="FF0000"/>
              </a:solidFill>
            </a:rPr>
            <a:t>78,6</a:t>
          </a:r>
          <a:r>
            <a:rPr lang="ru-RU" sz="1200" b="1" dirty="0">
              <a:solidFill>
                <a:schemeClr val="tx1"/>
              </a:solidFill>
            </a:rPr>
            <a:t> %</a:t>
          </a:r>
          <a:r>
            <a:rPr lang="ru-RU" sz="1200" dirty="0">
              <a:solidFill>
                <a:schemeClr val="tx1"/>
              </a:solidFill>
            </a:rPr>
            <a:t> доходов бюджета муниципального района –безвозмездные поступления от других бюджетов бюджетной системы Российской федерации</a:t>
          </a:r>
        </a:p>
      </cdr:txBody>
    </cdr:sp>
  </cdr:relSizeAnchor>
  <cdr:relSizeAnchor xmlns:cdr="http://schemas.openxmlformats.org/drawingml/2006/chartDrawing">
    <cdr:from>
      <cdr:x>0.17117</cdr:x>
      <cdr:y>0.71036</cdr:y>
    </cdr:from>
    <cdr:to>
      <cdr:x>0.31532</cdr:x>
      <cdr:y>0.77085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357322" y="3071834"/>
          <a:ext cx="114300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0.5045</cdr:x>
      <cdr:y>0</cdr:y>
    </cdr:from>
    <cdr:to>
      <cdr:x>0.62162</cdr:x>
      <cdr:y>0.0605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000528" y="0"/>
          <a:ext cx="928694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0.31771</cdr:x>
      <cdr:y>0.43796</cdr:y>
    </cdr:from>
    <cdr:to>
      <cdr:x>0.34015</cdr:x>
      <cdr:y>0.49846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14602" y="1893892"/>
          <a:ext cx="184731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0.20348</cdr:x>
      <cdr:y>0.1562</cdr:y>
    </cdr:from>
    <cdr:to>
      <cdr:x>0.68387</cdr:x>
      <cdr:y>0.29143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38536" y="675456"/>
          <a:ext cx="4104456" cy="584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3200" dirty="0"/>
            <a:t>176,1   млн. руб.</a:t>
          </a:r>
        </a:p>
      </cdr:txBody>
    </cdr:sp>
  </cdr:relSizeAnchor>
  <cdr:relSizeAnchor xmlns:cdr="http://schemas.openxmlformats.org/drawingml/2006/chartDrawing">
    <cdr:from>
      <cdr:x>0.33833</cdr:x>
      <cdr:y>0</cdr:y>
    </cdr:from>
    <cdr:to>
      <cdr:x>0.52374</cdr:x>
      <cdr:y>0.1895</cdr:y>
    </cdr:to>
    <cdr:sp macro="" textlink="">
      <cdr:nvSpPr>
        <cdr:cNvPr id="6" name="Стрелка вверх 5"/>
        <cdr:cNvSpPr/>
      </cdr:nvSpPr>
      <cdr:spPr>
        <a:xfrm xmlns:a="http://schemas.openxmlformats.org/drawingml/2006/main">
          <a:off x="2890677" y="0"/>
          <a:ext cx="1584135" cy="819464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0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3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600" dirty="0"/>
            <a:t>+5,0 % к 2019 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0.272</cdr:x>
      <cdr:y>0.04348</cdr:y>
    </cdr:from>
    <cdr:to>
      <cdr:x>0.42038</cdr:x>
      <cdr:y>0.13714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428892" y="214314"/>
          <a:ext cx="1324991" cy="4616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/>
        </a:p>
      </cdr:txBody>
    </cdr:sp>
  </cdr:relSizeAnchor>
  <cdr:relSizeAnchor xmlns:cdr="http://schemas.openxmlformats.org/drawingml/2006/chartDrawing">
    <cdr:from>
      <cdr:x>0.28907</cdr:x>
      <cdr:y>0.0744</cdr:y>
    </cdr:from>
    <cdr:to>
      <cdr:x>0.43745</cdr:x>
      <cdr:y>0.16806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81292" y="366714"/>
          <a:ext cx="1324991" cy="4616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/>
        </a:p>
      </cdr:txBody>
    </cdr:sp>
  </cdr:relSizeAnchor>
  <cdr:relSizeAnchor xmlns:cdr="http://schemas.openxmlformats.org/drawingml/2006/chartDrawing">
    <cdr:from>
      <cdr:x>0.29691</cdr:x>
      <cdr:y>0</cdr:y>
    </cdr:from>
    <cdr:to>
      <cdr:x>0.39445</cdr:x>
      <cdr:y>0.07062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2630112" y="0"/>
          <a:ext cx="864080" cy="34809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2000" b="1" dirty="0">
              <a:solidFill>
                <a:schemeClr val="tx1"/>
              </a:solidFill>
            </a:rPr>
            <a:t>636,1</a:t>
          </a:r>
        </a:p>
      </cdr:txBody>
    </cdr:sp>
  </cdr:relSizeAnchor>
  <cdr:relSizeAnchor xmlns:cdr="http://schemas.openxmlformats.org/drawingml/2006/chartDrawing">
    <cdr:from>
      <cdr:x>0.75213</cdr:x>
      <cdr:y>0.58191</cdr:y>
    </cdr:from>
    <cdr:to>
      <cdr:x>0.93096</cdr:x>
      <cdr:y>0.87408</cdr:y>
    </cdr:to>
    <cdr:sp macro="" textlink="">
      <cdr:nvSpPr>
        <cdr:cNvPr id="8" name="Стрелка вверх 7"/>
        <cdr:cNvSpPr/>
      </cdr:nvSpPr>
      <cdr:spPr>
        <a:xfrm xmlns:a="http://schemas.openxmlformats.org/drawingml/2006/main">
          <a:off x="6662544" y="2868374"/>
          <a:ext cx="1584176" cy="1440160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0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3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600" dirty="0"/>
            <a:t>+10,7 </a:t>
          </a:r>
          <a:r>
            <a:rPr lang="ru-RU" sz="1100" b="1" dirty="0"/>
            <a:t>млн.руб. (  1,7 </a:t>
          </a:r>
          <a:r>
            <a:rPr lang="ru-RU" sz="1200" b="1" dirty="0"/>
            <a:t>%)</a:t>
          </a:r>
        </a:p>
      </cdr:txBody>
    </cdr:sp>
  </cdr:relSizeAnchor>
  <cdr:relSizeAnchor xmlns:cdr="http://schemas.openxmlformats.org/drawingml/2006/chartDrawing">
    <cdr:from>
      <cdr:x>0.40258</cdr:x>
      <cdr:y>0.7426</cdr:y>
    </cdr:from>
    <cdr:to>
      <cdr:x>0.53967</cdr:x>
      <cdr:y>0.80057</cdr:y>
    </cdr:to>
    <cdr:sp macro="" textlink="">
      <cdr:nvSpPr>
        <cdr:cNvPr id="7" name="Прямая со стрелкой 6"/>
        <cdr:cNvSpPr/>
      </cdr:nvSpPr>
      <cdr:spPr>
        <a:xfrm xmlns:a="http://schemas.openxmlformats.org/drawingml/2006/main">
          <a:off x="3566200" y="3660462"/>
          <a:ext cx="1214382" cy="285747"/>
        </a:xfrm>
        <a:prstGeom xmlns:a="http://schemas.openxmlformats.org/drawingml/2006/main" prst="straightConnector1">
          <a:avLst/>
        </a:prstGeom>
        <a:ln xmlns:a="http://schemas.openxmlformats.org/drawingml/2006/main" w="15875" cmpd="sng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 sz="1200" i="1" dirty="0">
            <a:solidFill>
              <a:srgbClr val="CC3300"/>
            </a:solidFill>
          </a:endParaRPr>
        </a:p>
      </cdr:txBody>
    </cdr:sp>
  </cdr:relSizeAnchor>
  <cdr:relSizeAnchor xmlns:cdr="http://schemas.openxmlformats.org/drawingml/2006/chartDrawing">
    <cdr:from>
      <cdr:x>0.40258</cdr:x>
      <cdr:y>0.66956</cdr:y>
    </cdr:from>
    <cdr:to>
      <cdr:x>0.53967</cdr:x>
      <cdr:y>0.72753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>
          <a:off x="3566200" y="3300422"/>
          <a:ext cx="1214382" cy="285747"/>
        </a:xfrm>
        <a:prstGeom xmlns:a="http://schemas.openxmlformats.org/drawingml/2006/main" prst="straightConnector1">
          <a:avLst/>
        </a:prstGeom>
        <a:ln xmlns:a="http://schemas.openxmlformats.org/drawingml/2006/main" w="15875" cmpd="sng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 sz="1200" i="1" dirty="0">
            <a:solidFill>
              <a:srgbClr val="CC3300"/>
            </a:solidFill>
          </a:endParaRPr>
        </a:p>
      </cdr:txBody>
    </cdr:sp>
  </cdr:relSizeAnchor>
  <cdr:relSizeAnchor xmlns:cdr="http://schemas.openxmlformats.org/drawingml/2006/chartDrawing">
    <cdr:from>
      <cdr:x>0.40258</cdr:x>
      <cdr:y>0.45044</cdr:y>
    </cdr:from>
    <cdr:to>
      <cdr:x>0.52452</cdr:x>
      <cdr:y>0.50887</cdr:y>
    </cdr:to>
    <cdr:sp macro="" textlink="">
      <cdr:nvSpPr>
        <cdr:cNvPr id="11" name="Прямая со стрелкой 10"/>
        <cdr:cNvSpPr/>
      </cdr:nvSpPr>
      <cdr:spPr>
        <a:xfrm xmlns:a="http://schemas.openxmlformats.org/drawingml/2006/main" flipV="1">
          <a:off x="3566200" y="2220302"/>
          <a:ext cx="1080179" cy="288014"/>
        </a:xfrm>
        <a:prstGeom xmlns:a="http://schemas.openxmlformats.org/drawingml/2006/main" prst="straightConnector1">
          <a:avLst/>
        </a:prstGeom>
        <a:ln xmlns:a="http://schemas.openxmlformats.org/drawingml/2006/main" w="15875" cmpd="sng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 sz="1200" i="1" dirty="0">
            <a:solidFill>
              <a:srgbClr val="CC3300"/>
            </a:solidFill>
          </a:endParaRPr>
        </a:p>
      </cdr:txBody>
    </cdr:sp>
  </cdr:relSizeAnchor>
  <cdr:relSizeAnchor xmlns:cdr="http://schemas.openxmlformats.org/drawingml/2006/chartDrawing">
    <cdr:from>
      <cdr:x>0.41071</cdr:x>
      <cdr:y>0.27514</cdr:y>
    </cdr:from>
    <cdr:to>
      <cdr:x>0.53265</cdr:x>
      <cdr:y>0.30435</cdr:y>
    </cdr:to>
    <cdr:sp macro="" textlink="">
      <cdr:nvSpPr>
        <cdr:cNvPr id="12" name="Прямая со стрелкой 11"/>
        <cdr:cNvSpPr/>
      </cdr:nvSpPr>
      <cdr:spPr>
        <a:xfrm xmlns:a="http://schemas.openxmlformats.org/drawingml/2006/main" flipV="1">
          <a:off x="3638184" y="1356226"/>
          <a:ext cx="1080179" cy="143983"/>
        </a:xfrm>
        <a:prstGeom xmlns:a="http://schemas.openxmlformats.org/drawingml/2006/main" prst="straightConnector1">
          <a:avLst/>
        </a:prstGeom>
        <a:ln xmlns:a="http://schemas.openxmlformats.org/drawingml/2006/main" w="15875" cmpd="sng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 sz="1200" i="1" dirty="0">
            <a:solidFill>
              <a:srgbClr val="CC3300"/>
            </a:solidFill>
          </a:endParaRPr>
        </a:p>
      </cdr:txBody>
    </cdr:sp>
  </cdr:relSizeAnchor>
  <cdr:relSizeAnchor xmlns:cdr="http://schemas.openxmlformats.org/drawingml/2006/chartDrawing">
    <cdr:from>
      <cdr:x>0.40258</cdr:x>
      <cdr:y>0.11444</cdr:y>
    </cdr:from>
    <cdr:to>
      <cdr:x>0.53265</cdr:x>
      <cdr:y>0.14366</cdr:y>
    </cdr:to>
    <cdr:sp macro="" textlink="">
      <cdr:nvSpPr>
        <cdr:cNvPr id="13" name="Прямая со стрелкой 12"/>
        <cdr:cNvSpPr/>
      </cdr:nvSpPr>
      <cdr:spPr>
        <a:xfrm xmlns:a="http://schemas.openxmlformats.org/drawingml/2006/main">
          <a:off x="3566200" y="564118"/>
          <a:ext cx="1152128" cy="144016"/>
        </a:xfrm>
        <a:prstGeom xmlns:a="http://schemas.openxmlformats.org/drawingml/2006/main" prst="straightConnector1">
          <a:avLst/>
        </a:prstGeom>
        <a:ln xmlns:a="http://schemas.openxmlformats.org/drawingml/2006/main" w="15875" cmpd="sng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 sz="1200" i="1" dirty="0">
            <a:solidFill>
              <a:srgbClr val="CC3300"/>
            </a:solidFill>
          </a:endParaRPr>
        </a:p>
      </cdr:txBody>
    </cdr:sp>
  </cdr:relSizeAnchor>
  <cdr:relSizeAnchor xmlns:cdr="http://schemas.openxmlformats.org/drawingml/2006/chartDrawing">
    <cdr:from>
      <cdr:x>0.41884</cdr:x>
      <cdr:y>0.05601</cdr:y>
    </cdr:from>
    <cdr:to>
      <cdr:x>0.50826</cdr:x>
      <cdr:y>0.11444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710216" y="276086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rgbClr val="FF0000"/>
              </a:solidFill>
            </a:rPr>
            <a:t>-2,9 %</a:t>
          </a:r>
        </a:p>
      </cdr:txBody>
    </cdr:sp>
  </cdr:relSizeAnchor>
  <cdr:relSizeAnchor xmlns:cdr="http://schemas.openxmlformats.org/drawingml/2006/chartDrawing">
    <cdr:from>
      <cdr:x>0.41071</cdr:x>
      <cdr:y>0.2167</cdr:y>
    </cdr:from>
    <cdr:to>
      <cdr:x>0.50581</cdr:x>
      <cdr:y>0.28974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3638208" y="1068174"/>
          <a:ext cx="84239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rgbClr val="FF0000"/>
              </a:solidFill>
            </a:rPr>
            <a:t>+30,0 %</a:t>
          </a:r>
        </a:p>
      </cdr:txBody>
    </cdr:sp>
  </cdr:relSizeAnchor>
  <cdr:relSizeAnchor xmlns:cdr="http://schemas.openxmlformats.org/drawingml/2006/chartDrawing">
    <cdr:from>
      <cdr:x>0.41884</cdr:x>
      <cdr:y>0.40661</cdr:y>
    </cdr:from>
    <cdr:to>
      <cdr:x>0.5302</cdr:x>
      <cdr:y>0.49426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3710216" y="2004278"/>
          <a:ext cx="98640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rgbClr val="FF0000"/>
              </a:solidFill>
            </a:rPr>
            <a:t>+2,8 %</a:t>
          </a:r>
        </a:p>
      </cdr:txBody>
    </cdr:sp>
  </cdr:relSizeAnchor>
  <cdr:relSizeAnchor xmlns:cdr="http://schemas.openxmlformats.org/drawingml/2006/chartDrawing">
    <cdr:from>
      <cdr:x>0.42697</cdr:x>
      <cdr:y>0.61113</cdr:y>
    </cdr:from>
    <cdr:to>
      <cdr:x>0.5302</cdr:x>
      <cdr:y>0.68417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3782224" y="3012390"/>
          <a:ext cx="9144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rgbClr val="FF0000"/>
              </a:solidFill>
            </a:rPr>
            <a:t>-4,0 %</a:t>
          </a:r>
        </a:p>
      </cdr:txBody>
    </cdr:sp>
  </cdr:relSizeAnchor>
  <cdr:relSizeAnchor xmlns:cdr="http://schemas.openxmlformats.org/drawingml/2006/chartDrawing">
    <cdr:from>
      <cdr:x>0.42697</cdr:x>
      <cdr:y>0.69878</cdr:y>
    </cdr:from>
    <cdr:to>
      <cdr:x>0.5302</cdr:x>
      <cdr:y>0.75721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3782224" y="3444438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rgbClr val="FF0000"/>
              </a:solidFill>
            </a:rPr>
            <a:t>-75,0 %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0.12153</cdr:x>
      <cdr:y>0.53091</cdr:y>
    </cdr:from>
    <cdr:to>
      <cdr:x>0.20474</cdr:x>
      <cdr:y>0.58346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000132" y="2643206"/>
          <a:ext cx="684785" cy="2616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0.10417</cdr:x>
      <cdr:y>0.37307</cdr:y>
    </cdr:from>
    <cdr:to>
      <cdr:x>0.12662</cdr:x>
      <cdr:y>0.44725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857277" y="1857380"/>
          <a:ext cx="18473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0.2691</cdr:x>
      <cdr:y>0.34437</cdr:y>
    </cdr:from>
    <cdr:to>
      <cdr:x>0.29155</cdr:x>
      <cdr:y>0.41855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214585" y="1714493"/>
          <a:ext cx="18473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7030A0"/>
            </a:solidFill>
          </a:endParaRPr>
        </a:p>
      </cdr:txBody>
    </cdr:sp>
  </cdr:relSizeAnchor>
  <cdr:relSizeAnchor xmlns:cdr="http://schemas.openxmlformats.org/drawingml/2006/chartDrawing">
    <cdr:from>
      <cdr:x>0.48611</cdr:x>
      <cdr:y>0.45474</cdr:y>
    </cdr:from>
    <cdr:to>
      <cdr:x>0.50856</cdr:x>
      <cdr:y>0.50729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000528" y="2263992"/>
          <a:ext cx="184731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0.34722</cdr:x>
      <cdr:y>0.04305</cdr:y>
    </cdr:from>
    <cdr:to>
      <cdr:x>0.41667</cdr:x>
      <cdr:y>0.17287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2857482" y="214330"/>
          <a:ext cx="571545" cy="6463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dirty="0"/>
        </a:p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0.39931</cdr:x>
      <cdr:y>0.05499</cdr:y>
    </cdr:from>
    <cdr:to>
      <cdr:x>1</cdr:x>
      <cdr:y>0.12299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4215982" y="273782"/>
          <a:ext cx="4943438" cy="3385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600" dirty="0"/>
        </a:p>
      </cdr:txBody>
    </cdr:sp>
  </cdr:relSizeAnchor>
  <cdr:relSizeAnchor xmlns:cdr="http://schemas.openxmlformats.org/drawingml/2006/chartDrawing">
    <cdr:from>
      <cdr:x>0.70479</cdr:x>
      <cdr:y>0.09838</cdr:y>
    </cdr:from>
    <cdr:to>
      <cdr:x>0.88854</cdr:x>
      <cdr:y>0.40211</cdr:y>
    </cdr:to>
    <cdr:sp macro="" textlink="">
      <cdr:nvSpPr>
        <cdr:cNvPr id="9" name="Стрелка вверх 8"/>
        <cdr:cNvSpPr/>
      </cdr:nvSpPr>
      <cdr:spPr>
        <a:xfrm xmlns:a="http://schemas.openxmlformats.org/drawingml/2006/main">
          <a:off x="5800158" y="489806"/>
          <a:ext cx="1512168" cy="1512168"/>
        </a:xfrm>
        <a:prstGeom xmlns:a="http://schemas.openxmlformats.org/drawingml/2006/main" prst="upArrow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</cdr:spPr>
      <cdr:style>
        <a:lnRef xmlns:a="http://schemas.openxmlformats.org/drawingml/2006/main" idx="0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3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600" b="1" dirty="0"/>
            <a:t>+19,0 </a:t>
          </a:r>
          <a:r>
            <a:rPr lang="ru-RU" sz="1100" b="1" dirty="0" err="1"/>
            <a:t>млн.руб</a:t>
          </a:r>
          <a:r>
            <a:rPr lang="ru-RU" sz="1100" b="1" dirty="0"/>
            <a:t>  </a:t>
          </a:r>
          <a:r>
            <a:rPr lang="ru-RU" sz="1200" b="1" dirty="0"/>
            <a:t>(+2,3%)</a:t>
          </a:r>
        </a:p>
        <a:p xmlns:a="http://schemas.openxmlformats.org/drawingml/2006/main">
          <a:endParaRPr lang="ru-RU" sz="12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0.61632</cdr:x>
      <cdr:y>0.5</cdr:y>
    </cdr:from>
    <cdr:to>
      <cdr:x>0.81757</cdr:x>
      <cdr:y>0.6241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072098" y="2357454"/>
          <a:ext cx="1656207" cy="585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0.19744</cdr:x>
      <cdr:y>0.02789</cdr:y>
    </cdr:from>
    <cdr:to>
      <cdr:x>0.47521</cdr:x>
      <cdr:y>0.09969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24834" y="131476"/>
          <a:ext cx="2285936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rgbClr val="FF0000"/>
              </a:solidFill>
            </a:rPr>
            <a:t>+2,3 % </a:t>
          </a:r>
          <a:r>
            <a:rPr lang="en-US" sz="1600" b="1" dirty="0">
              <a:solidFill>
                <a:srgbClr val="FF0000"/>
              </a:solidFill>
            </a:rPr>
            <a:t>(</a:t>
          </a:r>
          <a:r>
            <a:rPr lang="ru-RU" sz="1600" b="1" dirty="0">
              <a:solidFill>
                <a:srgbClr val="FF0000"/>
              </a:solidFill>
            </a:rPr>
            <a:t>к 2019 году)</a:t>
          </a:r>
        </a:p>
      </cdr:txBody>
    </cdr:sp>
  </cdr:relSizeAnchor>
  <cdr:relSizeAnchor xmlns:cdr="http://schemas.openxmlformats.org/drawingml/2006/chartDrawing">
    <cdr:from>
      <cdr:x>0.23244</cdr:x>
      <cdr:y>0.10425</cdr:y>
    </cdr:from>
    <cdr:to>
      <cdr:x>0.44946</cdr:x>
      <cdr:y>0.17605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912866" y="491516"/>
          <a:ext cx="1785988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rgbClr val="FF0000"/>
              </a:solidFill>
            </a:rPr>
            <a:t>+15,8 млн.руб.</a:t>
          </a:r>
        </a:p>
      </cdr:txBody>
    </cdr:sp>
  </cdr:relSizeAnchor>
  <cdr:relSizeAnchor xmlns:cdr="http://schemas.openxmlformats.org/drawingml/2006/chartDrawing">
    <cdr:from>
      <cdr:x>0.27619</cdr:x>
      <cdr:y>0.19588</cdr:y>
    </cdr:from>
    <cdr:to>
      <cdr:x>0.38056</cdr:x>
      <cdr:y>0.29066</cdr:y>
    </cdr:to>
    <cdr:cxnSp macro="">
      <cdr:nvCxnSpPr>
        <cdr:cNvPr id="8" name="Прямая со стрелкой 7">
          <a:extLst xmlns:a="http://schemas.openxmlformats.org/drawingml/2006/main">
            <a:ext uri="{FF2B5EF4-FFF2-40B4-BE49-F238E27FC236}">
              <a16:creationId xmlns:a16="http://schemas.microsoft.com/office/drawing/2014/main" id="{1490E766-BE8E-475B-A73B-CD8F4303BFEC}"/>
            </a:ext>
          </a:extLst>
        </cdr:cNvPr>
        <cdr:cNvCxnSpPr/>
      </cdr:nvCxnSpPr>
      <cdr:spPr>
        <a:xfrm xmlns:a="http://schemas.openxmlformats.org/drawingml/2006/main" flipV="1">
          <a:off x="2272906" y="923564"/>
          <a:ext cx="858934" cy="446892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headEnd w="sm" len="sm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0.29839</cdr:x>
      <cdr:y>0.34722</cdr:y>
    </cdr:from>
    <cdr:to>
      <cdr:x>0.42742</cdr:x>
      <cdr:y>0.4249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3207" y="1785950"/>
          <a:ext cx="1143007" cy="3995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000" b="1" dirty="0"/>
        </a:p>
      </cdr:txBody>
    </cdr:sp>
  </cdr:relSizeAnchor>
  <cdr:relSizeAnchor xmlns:cdr="http://schemas.openxmlformats.org/drawingml/2006/chartDrawing">
    <cdr:from>
      <cdr:x>0.63006</cdr:x>
      <cdr:y>0.41711</cdr:y>
    </cdr:from>
    <cdr:to>
      <cdr:x>0.74501</cdr:x>
      <cdr:y>0.4949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81284" y="2145420"/>
          <a:ext cx="1018227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000" b="1" dirty="0"/>
        </a:p>
      </cdr:txBody>
    </cdr:sp>
  </cdr:relSizeAnchor>
  <cdr:relSizeAnchor xmlns:cdr="http://schemas.openxmlformats.org/drawingml/2006/chartDrawing">
    <cdr:from>
      <cdr:x>0.58942</cdr:x>
      <cdr:y>0.27711</cdr:y>
    </cdr:from>
    <cdr:to>
      <cdr:x>0.71723</cdr:x>
      <cdr:y>0.3549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221244" y="1425340"/>
          <a:ext cx="1132181" cy="4001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000" b="1" dirty="0"/>
        </a:p>
      </cdr:txBody>
    </cdr:sp>
  </cdr:relSizeAnchor>
  <cdr:relSizeAnchor xmlns:cdr="http://schemas.openxmlformats.org/drawingml/2006/chartDrawing">
    <cdr:from>
      <cdr:x>0.54839</cdr:x>
      <cdr:y>0.13889</cdr:y>
    </cdr:from>
    <cdr:to>
      <cdr:x>0.63529</cdr:x>
      <cdr:y>0.27778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857810" y="714386"/>
          <a:ext cx="769787" cy="7143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000" b="1" dirty="0"/>
        </a:p>
        <a:p xmlns:a="http://schemas.openxmlformats.org/drawingml/2006/main">
          <a:endParaRPr lang="ru-RU" sz="2000" b="1" dirty="0"/>
        </a:p>
      </cdr:txBody>
    </cdr:sp>
  </cdr:relSizeAnchor>
  <cdr:relSizeAnchor xmlns:cdr="http://schemas.openxmlformats.org/drawingml/2006/chartDrawing">
    <cdr:from>
      <cdr:x>0.04839</cdr:x>
      <cdr:y>0.01389</cdr:y>
    </cdr:from>
    <cdr:to>
      <cdr:x>0.37637</cdr:x>
      <cdr:y>0.09168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8628" y="71438"/>
          <a:ext cx="2905349" cy="4001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0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AB4E0-A599-4FB3-A77C-BAA9E021CE80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526BC-1E5A-4964-9116-EB20C726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942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144BF-33D1-4629-B1D9-B3372E374FCA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420C8-DEFB-4791-8660-8E66A11469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2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/>
              <a:t>Слайд готов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i="0" baseline="0" dirty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984CFC6-2F7E-499F-8738-AD178D06FDAE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84CFC6-2F7E-499F-8738-AD178D06FDAE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984CFC6-2F7E-499F-8738-AD178D06FDAE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84CFC6-2F7E-499F-8738-AD178D06FDAE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84CFC6-2F7E-499F-8738-AD178D06FDAE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84CFC6-2F7E-499F-8738-AD178D06FDAE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984CFC6-2F7E-499F-8738-AD178D06FDAE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286" r:id="rId2"/>
    <p:sldLayoutId id="2147484287" r:id="rId3"/>
    <p:sldLayoutId id="2147484288" r:id="rId4"/>
    <p:sldLayoutId id="2147484289" r:id="rId5"/>
    <p:sldLayoutId id="2147484290" r:id="rId6"/>
    <p:sldLayoutId id="2147484291" r:id="rId7"/>
    <p:sldLayoutId id="2147484292" r:id="rId8"/>
    <p:sldLayoutId id="2147484293" r:id="rId9"/>
    <p:sldLayoutId id="2147484294" r:id="rId10"/>
    <p:sldLayoutId id="21474842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     	</a:t>
            </a:r>
            <a:r>
              <a:rPr lang="ru-RU" sz="2400" b="1" dirty="0">
                <a:latin typeface="+mn-lt"/>
              </a:rPr>
              <a:t>Нязепетровский муниципальный район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214282" y="2285992"/>
            <a:ext cx="8750206" cy="2862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О проекте бюджета </a:t>
            </a:r>
          </a:p>
          <a:p>
            <a:pPr algn="ctr"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Нязепетровского муниципального района </a:t>
            </a:r>
          </a:p>
          <a:p>
            <a:pPr algn="ctr"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на 2020 год и на плановый период </a:t>
            </a:r>
          </a:p>
          <a:p>
            <a:pPr algn="ctr"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2021 и 2022  годов</a:t>
            </a:r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928926" y="1285860"/>
            <a:ext cx="3643338" cy="4001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b="1" dirty="0"/>
              <a:t>       Публичные слушания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14414" y="5286388"/>
            <a:ext cx="7715304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600" dirty="0"/>
              <a:t>Докладчик: </a:t>
            </a:r>
          </a:p>
          <a:p>
            <a:r>
              <a:rPr lang="ru-RU" sz="1600" dirty="0"/>
              <a:t>Заместитель главы муниципального района по финансовым вопросам Л.В.Нечаева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43306" y="6429396"/>
            <a:ext cx="1285884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428992" y="6072206"/>
            <a:ext cx="2048959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25 ноября 2019 г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cover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16632"/>
          <a:ext cx="8568953" cy="614489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14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0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06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0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Наименование доходов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Ожидаемое исполнение за 2019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 2020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 на 2021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 на 2022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Платежи от государственных и муниципальных унитарных предприятий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25,2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Прочие доходы от сдачи в аренду имущества, находящегося в собственности муниципальных районов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270,0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215,0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8,3%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0,0%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/>
                        <a:t>Платежи при пользовании природными ресурсами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74,6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84,7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104,0%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104,0%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Доходы от оказания платных услуг и компенсации затрат государства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13 913,0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13 500,0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100,0%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100,0%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Доходы от оказания платных услуг (работ)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13 093,0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13 500,0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100,0%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100,0%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Доходы от компенсации затрат государства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820,0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/>
                        <a:t>Доходы от продажи материальных и нематериальных активов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3 707,4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1 099,0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86,6%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87,9%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Доходы от реализации имущества, находящегося в муниципальной собственности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2 946,4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839,0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682,0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567,0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Доходы от продажи  земельных участков, государственная собственность на которые не разграничена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751,0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260,0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270,0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270,0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Доходы, от продажи  земельных участков после разграничения государственной собственности на землю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10,0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/>
                        <a:t>Штрафы, санкции, возмещение ущерба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2 550,9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1 679,4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1 710,4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1 741,4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/>
                        <a:t>Прочие неналоговые доходы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40,6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13,3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4,6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539552" y="836712"/>
            <a:ext cx="8329642" cy="108012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ru-RU" sz="2700" dirty="0"/>
            </a:br>
            <a:br>
              <a:rPr lang="ru-RU" sz="2700" dirty="0"/>
            </a:br>
            <a:br>
              <a:rPr lang="ru-RU" sz="2700" dirty="0"/>
            </a:br>
            <a:br>
              <a:rPr lang="ru-RU" sz="2700" dirty="0"/>
            </a:br>
            <a:br>
              <a:rPr lang="ru-RU" sz="2700" dirty="0"/>
            </a:br>
            <a:br>
              <a:rPr lang="ru-RU" sz="2700" dirty="0"/>
            </a:br>
            <a:br>
              <a:rPr lang="ru-RU" sz="2700" dirty="0"/>
            </a:br>
            <a:r>
              <a:rPr lang="ru-RU" sz="2400" b="1" dirty="0">
                <a:latin typeface="+mn-lt"/>
              </a:rPr>
              <a:t>Структура безвозмездных поступлений из бюджетов других уровней  в 2020 году в сравнении  с 2019 годом</a:t>
            </a:r>
            <a:br>
              <a:rPr lang="ru-RU" sz="2700" dirty="0"/>
            </a:br>
            <a:endParaRPr lang="ru-RU" sz="2400" b="1" dirty="0"/>
          </a:p>
        </p:txBody>
      </p:sp>
      <p:pic>
        <p:nvPicPr>
          <p:cNvPr id="4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14290"/>
            <a:ext cx="744538" cy="744538"/>
          </a:xfrm>
          <a:prstGeom prst="rect">
            <a:avLst/>
          </a:prstGeom>
          <a:noFill/>
        </p:spPr>
      </p:pic>
      <p:sp>
        <p:nvSpPr>
          <p:cNvPr id="5" name="Заголовок 6"/>
          <p:cNvSpPr txBox="1">
            <a:spLocks/>
          </p:cNvSpPr>
          <p:nvPr/>
        </p:nvSpPr>
        <p:spPr>
          <a:xfrm>
            <a:off x="457200" y="357166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571621458"/>
              </p:ext>
            </p:extLst>
          </p:nvPr>
        </p:nvGraphicFramePr>
        <p:xfrm>
          <a:off x="285720" y="1928778"/>
          <a:ext cx="885828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Box 1"/>
          <p:cNvSpPr txBox="1"/>
          <p:nvPr/>
        </p:nvSpPr>
        <p:spPr>
          <a:xfrm>
            <a:off x="484687" y="1624281"/>
            <a:ext cx="1423902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/>
              <a:t>МЛН.</a:t>
            </a:r>
            <a:r>
              <a:rPr lang="ru-RU" sz="1400" b="1" dirty="0"/>
              <a:t> </a:t>
            </a:r>
            <a:r>
              <a:rPr lang="ru-RU" sz="1600" b="1" dirty="0"/>
              <a:t>РУБ.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20072" y="1988840"/>
            <a:ext cx="923565" cy="40866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2000" b="1" dirty="0"/>
              <a:t>646,8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484643" y="1028624"/>
            <a:ext cx="8229600" cy="9602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+mn-lt"/>
              </a:rPr>
              <a:t>Изменения в структуре безвозмездных поступлений в районный бюджет в 2020 году и на плановый период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 2021 и 2022 годов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"/>
          </p:nvPr>
        </p:nvSpPr>
        <p:spPr>
          <a:xfrm>
            <a:off x="160893" y="2060848"/>
            <a:ext cx="8822214" cy="5343401"/>
          </a:xfrm>
          <a:ln>
            <a:solidFill>
              <a:schemeClr val="accent1">
                <a:alpha val="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800" b="1" dirty="0">
                <a:solidFill>
                  <a:srgbClr val="C00000"/>
                </a:solidFill>
              </a:rPr>
              <a:t>В  2020 году относительно 2019 года: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>
                <a:solidFill>
                  <a:srgbClr val="C00000"/>
                </a:solidFill>
              </a:rPr>
              <a:t>объём поступлений по целевым субсидиям уменьшился на 2,9% на сумму 3,7 млн. рублей – в первоначальном бюджете не предусмотрена областная субсидия на строительство газопроводов и газовых сетей;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>
                <a:solidFill>
                  <a:srgbClr val="C00000"/>
                </a:solidFill>
              </a:rPr>
              <a:t>дотации увеличились на 30% на сумму 14,3 млн. рублей;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>
                <a:solidFill>
                  <a:srgbClr val="C00000"/>
                </a:solidFill>
              </a:rPr>
              <a:t>субвенции на осуществление государственных полномочий областного уровня (образование, социальная политика и др.) увеличились на 2,8% на сумму 9,2 млн. рублей;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>
                <a:solidFill>
                  <a:srgbClr val="C00000"/>
                </a:solidFill>
              </a:rPr>
              <a:t>уменьшилась субсидия на выплату заработной платы и оплату топливно-энергетических ресурсов, услуг водоснабжения </a:t>
            </a:r>
            <a:r>
              <a:rPr lang="ru-RU" sz="1800" b="1" dirty="0" err="1">
                <a:solidFill>
                  <a:srgbClr val="C00000"/>
                </a:solidFill>
              </a:rPr>
              <a:t>иводоотведения</a:t>
            </a:r>
            <a:r>
              <a:rPr lang="ru-RU" sz="1800" b="1" dirty="0">
                <a:solidFill>
                  <a:srgbClr val="C00000"/>
                </a:solidFill>
              </a:rPr>
              <a:t> на 4% - в сумме  6 млн. рублей;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>
                <a:solidFill>
                  <a:srgbClr val="C00000"/>
                </a:solidFill>
              </a:rPr>
              <a:t>снизилась сумма межбюджетных трансфертов на 75%  на 3,1 млн. рублей за счёт уменьшения поступлений от городского поселения на водоснабжение населения  и водоотведение.</a:t>
            </a:r>
          </a:p>
          <a:p>
            <a:pPr>
              <a:buFont typeface="Wingdings" pitchFamily="2" charset="2"/>
              <a:buChar char="ü"/>
            </a:pPr>
            <a:endParaRPr lang="ru-RU" sz="19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2000" b="1" dirty="0">
              <a:solidFill>
                <a:srgbClr val="0070C0"/>
              </a:solidFill>
            </a:endParaRPr>
          </a:p>
        </p:txBody>
      </p:sp>
      <p:pic>
        <p:nvPicPr>
          <p:cNvPr id="4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85728"/>
            <a:ext cx="744538" cy="744538"/>
          </a:xfrm>
          <a:prstGeom prst="rect">
            <a:avLst/>
          </a:prstGeom>
          <a:noFill/>
        </p:spPr>
      </p:pic>
      <p:sp>
        <p:nvSpPr>
          <p:cNvPr id="5" name="Заголовок 6"/>
          <p:cNvSpPr txBox="1">
            <a:spLocks/>
          </p:cNvSpPr>
          <p:nvPr/>
        </p:nvSpPr>
        <p:spPr>
          <a:xfrm>
            <a:off x="467544" y="332656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</p:spTree>
    <p:extLst>
      <p:ext uri="{BB962C8B-B14F-4D97-AF65-F5344CB8AC3E}">
        <p14:creationId xmlns:p14="http://schemas.microsoft.com/office/powerpoint/2010/main" val="4099428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484643" y="1028624"/>
            <a:ext cx="8229600" cy="9602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+mn-lt"/>
              </a:rPr>
              <a:t>Изменения в структуре безвозмездных поступлений в районный бюджет в 2020 году и на плановый период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 2021 и 2022 годов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"/>
          </p:nvPr>
        </p:nvSpPr>
        <p:spPr>
          <a:xfrm>
            <a:off x="160893" y="2365016"/>
            <a:ext cx="8822214" cy="5039233"/>
          </a:xfrm>
          <a:ln>
            <a:solidFill>
              <a:schemeClr val="accent1">
                <a:alpha val="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600" b="1" dirty="0">
                <a:solidFill>
                  <a:srgbClr val="C00000"/>
                </a:solidFill>
              </a:rPr>
              <a:t>В 2020-2022 годах предусмотрены субсидии: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на строительство ФСК в 2020 г. - 50 млн. руб., 2021 г.- 56 млн.руб.;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на  строительство и реконструкцию систем водоснабжения 2020 г. – 36,4 млн. руб., в 2021-2022 годах по 23,2 млн. руб.;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на обеспечение молоком (молочной продукцией) обучающихся – на 2020-2022 годы по 1,4 млн. руб.;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на внедрение целевой модели цифровой образовательной среды в школах в 2021 году – 6,7 млн. руб., в 2022 году – 12,9 млн. руб.;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на оснащение объектов спортивной инфраструктуры спортивно-технологическим оборудованием, организацию и проведение мероприятий в сфере  физической культуры и спорта в 2020 г. – 4,1 млн. руб., в 2021-2022 годах по 1,1 млн. руб.;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на проведение капитального ремонта зданий дошкольного образования в 2020 г. направят 357,5 тыс. руб., в 2021 год – 1,8 млн. руб.;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в 2021 году на модельную библиотеку 3 млн. руб.;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на содержание в приюте животных без владельцев – 189,4 тыс. рублей.</a:t>
            </a:r>
          </a:p>
          <a:p>
            <a:pPr>
              <a:buFont typeface="Wingdings" pitchFamily="2" charset="2"/>
              <a:buChar char="ü"/>
            </a:pPr>
            <a:endParaRPr lang="ru-RU" sz="16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2000" b="1" dirty="0">
              <a:solidFill>
                <a:srgbClr val="0070C0"/>
              </a:solidFill>
            </a:endParaRPr>
          </a:p>
        </p:txBody>
      </p:sp>
      <p:pic>
        <p:nvPicPr>
          <p:cNvPr id="4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85728"/>
            <a:ext cx="744538" cy="744538"/>
          </a:xfrm>
          <a:prstGeom prst="rect">
            <a:avLst/>
          </a:prstGeom>
          <a:noFill/>
        </p:spPr>
      </p:pic>
      <p:sp>
        <p:nvSpPr>
          <p:cNvPr id="5" name="Заголовок 6"/>
          <p:cNvSpPr txBox="1">
            <a:spLocks/>
          </p:cNvSpPr>
          <p:nvPr/>
        </p:nvSpPr>
        <p:spPr>
          <a:xfrm>
            <a:off x="611560" y="332656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8522" y="1903351"/>
            <a:ext cx="8216881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Новые виды финансовой помощи:</a:t>
            </a:r>
          </a:p>
        </p:txBody>
      </p:sp>
    </p:spTree>
    <p:extLst>
      <p:ext uri="{BB962C8B-B14F-4D97-AF65-F5344CB8AC3E}">
        <p14:creationId xmlns:p14="http://schemas.microsoft.com/office/powerpoint/2010/main" val="4099428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214282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42984"/>
            <a:ext cx="8715436" cy="42861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+mn-lt"/>
              </a:rPr>
              <a:t>Расходы бюджета муниципального района 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 на 2020 год в сравнении с 2019 годом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46954311"/>
              </p:ext>
            </p:extLst>
          </p:nvPr>
        </p:nvGraphicFramePr>
        <p:xfrm>
          <a:off x="500034" y="1643050"/>
          <a:ext cx="8229600" cy="4978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457200" y="285728"/>
            <a:ext cx="8229600" cy="500066"/>
          </a:xfrm>
          <a:prstGeom prst="rect">
            <a:avLst/>
          </a:prstGeom>
        </p:spPr>
        <p:txBody>
          <a:bodyPr vert="horz" anchor="ctr">
            <a:normAutofit fontScale="825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29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214290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58" y="928670"/>
            <a:ext cx="8658228" cy="57150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/>
              <a:t>	</a:t>
            </a:r>
            <a:r>
              <a:rPr lang="ru-RU" sz="2200" b="1" dirty="0">
                <a:latin typeface="+mn-lt"/>
              </a:rPr>
              <a:t>Общая направленность расходов бюджета муниципального  района в 2020 году </a:t>
            </a: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22849411"/>
              </p:ext>
            </p:extLst>
          </p:nvPr>
        </p:nvGraphicFramePr>
        <p:xfrm>
          <a:off x="142844" y="1571612"/>
          <a:ext cx="885831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15</a:t>
            </a:fld>
            <a:endParaRPr lang="ru-RU" dirty="0"/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  <p:sp>
        <p:nvSpPr>
          <p:cNvPr id="10" name="Заголовок 6"/>
          <p:cNvSpPr txBox="1">
            <a:spLocks/>
          </p:cNvSpPr>
          <p:nvPr/>
        </p:nvSpPr>
        <p:spPr>
          <a:xfrm>
            <a:off x="457200" y="285728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  <p:pic>
        <p:nvPicPr>
          <p:cNvPr id="9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500042"/>
            <a:ext cx="744538" cy="7445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47759229"/>
      </p:ext>
    </p:extLst>
  </p:cSld>
  <p:clrMapOvr>
    <a:masterClrMapping/>
  </p:clrMapOvr>
  <p:transition>
    <p:cover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229600" cy="42861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+mn-lt"/>
              </a:rPr>
              <a:t>Расходы по муниципальным программам на 2020 год и плановый период 2021 и 2022 годов в сравнении с 2019 годом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00723018"/>
              </p:ext>
            </p:extLst>
          </p:nvPr>
        </p:nvGraphicFramePr>
        <p:xfrm>
          <a:off x="683568" y="1844824"/>
          <a:ext cx="8229600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1000100" y="285728"/>
            <a:ext cx="7686700" cy="500066"/>
          </a:xfrm>
          <a:prstGeom prst="rect">
            <a:avLst/>
          </a:prstGeom>
        </p:spPr>
        <p:txBody>
          <a:bodyPr vert="horz" anchor="ctr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29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16632"/>
            <a:ext cx="744538" cy="7445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78823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920880" cy="954360"/>
          </a:xfrm>
        </p:spPr>
        <p:txBody>
          <a:bodyPr>
            <a:normAutofit/>
          </a:bodyPr>
          <a:lstStyle/>
          <a:p>
            <a:pPr lvl="0" algn="ctr"/>
            <a:r>
              <a:rPr lang="ru-RU" sz="2400" b="1" cap="none" dirty="0">
                <a:latin typeface="+mn-lt"/>
              </a:rPr>
              <a:t>Нязепетровский муниципальный район</a:t>
            </a:r>
            <a:br>
              <a:rPr lang="ru-RU" sz="3200" b="1" cap="none" dirty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107504" y="1196752"/>
          <a:ext cx="8568948" cy="55572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2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820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2019</a:t>
                      </a:r>
                      <a:r>
                        <a:rPr lang="ru-RU" sz="1100" baseline="0" dirty="0"/>
                        <a:t> год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2020</a:t>
                      </a:r>
                      <a:r>
                        <a:rPr lang="ru-RU" sz="1100" baseline="0" dirty="0"/>
                        <a:t> год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2021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2022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60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«Сохранение и развитие культуры Нязепетровского муниципального района»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49 334,4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52 215,1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41 797,6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43 645,9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73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«Управление муниципальными финансами и муниципальным долгом Нязепетровского муниципального района»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25</a:t>
                      </a:r>
                      <a:r>
                        <a:rPr lang="ru-RU" sz="1200" u="none" strike="noStrike" baseline="0" dirty="0"/>
                        <a:t> 300,0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26 584,0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9 526,0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9 526,0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60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"Социальная поддержка граждан Нязепетровского муниципального района"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156 189,5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162 347,2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164 958,9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168 615,9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60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"Развитие дорожного хозяйства в Нязепетровском муниципальном районе"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8 859,5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28 293,3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34 338,5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32 956,6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830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«Развитие дошкольного образования в Нязепетровском муниципальном районе»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99 920,6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102 074,4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84 091,6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82 044,3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60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«Развитие образования в Нязепетровском муниципальном районе»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277 546,4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225 861,0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204 029,4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205 859,2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597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"Обеспечение доступным и комфортным жильем граждан Российской Федерации в Нязепетровском муниципальном районе Челябинской области"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43 628,0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16 232,5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122 871,1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73 305,8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32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«Чистая вода» на территории Нязепетровского муниципального района Челябинской области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15 770,7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/>
                        <a:t>26 001,4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198 984,9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347 000,0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1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"Развитие физической культуры и спорта в Нязепетровском муниципальном районе"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8 725,0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/>
                        <a:t>65 160,1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63 418,8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ru-RU" sz="1200" u="none" strike="noStrike" dirty="0"/>
                        <a:t>7 118,8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71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"Управление муниципальной собственностью на территории Нязепетровского муниципального района"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1 929,6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1 809,6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1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"Автоматизация бюджетного процесса и развитие информационных систем управления финансами в Нязепетровском муниципальном районе"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2 711,0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2 842,0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4" name="Picture 15" descr="c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744538" cy="7445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48035" y="476672"/>
            <a:ext cx="79256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cs typeface="Arial" pitchFamily="34" charset="0"/>
              </a:rPr>
              <a:t>Распределение расходов бюджета по муниципальным программам</a:t>
            </a:r>
          </a:p>
          <a:p>
            <a:pPr algn="ctr"/>
            <a:r>
              <a:rPr lang="ru-RU" sz="2000" b="1" dirty="0">
                <a:cs typeface="Arial" pitchFamily="34" charset="0"/>
              </a:rPr>
              <a:t>в 2019 году и  на 2020  - 2022 гг.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16632"/>
          <a:ext cx="8496942" cy="67379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2019</a:t>
                      </a:r>
                      <a:r>
                        <a:rPr lang="ru-RU" sz="1100" baseline="0" dirty="0"/>
                        <a:t> год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2020</a:t>
                      </a:r>
                      <a:r>
                        <a:rPr lang="ru-RU" sz="1100" baseline="0" dirty="0"/>
                        <a:t> год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2021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2022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"Развитие транспортного обслуживания населения Нязепетровского муниципального района"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1 500,0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1 515,5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"Развитие туризма на территории Нязепетровского муниципального района"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200,0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200,0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/>
                        <a:t>Муниципальная программа "Развитие сельского хозяйства Нязепетровского муниципального района Челябинской области"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337,3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336,3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336,3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/>
                        <a:t>Муниципальная программа "Природоохранные мероприятия по оздоровлению экологической обстановки в Нязепетровском муниципальном районе"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1 258,4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1 648,4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390,0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390,0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/>
                        <a:t>Муниципальная программа "Разработка градостроительной документации территориального планирования Нязепетровского муниципального района"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995,0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1 023,2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2 537,3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/>
                        <a:t>Муниципальная программа "Реализация молодежной политики в Нязепетровском муниципальном районе"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417,4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509,9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304,9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304,9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"Повышение безопасности дорожного движения в Нязепетровском муниципальном районе"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15,0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/>
                        <a:t>Муниципальная программа "Профилактика преступлений и иных правонарушений в Нязепетровском муниципальном районе"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20,0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20,0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/>
                        <a:t>Муниципальная программа "Развитие кадрового потенциала бюджетной сферы Нязепетровского муниципального района"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100,0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/>
                        <a:t>Муниципальная программа "Развитие мясного животноводства в Нязепетровском муниципальном районе Челябинской области"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500,0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/>
                        <a:t>Муниципальная программа "Профилактика экстремизма и терроризма на территории Нязепетровского муниципального района"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10,0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/>
                        <a:t>Муниципальная программа "Обеспечение безопасности жизнедеятельности населения Нязепетровского муниципального района"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235,0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235,0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/>
                        <a:t>Муниципальная программа "Профилактика наркомании и противодействие незаконному обороту наркотических и психотропных средств на территории Нязепетровского муниципального района"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10,0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/>
                        <a:t>Муниципальная программа "Развитие муниципальной службы в Нязепетровском муниципальном районе"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50,0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"Формирование современной городской среды в Нязепетровском муниципальном районе"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5 924,5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827,7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226,4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4 717,7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"Развитие и поддержка социально-ориентированных некоммерческих организаций на территории Нязепетровского муниципального района"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1 033,0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58" y="928670"/>
            <a:ext cx="8658228" cy="57150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/>
              <a:t>	</a:t>
            </a:r>
            <a:r>
              <a:rPr lang="ru-RU" sz="2200" b="1" dirty="0">
                <a:latin typeface="+mn-lt"/>
              </a:rPr>
              <a:t>Структура расходов бюджета муниципального района</a:t>
            </a:r>
            <a:br>
              <a:rPr lang="ru-RU" sz="2200" b="1" dirty="0">
                <a:latin typeface="+mn-lt"/>
              </a:rPr>
            </a:br>
            <a:r>
              <a:rPr lang="ru-RU" sz="2200" b="1" dirty="0">
                <a:latin typeface="+mn-lt"/>
              </a:rPr>
              <a:t> в 2020 году  - 822,9 млн. руб.</a:t>
            </a: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89853643"/>
              </p:ext>
            </p:extLst>
          </p:nvPr>
        </p:nvGraphicFramePr>
        <p:xfrm>
          <a:off x="142844" y="1571612"/>
          <a:ext cx="885831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19</a:t>
            </a:fld>
            <a:endParaRPr lang="ru-RU" dirty="0"/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214290"/>
            <a:ext cx="744538" cy="744538"/>
          </a:xfrm>
          <a:prstGeom prst="rect">
            <a:avLst/>
          </a:prstGeom>
          <a:noFill/>
        </p:spPr>
      </p:pic>
      <p:sp>
        <p:nvSpPr>
          <p:cNvPr id="10" name="Заголовок 6"/>
          <p:cNvSpPr txBox="1">
            <a:spLocks/>
          </p:cNvSpPr>
          <p:nvPr/>
        </p:nvSpPr>
        <p:spPr>
          <a:xfrm>
            <a:off x="457200" y="285728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</p:spTree>
    <p:extLst>
      <p:ext uri="{BB962C8B-B14F-4D97-AF65-F5344CB8AC3E}">
        <p14:creationId xmlns:p14="http://schemas.microsoft.com/office/powerpoint/2010/main" val="251463635"/>
      </p:ext>
    </p:extLst>
  </p:cSld>
  <p:clrMapOvr>
    <a:masterClrMapping/>
  </p:clrMapOvr>
  <p:transition>
    <p:cover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785794"/>
            <a:ext cx="8715436" cy="71438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+mn-lt"/>
              </a:rPr>
              <a:t>Основные нормативные документы используемые для подготовки</a:t>
            </a:r>
            <a:br>
              <a:rPr lang="ru-RU" sz="2000" b="1" dirty="0">
                <a:latin typeface="+mn-lt"/>
              </a:rPr>
            </a:br>
            <a:r>
              <a:rPr lang="ru-RU" sz="2000" b="1" dirty="0">
                <a:latin typeface="+mn-lt"/>
              </a:rPr>
              <a:t> проекта бюджета муниципального района на 2020-2022 годы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285720" y="1571612"/>
            <a:ext cx="8643998" cy="478634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000" dirty="0"/>
              <a:t>Бюджетный кодекс Российской Федерации;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/>
              <a:t>Федеральный Закон «Об общих принципах организации местного самоуправления в Российской Федерации»;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/>
              <a:t>Устав Нязепетровского муниципального района;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/>
              <a:t>Решение Собрания депутатов Нязепетровского муниципального района «О бюджетном процессе в Нязепетровском муниципальном районе»;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/>
              <a:t>Постановление администрации Нязепетровского муниципального района«О порядке разработки, реализации и оценки эффективности муниципальных программ»;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/>
              <a:t>Постановление администрации Нязепетровского муниципального района «Методика и порядок  планирования бюджетных ассигнований»;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/>
              <a:t>Основные направления бюджетной и налоговой политики Нязепетровского муниципального района на 2020-2022 годы.</a:t>
            </a:r>
          </a:p>
          <a:p>
            <a:pPr>
              <a:buFont typeface="Wingdings" pitchFamily="2" charset="2"/>
              <a:buChar char="Ø"/>
            </a:pPr>
            <a:endParaRPr lang="ru-RU" sz="2000" dirty="0"/>
          </a:p>
          <a:p>
            <a:pPr>
              <a:buFont typeface="Wingdings" pitchFamily="2" charset="2"/>
              <a:buChar char="Ø"/>
            </a:pPr>
            <a:endParaRPr lang="ru-RU" sz="2000" dirty="0"/>
          </a:p>
          <a:p>
            <a:pPr>
              <a:buFont typeface="Wingdings" pitchFamily="2" charset="2"/>
              <a:buChar char="Ø"/>
            </a:pPr>
            <a:endParaRPr lang="ru-RU" sz="2000" dirty="0"/>
          </a:p>
        </p:txBody>
      </p:sp>
      <p:sp>
        <p:nvSpPr>
          <p:cNvPr id="5" name="Заголовок 6"/>
          <p:cNvSpPr txBox="1">
            <a:spLocks/>
          </p:cNvSpPr>
          <p:nvPr/>
        </p:nvSpPr>
        <p:spPr>
          <a:xfrm>
            <a:off x="0" y="188640"/>
            <a:ext cx="8858280" cy="357190"/>
          </a:xfrm>
          <a:prstGeom prst="rect">
            <a:avLst/>
          </a:prstGeom>
        </p:spPr>
        <p:txBody>
          <a:bodyPr vert="horz" anchor="ctr">
            <a:normAutofit fontScale="4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4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42852"/>
            <a:ext cx="642910" cy="6429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58" y="785794"/>
            <a:ext cx="8658228" cy="71438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/>
              <a:t>	</a:t>
            </a:r>
            <a:r>
              <a:rPr lang="ru-RU" sz="2200" b="1" dirty="0">
                <a:latin typeface="+mn-lt"/>
              </a:rPr>
              <a:t>Объем межбюджетных трансфертов бюджетам поселений в 2020 году – 56 993,1 тыс. руб.</a:t>
            </a: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66158893"/>
              </p:ext>
            </p:extLst>
          </p:nvPr>
        </p:nvGraphicFramePr>
        <p:xfrm>
          <a:off x="0" y="1556792"/>
          <a:ext cx="885831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10" name="Заголовок 6"/>
          <p:cNvSpPr txBox="1">
            <a:spLocks/>
          </p:cNvSpPr>
          <p:nvPr/>
        </p:nvSpPr>
        <p:spPr>
          <a:xfrm>
            <a:off x="500034" y="0"/>
            <a:ext cx="8229600" cy="71438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25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  <p:pic>
        <p:nvPicPr>
          <p:cNvPr id="9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42852"/>
            <a:ext cx="744538" cy="7445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1194960"/>
      </p:ext>
    </p:extLst>
  </p:cSld>
  <p:clrMapOvr>
    <a:masterClrMapping/>
  </p:clrMapOvr>
  <p:transition>
    <p:cover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ru-RU" dirty="0"/>
              <a:t>      	</a:t>
            </a:r>
            <a:r>
              <a:rPr lang="ru-RU" sz="2700" b="1" dirty="0">
                <a:latin typeface="+mn-lt"/>
              </a:rPr>
              <a:t>Нязепетровский муниципальный район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1285143" y="2428875"/>
            <a:ext cx="6929803" cy="17541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solidFill>
                  <a:schemeClr val="tx1"/>
                </a:solidFill>
              </a:rPr>
              <a:t>Благодарю за внимание!</a:t>
            </a:r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7241232" cy="346050"/>
          </a:xfrm>
        </p:spPr>
        <p:txBody>
          <a:bodyPr>
            <a:noAutofit/>
          </a:bodyPr>
          <a:lstStyle/>
          <a:p>
            <a:pPr algn="ctr"/>
            <a:r>
              <a:rPr lang="ru-RU" sz="2400" b="1" cap="none" dirty="0">
                <a:latin typeface="+mn-lt"/>
              </a:rPr>
              <a:t>Нязепетровский муниципальный район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quarter" idx="1"/>
          </p:nvPr>
        </p:nvGraphicFramePr>
        <p:xfrm>
          <a:off x="683568" y="1916832"/>
          <a:ext cx="74676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15" descr="cfot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260648"/>
            <a:ext cx="642910" cy="64291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827584" y="836712"/>
            <a:ext cx="720080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/>
              <a:t>Основные направления бюджетной политики Нязепетровского муниципального района в 2020 году и плановом периоде </a:t>
            </a:r>
          </a:p>
          <a:p>
            <a:pPr algn="ctr"/>
            <a:r>
              <a:rPr lang="ru-RU" b="1" dirty="0"/>
              <a:t>2021 и 2022 годов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214282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142984"/>
            <a:ext cx="8715436" cy="42861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>
                <a:latin typeface="+mn-lt"/>
              </a:rPr>
              <a:t>Основные параметры бюджета муниципального района </a:t>
            </a:r>
            <a:br>
              <a:rPr lang="ru-RU" sz="2200" b="1" dirty="0">
                <a:latin typeface="+mn-lt"/>
              </a:rPr>
            </a:br>
            <a:r>
              <a:rPr lang="ru-RU" sz="2200" b="1" dirty="0">
                <a:latin typeface="+mn-lt"/>
              </a:rPr>
              <a:t>на 2020 год и на плановый период 2021 и 2022 годов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46954311"/>
              </p:ext>
            </p:extLst>
          </p:nvPr>
        </p:nvGraphicFramePr>
        <p:xfrm>
          <a:off x="642910" y="1500174"/>
          <a:ext cx="8229600" cy="4978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457200" y="357166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285728"/>
            <a:ext cx="642910" cy="64291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214282" y="1285860"/>
            <a:ext cx="1571636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928670"/>
            <a:ext cx="8715436" cy="71438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+mn-lt"/>
              </a:rPr>
              <a:t>Основные параметры бюджета муниципального района</a:t>
            </a:r>
            <a:br>
              <a:rPr lang="ru-RU" sz="2000" b="1" dirty="0">
                <a:latin typeface="+mn-lt"/>
              </a:rPr>
            </a:br>
            <a:r>
              <a:rPr lang="ru-RU" sz="2000" b="1" dirty="0">
                <a:latin typeface="+mn-lt"/>
              </a:rPr>
              <a:t>на 2020 год в сравнении с 2019 годом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46954311"/>
              </p:ext>
            </p:extLst>
          </p:nvPr>
        </p:nvGraphicFramePr>
        <p:xfrm>
          <a:off x="785786" y="1879364"/>
          <a:ext cx="8229600" cy="4978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457200" y="357166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142852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TextBox 9"/>
          <p:cNvSpPr txBox="1"/>
          <p:nvPr/>
        </p:nvSpPr>
        <p:spPr>
          <a:xfrm>
            <a:off x="500034" y="1785926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МЛН.РУБ.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00013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+mn-lt"/>
              </a:rPr>
              <a:t>Прогнозируемая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структура доходов бюджета муниципального района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на 2020 год и на плановый период 2021 и 2022 годов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00450384"/>
              </p:ext>
            </p:extLst>
          </p:nvPr>
        </p:nvGraphicFramePr>
        <p:xfrm>
          <a:off x="179512" y="1988840"/>
          <a:ext cx="8786874" cy="4610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6"/>
          <p:cNvSpPr txBox="1">
            <a:spLocks/>
          </p:cNvSpPr>
          <p:nvPr/>
        </p:nvSpPr>
        <p:spPr>
          <a:xfrm>
            <a:off x="457200" y="357166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  <p:pic>
        <p:nvPicPr>
          <p:cNvPr id="5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TextBox 9"/>
          <p:cNvSpPr txBox="1"/>
          <p:nvPr/>
        </p:nvSpPr>
        <p:spPr>
          <a:xfrm>
            <a:off x="500034" y="1785926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.</a:t>
            </a:r>
          </a:p>
        </p:txBody>
      </p:sp>
      <p:sp>
        <p:nvSpPr>
          <p:cNvPr id="4" name="Заголовок 6"/>
          <p:cNvSpPr txBox="1">
            <a:spLocks/>
          </p:cNvSpPr>
          <p:nvPr/>
        </p:nvSpPr>
        <p:spPr>
          <a:xfrm>
            <a:off x="611560" y="404664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00013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+mn-lt"/>
              </a:rPr>
              <a:t>Собственные доходные источники бюджета муниципального района в 2020 году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59513299"/>
              </p:ext>
            </p:extLst>
          </p:nvPr>
        </p:nvGraphicFramePr>
        <p:xfrm>
          <a:off x="457200" y="2249488"/>
          <a:ext cx="8543956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665168" cy="43204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2400" b="1" cap="none" dirty="0">
                <a:latin typeface="+mn-lt"/>
              </a:rPr>
              <a:t>Нязепетровский муниципальный район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51520" y="1556792"/>
          <a:ext cx="8435280" cy="49768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84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77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Наименование доходов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Ожидаемое исполнение за 2019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 2020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 на 2021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 на 2022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и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171 194,9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176 123,1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180 349,5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189 001,6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146 337,2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155 370,7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160 195,5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168 985,1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прибыль, доходы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122 803,2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130 563,6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136 607,8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142 939,0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122 803,2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130 563,6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136 607,8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142 939,0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физических лиц с доходов, источником которых является налоговый агент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8 269,2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8 669,7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9 074,4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9 498,0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с   физических лиц по другим доходам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124,7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Дополнительные нормативы отчислений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114 418,7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121 772,7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127 410,7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133 316,3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уплаты акцизов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9 865,0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9 457,0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9 816,2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12 513,6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10 390,0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12 025,1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10 412,5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10 136,5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Налог, взимаемый в связи с применением УСН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7 026,0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9 158,8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9 525,2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9 906,2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Единый налог на вмененный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3 144,0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2 642,3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660,6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5" name="Picture 15" descr="c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744538" cy="74453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59632" y="692696"/>
            <a:ext cx="691276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/>
              <a:t>Структура собственных доходов бюджета муниципального района на 2020 год и на плановый период 2021-2022 годов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16632"/>
          <a:ext cx="8568953" cy="630999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14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0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06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0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Наименование доходов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Ожидаемое исполнение за 2019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 2020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 на 2021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 на 2022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Единый сельскохозяйственный налог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10,0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10,2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10,3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Патентная система налогообложения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210,0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213,8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216,4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219,9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/>
                        <a:t>Государственная пошлина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3 279,0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3 325,0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3 359,0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3 396,0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Госпошлина суда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1 534,0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1 549,0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1 552,0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1 558,0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Госпошлина за </a:t>
                      </a:r>
                      <a:r>
                        <a:rPr lang="ru-RU" sz="1200" u="none" strike="noStrike" dirty="0" err="1"/>
                        <a:t>гос.регистрацию</a:t>
                      </a:r>
                      <a:r>
                        <a:rPr lang="ru-RU" sz="1200" u="none" strike="noStrike" dirty="0"/>
                        <a:t>, а также за совершение прочих юридически значимых действий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1 740,0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1 771,0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1 802,0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1 833,0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Госпошлина за выдачу разрешения на установку рекламной конструкции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5,0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sng" strike="noStrike" dirty="0"/>
                        <a:t>Неналоговые доходы</a:t>
                      </a:r>
                      <a:endParaRPr lang="ru-RU" sz="1200" b="1" i="0" u="sng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24 857,7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20 752,4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20 154,0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20 016,5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4 571,2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4 376,0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3 898,9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/>
                        <a:t>3 846,0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Доходы, получаемые в виде арендной платы за земельные участки, государственная собственность на которые не разграничена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1 446,0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1 446,0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1 446,0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1 446,0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Доходы, получаемые в виде арендной платы за земельные участки, находящиеся в собственности муниципальных районов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205,0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200,0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200,0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200,0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Доходы от аренды имущества, находящегося в оперативном управлении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25,0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Доходы от сдачу в аренду имущества казны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2 600,0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2 515,0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2 235,0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2 200,0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7379</TotalTime>
  <Words>2340</Words>
  <Application>Microsoft Office PowerPoint</Application>
  <PresentationFormat>Экран (4:3)</PresentationFormat>
  <Paragraphs>552</Paragraphs>
  <Slides>21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GulimChe</vt:lpstr>
      <vt:lpstr>Arial</vt:lpstr>
      <vt:lpstr>Calibri</vt:lpstr>
      <vt:lpstr>Times New Roman</vt:lpstr>
      <vt:lpstr>Wingdings</vt:lpstr>
      <vt:lpstr>Wingdings 2</vt:lpstr>
      <vt:lpstr>Эркер</vt:lpstr>
      <vt:lpstr>       Нязепетровский муниципальный район</vt:lpstr>
      <vt:lpstr>Основные нормативные документы используемые для подготовки  проекта бюджета муниципального района на 2020-2022 годы</vt:lpstr>
      <vt:lpstr>Нязепетровский муниципальный район</vt:lpstr>
      <vt:lpstr>Основные параметры бюджета муниципального района  на 2020 год и на плановый период 2021 и 2022 годов</vt:lpstr>
      <vt:lpstr>Основные параметры бюджета муниципального района на 2020 год в сравнении с 2019 годом</vt:lpstr>
      <vt:lpstr>Прогнозируемая структура доходов бюджета муниципального района на 2020 год и на плановый период 2021 и 2022 годов</vt:lpstr>
      <vt:lpstr>Собственные доходные источники бюджета муниципального района в 2020 году</vt:lpstr>
      <vt:lpstr>Нязепетровский муниципальный район</vt:lpstr>
      <vt:lpstr>Презентация PowerPoint</vt:lpstr>
      <vt:lpstr>Презентация PowerPoint</vt:lpstr>
      <vt:lpstr>       Структура безвозмездных поступлений из бюджетов других уровней  в 2020 году в сравнении  с 2019 годом </vt:lpstr>
      <vt:lpstr>Изменения в структуре безвозмездных поступлений в районный бюджет в 2020 году и на плановый период  2021 и 2022 годов</vt:lpstr>
      <vt:lpstr>Изменения в структуре безвозмездных поступлений в районный бюджет в 2020 году и на плановый период  2021 и 2022 годов</vt:lpstr>
      <vt:lpstr>Расходы бюджета муниципального района   на 2020 год в сравнении с 2019 годом</vt:lpstr>
      <vt:lpstr> Общая направленность расходов бюджета муниципального  района в 2020 году </vt:lpstr>
      <vt:lpstr>Расходы по муниципальным программам на 2020 год и плановый период 2021 и 2022 годов в сравнении с 2019 годом</vt:lpstr>
      <vt:lpstr>Нязепетровский муниципальный район </vt:lpstr>
      <vt:lpstr>Презентация PowerPoint</vt:lpstr>
      <vt:lpstr> Структура расходов бюджета муниципального района  в 2020 году  - 822,9 млн. руб.</vt:lpstr>
      <vt:lpstr> Объем межбюджетных трансфертов бюджетам поселений в 2020 году – 56 993,1 тыс. руб.</vt:lpstr>
      <vt:lpstr>       Нязепетровский муниципальный район</vt:lpstr>
    </vt:vector>
  </TitlesOfParts>
  <Company>Nzp_Finupr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nachfo</dc:creator>
  <cp:lastModifiedBy>Лидия Нечаева</cp:lastModifiedBy>
  <cp:revision>1231</cp:revision>
  <cp:lastPrinted>2019-11-24T19:30:16Z</cp:lastPrinted>
  <dcterms:created xsi:type="dcterms:W3CDTF">2012-11-19T09:39:56Z</dcterms:created>
  <dcterms:modified xsi:type="dcterms:W3CDTF">2019-11-24T19:42:10Z</dcterms:modified>
</cp:coreProperties>
</file>