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2" r:id="rId6"/>
    <p:sldId id="274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124" autoAdjust="0"/>
  </p:normalViewPr>
  <p:slideViewPr>
    <p:cSldViewPr>
      <p:cViewPr varScale="1">
        <p:scale>
          <a:sx n="105" d="100"/>
          <a:sy n="105" d="100"/>
        </p:scale>
        <p:origin x="-5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5342401361250571"/>
          <c:y val="2.8522221489278982E-2"/>
          <c:w val="0.7144418009172866"/>
          <c:h val="0.865067667322834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6.2610350651034014E-2"/>
                  <c:y val="4.861222016998163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1096,7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F0F-4ABE-9AC2-8440A4781273}"/>
                </c:ext>
              </c:extLst>
            </c:dLbl>
            <c:dLbl>
              <c:idx val="1"/>
              <c:layout>
                <c:manualLayout>
                  <c:x val="4.3809675591077041E-3"/>
                  <c:y val="-0.3594220867820335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0F-4ABE-9AC2-8440A4781273}"/>
                </c:ext>
              </c:extLst>
            </c:dLbl>
            <c:dLbl>
              <c:idx val="2"/>
              <c:layout>
                <c:manualLayout>
                  <c:x val="4.5644852552844855E-3"/>
                  <c:y val="-0.1043189211615376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>
                        <a:latin typeface="Times New Roman" pitchFamily="18" charset="0"/>
                        <a:cs typeface="Times New Roman" pitchFamily="18" charset="0"/>
                      </a:rPr>
                      <a:t>7,0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F0F-4ABE-9AC2-8440A4781273}"/>
                </c:ext>
              </c:extLst>
            </c:dLbl>
            <c:dLbl>
              <c:idx val="3"/>
              <c:layout>
                <c:manualLayout>
                  <c:x val="2.9206450394051358E-3"/>
                  <c:y val="-3.031347211421028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0F-4ABE-9AC2-8440A4781273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 2023 год</c:v>
                </c:pt>
                <c:pt idx="1">
                  <c:v>Расходы 2023 год</c:v>
                </c:pt>
                <c:pt idx="2">
                  <c:v>Дефицит бюджета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1096.7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F0F-4ABE-9AC2-8440A47812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2.9206450394051332E-2"/>
                  <c:y val="-2.507772573880681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0F-4ABE-9AC2-8440A4781273}"/>
                </c:ext>
              </c:extLst>
            </c:dLbl>
            <c:dLbl>
              <c:idx val="1"/>
              <c:layout>
                <c:manualLayout>
                  <c:x val="7.0217826076507811E-2"/>
                  <c:y val="3.660140192756409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1113,3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CF0F-4ABE-9AC2-8440A4781273}"/>
                </c:ext>
              </c:extLst>
            </c:dLbl>
            <c:dLbl>
              <c:idx val="2"/>
              <c:layout>
                <c:manualLayout>
                  <c:x val="7.6075118129083994E-3"/>
                  <c:y val="-2.25976235129166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0F-4ABE-9AC2-8440A47812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 2023 год</c:v>
                </c:pt>
                <c:pt idx="1">
                  <c:v>Расходы 2023 год</c:v>
                </c:pt>
                <c:pt idx="2">
                  <c:v>Дефицит бюджета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1">
                  <c:v>1113.3</c:v>
                </c:pt>
                <c:pt idx="2">
                  <c:v>16.600000000000001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F0F-4ABE-9AC2-8440A4781273}"/>
            </c:ext>
          </c:extLst>
        </c:ser>
        <c:gapWidth val="0"/>
        <c:shape val="cone"/>
        <c:axId val="92344320"/>
        <c:axId val="92345856"/>
        <c:axId val="0"/>
      </c:bar3DChart>
      <c:catAx>
        <c:axId val="92344320"/>
        <c:scaling>
          <c:orientation val="minMax"/>
        </c:scaling>
        <c:axPos val="b"/>
        <c:numFmt formatCode="General" sourceLinked="0"/>
        <c:tickLblPos val="nextTo"/>
        <c:txPr>
          <a:bodyPr anchor="b"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345856"/>
        <c:crosses val="autoZero"/>
        <c:auto val="1"/>
        <c:lblAlgn val="ctr"/>
        <c:lblOffset val="100"/>
      </c:catAx>
      <c:valAx>
        <c:axId val="9234585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344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2955227086477"/>
          <c:y val="0.29294813597100638"/>
          <c:w val="0.13460160619379125"/>
          <c:h val="0.15297388831796724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6423042432195976"/>
          <c:y val="0.14386508647226751"/>
          <c:w val="0.46398283027121634"/>
          <c:h val="0.76108446032526889"/>
        </c:manualLayout>
      </c:layout>
      <c:pie3DChart>
        <c:varyColors val="1"/>
        <c:ser>
          <c:idx val="0"/>
          <c:order val="0"/>
          <c:tx>
            <c:strRef>
              <c:f>Лист1!$B$2</c:f>
              <c:strCache>
                <c:ptCount val="1"/>
                <c:pt idx="0">
                  <c:v>Исполнено за 2023 год</c:v>
                </c:pt>
              </c:strCache>
            </c:strRef>
          </c:tx>
          <c:explosion val="22"/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669-4583-A74E-188DFE35F01E}"/>
              </c:ext>
            </c:extLst>
          </c:dPt>
          <c:dPt>
            <c:idx val="1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669-4583-A74E-188DFE35F01E}"/>
              </c:ext>
            </c:extLst>
          </c:dPt>
          <c:dPt>
            <c:idx val="2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669-4583-A74E-188DFE35F01E}"/>
              </c:ext>
            </c:extLst>
          </c:dPt>
          <c:dPt>
            <c:idx val="3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669-4583-A74E-188DFE35F01E}"/>
              </c:ext>
            </c:extLst>
          </c:dPt>
          <c:dPt>
            <c:idx val="4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669-4583-A74E-188DFE35F01E}"/>
              </c:ext>
            </c:extLst>
          </c:dPt>
          <c:dPt>
            <c:idx val="5"/>
            <c:spPr>
              <a:solidFill>
                <a:schemeClr val="tx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669-4583-A74E-188DFE35F01E}"/>
              </c:ext>
            </c:extLst>
          </c:dPt>
          <c:dPt>
            <c:idx val="7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669-4583-A74E-188DFE35F01E}"/>
              </c:ext>
            </c:extLst>
          </c:dPt>
          <c:dPt>
            <c:idx val="8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669-4583-A74E-188DFE35F01E}"/>
              </c:ext>
            </c:extLst>
          </c:dPt>
          <c:dPt>
            <c:idx val="9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669-4583-A74E-188DFE35F01E}"/>
              </c:ext>
            </c:extLst>
          </c:dPt>
          <c:dPt>
            <c:idx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669-4583-A74E-188DFE35F01E}"/>
              </c:ext>
            </c:extLst>
          </c:dPt>
          <c:dPt>
            <c:idx val="11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4669-4583-A74E-188DFE35F01E}"/>
              </c:ext>
            </c:extLst>
          </c:dPt>
          <c:dPt>
            <c:idx val="13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669-4583-A74E-188DFE35F01E}"/>
              </c:ext>
            </c:extLst>
          </c:dPt>
          <c:dPt>
            <c:idx val="14"/>
            <c:spPr>
              <a:solidFill>
                <a:srgbClr val="ED5BC7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4669-4583-A74E-188DFE35F01E}"/>
              </c:ext>
            </c:extLst>
          </c:dPt>
          <c:dPt>
            <c:idx val="15"/>
            <c:spPr>
              <a:solidFill>
                <a:srgbClr val="FF99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669-4583-A74E-188DFE35F01E}"/>
              </c:ext>
            </c:extLst>
          </c:dPt>
          <c:dPt>
            <c:idx val="16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4669-4583-A74E-188DFE35F01E}"/>
              </c:ext>
            </c:extLst>
          </c:dPt>
          <c:dLbls>
            <c:dLbl>
              <c:idx val="0"/>
              <c:layout>
                <c:manualLayout>
                  <c:x val="-0.5220694444444447"/>
                  <c:y val="-0.2034219216255784"/>
                </c:manualLayout>
              </c:layout>
              <c:showLegendKey val="1"/>
              <c:showVal val="1"/>
              <c:showCatName val="1"/>
            </c:dLbl>
            <c:dLbl>
              <c:idx val="1"/>
              <c:layout>
                <c:manualLayout>
                  <c:x val="-0.57200612423447073"/>
                  <c:y val="-0.12630257045479318"/>
                </c:manualLayout>
              </c:layout>
              <c:showLegendKey val="1"/>
              <c:showVal val="1"/>
              <c:showCatName val="1"/>
            </c:dLbl>
            <c:dLbl>
              <c:idx val="2"/>
              <c:layout>
                <c:manualLayout>
                  <c:x val="-0.5807672790901135"/>
                  <c:y val="-1.8180569588744887E-2"/>
                </c:manualLayout>
              </c:layout>
              <c:showLegendKey val="1"/>
              <c:showVal val="1"/>
              <c:showCatName val="1"/>
            </c:dLbl>
            <c:dLbl>
              <c:idx val="3"/>
              <c:layout>
                <c:manualLayout>
                  <c:x val="-0.59904057305336833"/>
                  <c:y val="6.0435771033337013E-2"/>
                </c:manualLayout>
              </c:layout>
              <c:showLegendKey val="1"/>
              <c:showVal val="1"/>
              <c:showCatName val="1"/>
            </c:dLbl>
            <c:dLbl>
              <c:idx val="4"/>
              <c:layout>
                <c:manualLayout>
                  <c:x val="-0.20314238845144375"/>
                  <c:y val="0.46149196696055356"/>
                </c:manualLayout>
              </c:layout>
              <c:showLegendKey val="1"/>
              <c:showVal val="1"/>
              <c:showCatName val="1"/>
            </c:dLbl>
            <c:dLbl>
              <c:idx val="5"/>
              <c:layout>
                <c:manualLayout>
                  <c:x val="-0.19891480752405949"/>
                  <c:y val="-0.54733347718375269"/>
                </c:manualLayout>
              </c:layout>
              <c:showLegendKey val="1"/>
              <c:showVal val="1"/>
              <c:showCatName val="1"/>
            </c:dLbl>
            <c:dLbl>
              <c:idx val="6"/>
              <c:layout>
                <c:manualLayout>
                  <c:x val="-0.59718394575677969"/>
                  <c:y val="-0.21391833812998401"/>
                </c:manualLayout>
              </c:layout>
              <c:showLegendKey val="1"/>
              <c:showVal val="1"/>
              <c:showCatName val="1"/>
            </c:dLbl>
            <c:dLbl>
              <c:idx val="7"/>
              <c:layout>
                <c:manualLayout>
                  <c:x val="-0.58751629483814483"/>
                  <c:y val="-0.15137028570755259"/>
                </c:manualLayout>
              </c:layout>
              <c:showLegendKey val="1"/>
              <c:showVal val="1"/>
              <c:showCatName val="1"/>
            </c:dLbl>
            <c:dLbl>
              <c:idx val="8"/>
              <c:layout>
                <c:manualLayout>
                  <c:x val="-0.22546697287839029"/>
                  <c:y val="9.0439077629148656E-2"/>
                </c:manualLayout>
              </c:layout>
              <c:showLegendKey val="1"/>
              <c:showVal val="1"/>
              <c:showCatName val="1"/>
            </c:dLbl>
            <c:dLbl>
              <c:idx val="9"/>
              <c:layout>
                <c:manualLayout>
                  <c:x val="0.17460422134733167"/>
                  <c:y val="-0.51176621557531821"/>
                </c:manualLayout>
              </c:layout>
              <c:showLegendKey val="1"/>
              <c:showVal val="1"/>
              <c:showCatName val="1"/>
            </c:dLbl>
            <c:dLbl>
              <c:idx val="10"/>
              <c:layout>
                <c:manualLayout>
                  <c:x val="-8.6192694663167105E-2"/>
                  <c:y val="0.29441535114721951"/>
                </c:manualLayout>
              </c:layout>
              <c:showLegendKey val="1"/>
              <c:showVal val="1"/>
              <c:showCatName val="1"/>
            </c:dLbl>
            <c:dLbl>
              <c:idx val="11"/>
              <c:layout>
                <c:manualLayout>
                  <c:x val="-0.14506233595800533"/>
                  <c:y val="0.38317056879339462"/>
                </c:manualLayout>
              </c:layout>
              <c:showVal val="1"/>
              <c:showCatName val="1"/>
            </c:dLbl>
            <c:dLbl>
              <c:idx val="12"/>
              <c:layout>
                <c:manualLayout>
                  <c:x val="0.63277898075240591"/>
                  <c:y val="-0.23601637685471313"/>
                </c:manualLayout>
              </c:layout>
              <c:showLegendKey val="1"/>
              <c:showVal val="1"/>
              <c:showCatName val="1"/>
            </c:dLbl>
            <c:dLbl>
              <c:idx val="13"/>
              <c:layout>
                <c:manualLayout>
                  <c:x val="-0.19260454943132116"/>
                  <c:y val="0.5978549840488051"/>
                </c:manualLayout>
              </c:layout>
              <c:showLegendKey val="1"/>
              <c:showVal val="1"/>
              <c:showCatName val="1"/>
            </c:dLbl>
            <c:dLbl>
              <c:idx val="14"/>
              <c:layout>
                <c:manualLayout>
                  <c:x val="0.53038221784776862"/>
                  <c:y val="-7.5650714489812129E-2"/>
                </c:manualLayout>
              </c:layout>
              <c:showLegendKey val="1"/>
              <c:showVal val="1"/>
              <c:showCatName val="1"/>
            </c:dLbl>
            <c:dLbl>
              <c:idx val="15"/>
              <c:layout>
                <c:manualLayout>
                  <c:x val="0.50259722222222192"/>
                  <c:y val="-5.0108918824177473E-3"/>
                </c:manualLayout>
              </c:layout>
              <c:showLegendKey val="1"/>
              <c:showVal val="1"/>
              <c:showCatName val="1"/>
            </c:dLbl>
            <c:dLbl>
              <c:idx val="16"/>
              <c:layout>
                <c:manualLayout>
                  <c:x val="0.42545920822397226"/>
                  <c:y val="6.220634630736465E-2"/>
                </c:manualLayout>
              </c:layout>
              <c:showLegendKey val="1"/>
              <c:showVal val="1"/>
              <c:showCatName val="1"/>
            </c:dLbl>
            <c:dLbl>
              <c:idx val="17"/>
              <c:layout>
                <c:manualLayout>
                  <c:x val="0.41880282152230991"/>
                  <c:y val="0.12883609300297821"/>
                </c:manualLayout>
              </c:layout>
              <c:showLegendKey val="1"/>
              <c:showVal val="1"/>
              <c:showCatName val="1"/>
            </c:dLbl>
            <c:dLbl>
              <c:idx val="18"/>
              <c:layout>
                <c:manualLayout>
                  <c:x val="0.41856474190726201"/>
                  <c:y val="0.21980724534793647"/>
                </c:manualLayout>
              </c:layout>
              <c:showLegendKey val="1"/>
              <c:showVal val="1"/>
              <c:showCatName val="1"/>
            </c:dLbl>
            <c:dLbl>
              <c:idx val="19"/>
              <c:layout>
                <c:manualLayout>
                  <c:x val="0.41239348206474208"/>
                  <c:y val="0.28752967835439075"/>
                </c:manualLayout>
              </c:layout>
              <c:showLegendKey val="1"/>
              <c:showVal val="1"/>
              <c:showCatName val="1"/>
            </c:dLbl>
            <c:dLbl>
              <c:idx val="20"/>
              <c:layout>
                <c:manualLayout>
                  <c:x val="0.41935356517935296"/>
                  <c:y val="0.37808732211398272"/>
                </c:manualLayout>
              </c:layout>
              <c:showLegendKey val="1"/>
              <c:showVal val="1"/>
              <c:showCatName val="1"/>
            </c:dLbl>
            <c:dLbl>
              <c:idx val="21"/>
              <c:layout>
                <c:manualLayout>
                  <c:x val="0.42277449693788305"/>
                  <c:y val="0.49537592091270916"/>
                </c:manualLayout>
              </c:layout>
              <c:showVal val="1"/>
              <c:showCatName val="1"/>
            </c:dLbl>
            <c:dLbl>
              <c:idx val="22"/>
              <c:layout>
                <c:manualLayout>
                  <c:x val="0.41925240594925667"/>
                  <c:y val="0.56769095038486184"/>
                </c:manualLayout>
              </c:layout>
              <c:showLegendKey val="1"/>
              <c:showVal val="1"/>
              <c:showCatName val="1"/>
            </c:dLbl>
            <c:dLbl>
              <c:idx val="23"/>
              <c:layout>
                <c:manualLayout>
                  <c:x val="0.39869750656167985"/>
                  <c:y val="0.63364759494864131"/>
                </c:manualLayout>
              </c:layout>
              <c:showLegendKey val="1"/>
              <c:showVal val="1"/>
              <c:showCatName val="1"/>
            </c:dLbl>
            <c:dLbl>
              <c:idx val="24"/>
              <c:layout>
                <c:manualLayout>
                  <c:x val="-0.36597123797025405"/>
                  <c:y val="0.57508973467698465"/>
                </c:manualLayout>
              </c:layout>
              <c:showLegendKey val="1"/>
              <c:showVal val="1"/>
              <c:showCatName val="1"/>
            </c:dLbl>
            <c:dLbl>
              <c:idx val="25"/>
              <c:layout>
                <c:manualLayout>
                  <c:x val="-0.37099354768153975"/>
                  <c:y val="0.19380885961475572"/>
                </c:manualLayout>
              </c:layout>
              <c:showLegendKey val="1"/>
              <c:showVal val="1"/>
              <c:showCatName val="1"/>
            </c:dLbl>
            <c:spPr>
              <a:gradFill>
                <a:gsLst>
                  <a:gs pos="0">
                    <a:srgbClr val="4F81BD">
                      <a:tint val="66000"/>
                      <a:satMod val="160000"/>
                    </a:srgb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n>
                <a:solidFill>
                  <a:prstClr val="black"/>
                </a:solidFill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Лист1!$A$3:$A$28</c:f>
              <c:strCache>
                <c:ptCount val="26"/>
                <c:pt idx="0">
                  <c:v>МП «Сохранение и развитие культуры»</c:v>
                </c:pt>
                <c:pt idx="1">
                  <c:v>МП "Управление муниципальной собственностью на территории"</c:v>
                </c:pt>
                <c:pt idx="2">
                  <c:v>МП "Автоматизация бюджетного процесса и развитие информационных систем управления финансами"</c:v>
                </c:pt>
                <c:pt idx="3">
                  <c:v>МП «Управление муниципальными финансами и муниципальным долгом»</c:v>
                </c:pt>
                <c:pt idx="4">
                  <c:v>МП "Социальная поддержка граждан"</c:v>
                </c:pt>
                <c:pt idx="5">
                  <c:v>МП "Развитие дорожного хозяйства"</c:v>
                </c:pt>
                <c:pt idx="6">
                  <c:v>МП "Развитие транспортного обслуживания"</c:v>
                </c:pt>
                <c:pt idx="7">
                  <c:v>МП "Развитие туризма"</c:v>
                </c:pt>
                <c:pt idx="8">
                  <c:v>МП «Развитие дошкольного образования»</c:v>
                </c:pt>
                <c:pt idx="9">
                  <c:v>МП «Развитие образования»</c:v>
                </c:pt>
                <c:pt idx="10">
                  <c:v>МП  "Обеспечение доступным и комфортным жильем граждан Российской Федерации"</c:v>
                </c:pt>
                <c:pt idx="11">
                  <c:v>МП "Развитие сельского хозяйства"</c:v>
                </c:pt>
                <c:pt idx="12">
                  <c:v>МП "Природоохранные мероприятия по оздоровлению экологической обстановки"</c:v>
                </c:pt>
                <c:pt idx="13">
                  <c:v>МП «Чистая вода»</c:v>
                </c:pt>
                <c:pt idx="14">
                  <c:v>МП "Разработка градостроительной документации"</c:v>
                </c:pt>
                <c:pt idx="15">
                  <c:v>МП "Развитие физической культуры и спорта"</c:v>
                </c:pt>
                <c:pt idx="16">
                  <c:v>МП "Реализация молодежной политики"</c:v>
                </c:pt>
                <c:pt idx="17">
                  <c:v>МП "Профилактика преступлений и иных правонарушений"</c:v>
                </c:pt>
                <c:pt idx="18">
                  <c:v>МП "Развитие кадрового потенциала бюджетной сферы"</c:v>
                </c:pt>
                <c:pt idx="19">
                  <c:v>МП "Профилактика экстремизма и терроризма"</c:v>
                </c:pt>
                <c:pt idx="20">
                  <c:v>МП "Обеспечение безопасности жизнедеятельности населения"</c:v>
                </c:pt>
                <c:pt idx="21">
                  <c:v>МП "Профилактика наркомании и противодействие незаконному обороту наркотических и психотропных средств"</c:v>
                </c:pt>
                <c:pt idx="22">
                  <c:v>МП "Развитие муниципальной службы"</c:v>
                </c:pt>
                <c:pt idx="23">
                  <c:v>МП "Формирование современной городской среды"</c:v>
                </c:pt>
                <c:pt idx="24">
                  <c:v>МП "Развитие и поддержка социально-ориентированных некоммерческих организаций"</c:v>
                </c:pt>
                <c:pt idx="25">
                  <c:v>МП "Профилактика безнадзорности и правонарушений несовершеннолетних"</c:v>
                </c:pt>
              </c:strCache>
            </c:strRef>
          </c:cat>
          <c:val>
            <c:numRef>
              <c:f>Лист1!$B$3:$B$28</c:f>
              <c:numCache>
                <c:formatCode>#,##0.0</c:formatCode>
                <c:ptCount val="26"/>
                <c:pt idx="0">
                  <c:v>67683.199999999997</c:v>
                </c:pt>
                <c:pt idx="1">
                  <c:v>7071.1</c:v>
                </c:pt>
                <c:pt idx="2">
                  <c:v>2819.4</c:v>
                </c:pt>
                <c:pt idx="3">
                  <c:v>30643.3</c:v>
                </c:pt>
                <c:pt idx="4">
                  <c:v>162572.1</c:v>
                </c:pt>
                <c:pt idx="5">
                  <c:v>132466.79999999999</c:v>
                </c:pt>
                <c:pt idx="6">
                  <c:v>13541.5</c:v>
                </c:pt>
                <c:pt idx="7">
                  <c:v>0</c:v>
                </c:pt>
                <c:pt idx="8">
                  <c:v>97058.7</c:v>
                </c:pt>
                <c:pt idx="9">
                  <c:v>291556.09999999998</c:v>
                </c:pt>
                <c:pt idx="10">
                  <c:v>20966.400000000001</c:v>
                </c:pt>
                <c:pt idx="11">
                  <c:v>228.2</c:v>
                </c:pt>
                <c:pt idx="12">
                  <c:v>25395.3</c:v>
                </c:pt>
                <c:pt idx="13">
                  <c:v>71318.7</c:v>
                </c:pt>
                <c:pt idx="14">
                  <c:v>1250</c:v>
                </c:pt>
                <c:pt idx="15">
                  <c:v>33542.5</c:v>
                </c:pt>
                <c:pt idx="16">
                  <c:v>530.79999999999995</c:v>
                </c:pt>
                <c:pt idx="17">
                  <c:v>18.2</c:v>
                </c:pt>
                <c:pt idx="18">
                  <c:v>35</c:v>
                </c:pt>
                <c:pt idx="19">
                  <c:v>10</c:v>
                </c:pt>
                <c:pt idx="20">
                  <c:v>1195.4000000000001</c:v>
                </c:pt>
                <c:pt idx="21">
                  <c:v>10</c:v>
                </c:pt>
                <c:pt idx="22">
                  <c:v>0</c:v>
                </c:pt>
                <c:pt idx="23">
                  <c:v>5859.4</c:v>
                </c:pt>
                <c:pt idx="24">
                  <c:v>3139.6</c:v>
                </c:pt>
                <c:pt idx="25">
                  <c:v>117.5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4669-4583-A74E-188DFE35F01E}"/>
            </c:ext>
          </c:extLst>
        </c:ser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5549780585158045E-2"/>
          <c:y val="9.9942963580451696E-2"/>
          <c:w val="0.84259957086188664"/>
          <c:h val="0.820375886519288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2023 год</c:v>
                </c:pt>
              </c:strCache>
            </c:strRef>
          </c:tx>
          <c:explosion val="25"/>
          <c:dPt>
            <c:idx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C099-4AB4-AE9C-A80261701C29}"/>
              </c:ext>
            </c:extLst>
          </c:dPt>
          <c:dPt>
            <c:idx val="1"/>
            <c:explosion val="5"/>
            <c:extLst xmlns:c16r2="http://schemas.microsoft.com/office/drawing/2015/06/chart">
              <c:ext xmlns:c16="http://schemas.microsoft.com/office/drawing/2014/chart" uri="{C3380CC4-5D6E-409C-BE32-E72D297353CC}">
                <c16:uniqueId val="{00000003-C099-4AB4-AE9C-A80261701C29}"/>
              </c:ext>
            </c:extLst>
          </c:dPt>
          <c:dPt>
            <c:idx val="2"/>
            <c:explosion val="4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C099-4AB4-AE9C-A80261701C29}"/>
              </c:ext>
            </c:extLst>
          </c:dPt>
          <c:dPt>
            <c:idx val="3"/>
            <c:explosion val="5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99-4AB4-AE9C-A80261701C29}"/>
              </c:ext>
            </c:extLst>
          </c:dPt>
          <c:dLbls>
            <c:dLbl>
              <c:idx val="0"/>
              <c:layout>
                <c:manualLayout>
                  <c:x val="7.6582355472612607E-2"/>
                  <c:y val="1.986334953942844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Дотации бюджетам субъектов РФ и муниципальных образований ; </a:t>
                    </a:r>
                    <a:endParaRPr lang="ru-RU" dirty="0" smtClean="0"/>
                  </a:p>
                  <a:p>
                    <a:r>
                      <a:rPr lang="ru-RU" dirty="0" smtClean="0"/>
                      <a:t>13,0 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99-4AB4-AE9C-A80261701C29}"/>
                </c:ext>
              </c:extLst>
            </c:dLbl>
            <c:dLbl>
              <c:idx val="1"/>
              <c:layout>
                <c:manualLayout>
                  <c:x val="0.12154899455616043"/>
                  <c:y val="-8.81310401767730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Субсидии бюджетам субъектов РФ и муниципальных образований; </a:t>
                    </a:r>
                    <a:endParaRPr lang="ru-RU" dirty="0" smtClean="0"/>
                  </a:p>
                  <a:p>
                    <a:r>
                      <a:rPr lang="ru-RU" dirty="0" smtClean="0"/>
                      <a:t>175,5 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99-4AB4-AE9C-A80261701C29}"/>
                </c:ext>
              </c:extLst>
            </c:dLbl>
            <c:dLbl>
              <c:idx val="2"/>
              <c:layout>
                <c:manualLayout>
                  <c:x val="-5.950276059216562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Субвенции бюджетам субъектов РФ и муниципальных; </a:t>
                    </a:r>
                    <a:endParaRPr lang="ru-RU" dirty="0" smtClean="0"/>
                  </a:p>
                  <a:p>
                    <a:r>
                      <a:rPr lang="ru-RU" dirty="0" smtClean="0"/>
                      <a:t>1,4 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99-4AB4-AE9C-A80261701C29}"/>
                </c:ext>
              </c:extLst>
            </c:dLbl>
            <c:dLbl>
              <c:idx val="3"/>
              <c:layout>
                <c:manualLayout>
                  <c:x val="8.2725977716223656E-2"/>
                  <c:y val="-3.752059094516925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Иные МБТ; </a:t>
                    </a:r>
                    <a:endParaRPr lang="ru-RU" dirty="0" smtClean="0"/>
                  </a:p>
                  <a:p>
                    <a:r>
                      <a:rPr lang="ru-RU" dirty="0" smtClean="0"/>
                      <a:t>36,8 млн.</a:t>
                    </a:r>
                    <a:r>
                      <a:rPr lang="ru-RU" baseline="0" dirty="0" smtClean="0"/>
                      <a:t>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99-4AB4-AE9C-A80261701C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 бюджетам субъектов РФ и муниципальных образований </c:v>
                </c:pt>
                <c:pt idx="1">
                  <c:v>Субсидии бюджетам субъектов РФ и муниципальных образований</c:v>
                </c:pt>
                <c:pt idx="2">
                  <c:v>Субвенции бюджетам субъектов РФ и муниципальных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13</c:v>
                </c:pt>
                <c:pt idx="1">
                  <c:v>175.5</c:v>
                </c:pt>
                <c:pt idx="2">
                  <c:v>1.4</c:v>
                </c:pt>
                <c:pt idx="3">
                  <c:v>36.800000000000004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99-4AB4-AE9C-A80261701C29}"/>
            </c:ext>
          </c:extLst>
        </c:ser>
      </c:pie3DChart>
      <c:spPr>
        <a:noFill/>
      </c:spPr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3313261645064639"/>
          <c:y val="0.15986146466817699"/>
          <c:w val="0.84104938271604934"/>
          <c:h val="0.813267585263060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2023 год</c:v>
                </c:pt>
              </c:strCache>
            </c:strRef>
          </c:tx>
          <c:explosion val="36"/>
          <c:dPt>
            <c:idx val="0"/>
            <c:explosion val="19"/>
            <c:extLst xmlns:c16r2="http://schemas.microsoft.com/office/drawing/2015/06/chart">
              <c:ext xmlns:c16="http://schemas.microsoft.com/office/drawing/2014/chart" uri="{C3380CC4-5D6E-409C-BE32-E72D297353CC}">
                <c16:uniqueId val="{00000008-9631-4256-817D-6B8605F9BAF3}"/>
              </c:ext>
            </c:extLst>
          </c:dPt>
          <c:dPt>
            <c:idx val="1"/>
            <c:explosion val="17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CC9-43D9-85E7-6D9B3AFC4C75}"/>
              </c:ext>
            </c:extLst>
          </c:dPt>
          <c:dPt>
            <c:idx val="2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CC9-43D9-85E7-6D9B3AFC4C75}"/>
              </c:ext>
            </c:extLst>
          </c:dPt>
          <c:dPt>
            <c:idx val="3"/>
            <c:explosion val="25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CC9-43D9-85E7-6D9B3AFC4C75}"/>
              </c:ext>
            </c:extLst>
          </c:dPt>
          <c:dPt>
            <c:idx val="4"/>
            <c:explosion val="25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C9-43D9-85E7-6D9B3AFC4C75}"/>
              </c:ext>
            </c:extLst>
          </c:dPt>
          <c:dLbls>
            <c:dLbl>
              <c:idx val="0"/>
              <c:layout>
                <c:manualLayout>
                  <c:x val="-0.23982080889238272"/>
                  <c:y val="-7.393824196667359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Г</a:t>
                    </a:r>
                    <a:r>
                      <a:rPr lang="ru-RU" sz="1400" dirty="0" err="1">
                        <a:latin typeface="Times New Roman" pitchFamily="18" charset="0"/>
                        <a:cs typeface="Times New Roman" pitchFamily="18" charset="0"/>
                      </a:rPr>
                      <a:t>ривенское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 сельское поселение; </a:t>
                    </a:r>
                    <a:endParaRPr lang="ru-RU" sz="14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11,20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631-4256-817D-6B8605F9BAF3}"/>
                </c:ext>
              </c:extLst>
            </c:dLbl>
            <c:dLbl>
              <c:idx val="1"/>
              <c:layout>
                <c:manualLayout>
                  <c:x val="6.1092301602342997E-2"/>
                  <c:y val="-4.428674591712033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ургинское сельское поселение; </a:t>
                    </a:r>
                    <a:endParaRPr lang="ru-RU" sz="14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4,50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CC9-43D9-85E7-6D9B3AFC4C75}"/>
                </c:ext>
              </c:extLst>
            </c:dLbl>
            <c:dLbl>
              <c:idx val="2"/>
              <c:layout>
                <c:manualLayout>
                  <c:x val="-0.54741910095890356"/>
                  <c:y val="-0.2148269757466561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sz="1400" dirty="0" err="1">
                        <a:latin typeface="Times New Roman" pitchFamily="18" charset="0"/>
                        <a:cs typeface="Times New Roman" pitchFamily="18" charset="0"/>
                      </a:rPr>
                      <a:t>язепетровское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 городское поселение; </a:t>
                    </a:r>
                    <a:endParaRPr lang="ru-RU" sz="14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188,20 млн. руб.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CC9-43D9-85E7-6D9B3AFC4C75}"/>
                </c:ext>
              </c:extLst>
            </c:dLbl>
            <c:dLbl>
              <c:idx val="3"/>
              <c:layout>
                <c:manualLayout>
                  <c:x val="-0.15252156856521076"/>
                  <c:y val="0.2213807966586642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У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нкурдинское сельское поселение; </a:t>
                    </a:r>
                    <a:endParaRPr lang="ru-RU" sz="14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11,40 </a:t>
                    </a:r>
                    <a:r>
                      <a:rPr lang="ru-RU" sz="1400" b="0" i="0" u="none" strike="noStrike" baseline="0" dirty="0" smtClean="0"/>
                      <a:t>млн. руб.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CC9-43D9-85E7-6D9B3AFC4C75}"/>
                </c:ext>
              </c:extLst>
            </c:dLbl>
            <c:dLbl>
              <c:idx val="4"/>
              <c:layout>
                <c:manualLayout>
                  <c:x val="-0.21201134047664189"/>
                  <c:y val="5.9989308756353962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Ш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емахинское сельское поселение; </a:t>
                    </a:r>
                    <a:endParaRPr lang="ru-RU" sz="14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11,40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400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CC9-43D9-85E7-6D9B3AFC4C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Гривенское сельское поселение</c:v>
                </c:pt>
                <c:pt idx="1">
                  <c:v>Кургинское сельское поселение</c:v>
                </c:pt>
                <c:pt idx="2">
                  <c:v>Нязепетровское городское поселение</c:v>
                </c:pt>
                <c:pt idx="3">
                  <c:v>Ункурдинское сельское поселение</c:v>
                </c:pt>
                <c:pt idx="4">
                  <c:v>Шемахинское сельское поселение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11.2</c:v>
                </c:pt>
                <c:pt idx="1">
                  <c:v>4.5</c:v>
                </c:pt>
                <c:pt idx="2">
                  <c:v>188.2</c:v>
                </c:pt>
                <c:pt idx="3">
                  <c:v>11.4</c:v>
                </c:pt>
                <c:pt idx="4">
                  <c:v>11.4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CC9-43D9-85E7-6D9B3AFC4C75}"/>
            </c:ext>
          </c:extLst>
        </c:ser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01.01.2023 г.</c:v>
                </c:pt>
              </c:strCache>
            </c:strRef>
          </c:tx>
          <c:spPr>
            <a:solidFill>
              <a:schemeClr val="accent6"/>
            </a:solidFill>
            <a:ln w="1905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7.7160493827163465E-3"/>
                  <c:y val="-4.42593171904207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6E-415A-9727-6472901742CB}"/>
                </c:ext>
              </c:extLst>
            </c:dLbl>
            <c:dLbl>
              <c:idx val="1"/>
              <c:layout>
                <c:manualLayout>
                  <c:x val="-1.5432098765432187E-3"/>
                  <c:y val="-2.5764714999649028E-2"/>
                </c:manualLayout>
              </c:layout>
              <c:showVal val="1"/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6E-415A-9727-6472901742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745.3</c:v>
                </c:pt>
                <c:pt idx="1">
                  <c:v>729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66E-415A-9727-6472901742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01.01.2024 г.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5.7098765432098832E-2"/>
                  <c:y val="-4.918260934484421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6E-415A-9727-6472901742CB}"/>
                </c:ext>
              </c:extLst>
            </c:dLbl>
            <c:dLbl>
              <c:idx val="1"/>
              <c:layout>
                <c:manualLayout>
                  <c:x val="1.8518518518518528E-2"/>
                  <c:y val="0.3323646206237010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750,7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6E-415A-9727-6472901742CB}"/>
                </c:ext>
              </c:extLst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6E-415A-9727-6472901742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Дебиторская задолженность</c:v>
                </c:pt>
                <c:pt idx="1">
                  <c:v>Кредиторская задолженность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735.5</c:v>
                </c:pt>
                <c:pt idx="1">
                  <c:v>750.7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66E-415A-9727-6472901742CB}"/>
            </c:ext>
          </c:extLst>
        </c:ser>
        <c:shape val="cylinder"/>
        <c:axId val="145015168"/>
        <c:axId val="145016704"/>
        <c:axId val="0"/>
      </c:bar3DChart>
      <c:catAx>
        <c:axId val="1450151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5016704"/>
        <c:crosses val="autoZero"/>
        <c:auto val="1"/>
        <c:lblAlgn val="ctr"/>
        <c:lblOffset val="100"/>
      </c:catAx>
      <c:valAx>
        <c:axId val="145016704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50151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905852046271995"/>
          <c:y val="0.1889257574521904"/>
          <c:w val="0.19502004957713726"/>
          <c:h val="0.25271411999702997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sideWall>
      <c:spPr>
        <a:scene3d>
          <a:camera prst="orthographicFront"/>
          <a:lightRig rig="threePt" dir="t"/>
        </a:scene3d>
        <a:sp3d>
          <a:bevelT/>
        </a:sp3d>
      </c:spPr>
    </c:sideWall>
    <c:backWall>
      <c:spPr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0.13267060367453948"/>
          <c:y val="7.404390307443094E-4"/>
          <c:w val="0.53439960559353983"/>
          <c:h val="0.8650676673228346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- 18,4% </c:v>
                </c:pt>
              </c:strCache>
            </c:strRef>
          </c:tx>
          <c:dLbls>
            <c:dLbl>
              <c:idx val="0"/>
              <c:layout>
                <c:manualLayout>
                  <c:x val="-9.0783138576927362E-4"/>
                  <c:y val="-2.4180702884061416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02,4</a:t>
                    </a:r>
                    <a:endParaRPr lang="en-US" sz="2000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3A6-434F-AD28-02BF84189425}"/>
                </c:ext>
              </c:extLst>
            </c:dLbl>
            <c:dLbl>
              <c:idx val="1"/>
              <c:layout>
                <c:manualLayout>
                  <c:x val="1.7523870236431597E-2"/>
                  <c:y val="-3.9277319881126684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400" b="1" dirty="0"/>
                      <a:t>56,5</a:t>
                    </a:r>
                    <a:endParaRPr lang="en-US" sz="1400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3A6-434F-AD28-02BF84189425}"/>
                </c:ext>
              </c:extLst>
            </c:dLbl>
            <c:dLbl>
              <c:idx val="2"/>
              <c:layout>
                <c:manualLayout>
                  <c:x val="4.5645070877450376E-3"/>
                  <c:y val="-4.237054408671792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A6-434F-AD28-02BF84189425}"/>
                </c:ext>
              </c:extLst>
            </c:dLbl>
            <c:dLbl>
              <c:idx val="3"/>
              <c:layout>
                <c:manualLayout>
                  <c:x val="2.9206450394051358E-3"/>
                  <c:y val="-3.031347211420961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A6-434F-AD28-02BF84189425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202.4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3A6-434F-AD28-02BF8418942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из областного бюджета - 81,5 %</c:v>
                </c:pt>
              </c:strCache>
            </c:strRef>
          </c:tx>
          <c:dLbls>
            <c:dLbl>
              <c:idx val="0"/>
              <c:layout>
                <c:manualLayout>
                  <c:x val="2.4585762809390472E-2"/>
                  <c:y val="-3.276795533165061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 smtClean="0">
                        <a:latin typeface="Times New Roman" pitchFamily="18" charset="0"/>
                        <a:cs typeface="Times New Roman" pitchFamily="18" charset="0"/>
                      </a:rPr>
                      <a:t>894,2</a:t>
                    </a:r>
                    <a:endParaRPr lang="en-US" sz="2000" b="1" dirty="0"/>
                  </a:p>
                  <a:p>
                    <a:endParaRPr lang="en-US" sz="1400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3A6-434F-AD28-02BF84189425}"/>
                </c:ext>
              </c:extLst>
            </c:dLbl>
            <c:dLbl>
              <c:idx val="1"/>
              <c:layout>
                <c:manualLayout>
                  <c:x val="-2.7982999086206997E-3"/>
                  <c:y val="-1.9772976613709681E-2"/>
                </c:manualLayout>
              </c:layout>
              <c:tx>
                <c:rich>
                  <a:bodyPr/>
                  <a:lstStyle/>
                  <a:p>
                    <a:endParaRPr lang="ru-RU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r>
                      <a:rPr lang="ru-RU" sz="1400" b="1" dirty="0"/>
                      <a:t>519,8</a:t>
                    </a:r>
                  </a:p>
                  <a:p>
                    <a:endParaRPr lang="ru-RU" sz="1400" b="1" dirty="0"/>
                  </a:p>
                  <a:p>
                    <a:endParaRPr lang="en-US" sz="1400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3A6-434F-AD28-02BF84189425}"/>
                </c:ext>
              </c:extLst>
            </c:dLbl>
            <c:dLbl>
              <c:idx val="2"/>
              <c:layout>
                <c:manualLayout>
                  <c:x val="7.6075118129083985E-3"/>
                  <c:y val="-2.259762351291624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A6-434F-AD28-02BF84189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894.2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3A6-434F-AD28-02BF8418942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трансферты из бюджетов поселений - 0,1 %</c:v>
                </c:pt>
              </c:strCache>
            </c:strRef>
          </c:tx>
          <c:dLbls>
            <c:dLbl>
              <c:idx val="0"/>
              <c:layout>
                <c:manualLayout>
                  <c:x val="4.1801946631671041E-2"/>
                  <c:y val="-5.5367367462195491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latin typeface="Times New Roman" pitchFamily="18" charset="0"/>
                        <a:cs typeface="Times New Roman" pitchFamily="18" charset="0"/>
                      </a:rPr>
                      <a:t>0,</a:t>
                    </a:r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endParaRPr lang="en-US" sz="2000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B3A6-434F-AD28-02BF84189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7.0000000000000021E-2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3A6-434F-AD28-02BF84189425}"/>
            </c:ext>
          </c:extLst>
        </c:ser>
        <c:shape val="cylinder"/>
        <c:axId val="98129792"/>
        <c:axId val="98131328"/>
        <c:axId val="0"/>
      </c:bar3DChart>
      <c:catAx>
        <c:axId val="98129792"/>
        <c:scaling>
          <c:orientation val="minMax"/>
        </c:scaling>
        <c:axPos val="l"/>
        <c:numFmt formatCode="General" sourceLinked="1"/>
        <c:tickLblPos val="nextTo"/>
        <c:crossAx val="98131328"/>
        <c:crosses val="autoZero"/>
        <c:auto val="1"/>
        <c:lblAlgn val="ctr"/>
        <c:lblOffset val="100"/>
      </c:catAx>
      <c:valAx>
        <c:axId val="98131328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12979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6096759780554493"/>
          <c:y val="0.19275553872502871"/>
          <c:w val="0.31012564878021481"/>
          <c:h val="0.34338793595035538"/>
        </c:manualLayout>
      </c:layout>
      <c:txPr>
        <a:bodyPr/>
        <a:lstStyle/>
        <a:p>
          <a:pPr rtl="0"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</c:v>
                </c:pt>
              </c:strCache>
            </c:strRef>
          </c:tx>
          <c:dLbls>
            <c:dLbl>
              <c:idx val="0"/>
              <c:layout>
                <c:manualLayout>
                  <c:x val="3.0857848179387304E-2"/>
                  <c:y val="-8.075753446052822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81-42C3-9E6C-ACA3044D3A02}"/>
                </c:ext>
              </c:extLst>
            </c:dLbl>
            <c:dLbl>
              <c:idx val="1"/>
              <c:layout>
                <c:manualLayout>
                  <c:x val="8.9129082069844268E-3"/>
                  <c:y val="-2.188009000184187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977.7</c:v>
                </c:pt>
                <c:pt idx="1">
                  <c:v>1096.7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C81-42C3-9E6C-ACA3044D3A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4.3556051518548113E-2"/>
                  <c:y val="-1.42119877179508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81-42C3-9E6C-ACA3044D3A02}"/>
                </c:ext>
              </c:extLst>
            </c:dLbl>
            <c:dLbl>
              <c:idx val="1"/>
              <c:layout>
                <c:manualLayout>
                  <c:x val="5.5289885374972245E-2"/>
                  <c:y val="5.112153400024798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793.9</c:v>
                </c:pt>
                <c:pt idx="1">
                  <c:v>894.2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C81-42C3-9E6C-ACA3044D3A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4.6611997257979383E-2"/>
                  <c:y val="-5.61332557252092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C81-42C3-9E6C-ACA3044D3A02}"/>
                </c:ext>
              </c:extLst>
            </c:dLbl>
            <c:dLbl>
              <c:idx val="1"/>
              <c:layout>
                <c:manualLayout>
                  <c:x val="4.3600970882548433E-2"/>
                  <c:y val="-4.68830321678272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239</c:v>
                </c:pt>
                <c:pt idx="1">
                  <c:v>202.4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C81-42C3-9E6C-ACA3044D3A0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Межбюджетные трансфетры </c:v>
                </c:pt>
              </c:strCache>
            </c:strRef>
          </c:tx>
          <c:dLbls>
            <c:dLbl>
              <c:idx val="0"/>
              <c:layout>
                <c:manualLayout>
                  <c:x val="1.3008039036408341E-2"/>
                  <c:y val="-2.461521233043401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C81-42C3-9E6C-ACA3044D3A02}"/>
                </c:ext>
              </c:extLst>
            </c:dLbl>
            <c:dLbl>
              <c:idx val="1"/>
              <c:layout>
                <c:manualLayout>
                  <c:x val="2.7774493113273412E-2"/>
                  <c:y val="-4.102538750185384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C81-42C3-9E6C-ACA3044D3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Лист1!$E$2:$E$3</c:f>
              <c:numCache>
                <c:formatCode>0.0</c:formatCode>
                <c:ptCount val="2"/>
                <c:pt idx="0">
                  <c:v>0.1</c:v>
                </c:pt>
                <c:pt idx="1">
                  <c:v>7.0000000000000021E-2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C81-42C3-9E6C-ACA3044D3A02}"/>
            </c:ext>
          </c:extLst>
        </c:ser>
        <c:shape val="cylinder"/>
        <c:axId val="117675904"/>
        <c:axId val="117677440"/>
        <c:axId val="0"/>
      </c:bar3DChart>
      <c:catAx>
        <c:axId val="11767590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677440"/>
        <c:crosses val="autoZero"/>
        <c:auto val="1"/>
        <c:lblAlgn val="ctr"/>
        <c:lblOffset val="100"/>
      </c:catAx>
      <c:valAx>
        <c:axId val="117677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675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404997763224681"/>
          <c:y val="0.18954455946118712"/>
          <c:w val="0.32935100865940886"/>
          <c:h val="0.48740236592069891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6071425208875098"/>
          <c:y val="0.22113176748503457"/>
          <c:w val="0.75378717498821968"/>
          <c:h val="0.737964342472215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2023 год </c:v>
                </c:pt>
              </c:strCache>
            </c:strRef>
          </c:tx>
          <c:explosion val="13"/>
          <c:dPt>
            <c:idx val="0"/>
            <c:spPr>
              <a:solidFill>
                <a:schemeClr val="accent2"/>
              </a:solidFill>
              <a:ln cap="rnd">
                <a:miter lim="800000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2EA-4F54-86DA-A2ACB9BB9783}"/>
              </c:ext>
            </c:extLst>
          </c:dPt>
          <c:dPt>
            <c:idx val="1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2EA-4F54-86DA-A2ACB9BB9783}"/>
              </c:ext>
            </c:extLst>
          </c:dPt>
          <c:dPt>
            <c:idx val="2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2EA-4F54-86DA-A2ACB9BB9783}"/>
              </c:ext>
            </c:extLst>
          </c:dPt>
          <c:dPt>
            <c:idx val="3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2EA-4F54-86DA-A2ACB9BB9783}"/>
              </c:ext>
            </c:extLst>
          </c:dPt>
          <c:dPt>
            <c:idx val="4"/>
            <c:spPr>
              <a:solidFill>
                <a:srgbClr val="FFFF00"/>
              </a:solidFill>
              <a:ln>
                <a:solidFill>
                  <a:schemeClr val="accent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2EA-4F54-86DA-A2ACB9BB9783}"/>
              </c:ext>
            </c:extLst>
          </c:dPt>
          <c:dPt>
            <c:idx val="5"/>
            <c:spPr>
              <a:solidFill>
                <a:schemeClr val="tx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2EA-4F54-86DA-A2ACB9BB9783}"/>
              </c:ext>
            </c:extLst>
          </c:dPt>
          <c:dPt>
            <c:idx val="6"/>
            <c:spPr>
              <a:solidFill>
                <a:srgbClr val="9F5FC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2EA-4F54-86DA-A2ACB9BB9783}"/>
              </c:ext>
            </c:extLst>
          </c:dPt>
          <c:dPt>
            <c:idx val="7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2EA-4F54-86DA-A2ACB9BB9783}"/>
              </c:ext>
            </c:extLst>
          </c:dPt>
          <c:dLbls>
            <c:dLbl>
              <c:idx val="0"/>
              <c:layout>
                <c:manualLayout>
                  <c:x val="-0.29651284038120107"/>
                  <c:y val="-0.2397824436741698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 доходы физических ; </a:t>
                    </a:r>
                    <a:r>
                      <a:rPr lang="ru-RU" dirty="0" smtClean="0"/>
                      <a:t>154,2 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2EA-4F54-86DA-A2ACB9BB9783}"/>
                </c:ext>
              </c:extLst>
            </c:dLbl>
            <c:dLbl>
              <c:idx val="1"/>
              <c:layout>
                <c:manualLayout>
                  <c:x val="-5.1969272717344028E-3"/>
                  <c:y val="0.4398585588289273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 от акцизов на нефтепродукты; </a:t>
                    </a:r>
                    <a:r>
                      <a:rPr lang="ru-RU" dirty="0" smtClean="0"/>
                      <a:t>12,7 млн.</a:t>
                    </a:r>
                    <a:r>
                      <a:rPr lang="ru-RU" baseline="0" dirty="0" smtClean="0"/>
                      <a:t>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2EA-4F54-86DA-A2ACB9BB9783}"/>
                </c:ext>
              </c:extLst>
            </c:dLbl>
            <c:dLbl>
              <c:idx val="2"/>
              <c:layout>
                <c:manualLayout>
                  <c:x val="-7.5181971306389692E-2"/>
                  <c:y val="0.3616713804144293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совокупный доход ; </a:t>
                    </a:r>
                    <a:r>
                      <a:rPr lang="ru-RU" dirty="0" smtClean="0"/>
                      <a:t>14 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2EA-4F54-86DA-A2ACB9BB9783}"/>
                </c:ext>
              </c:extLst>
            </c:dLbl>
            <c:dLbl>
              <c:idx val="3"/>
              <c:layout>
                <c:manualLayout>
                  <c:x val="-0.13753568341747363"/>
                  <c:y val="0.2428412136877547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Государственная пошлина ; </a:t>
                    </a:r>
                    <a:r>
                      <a:rPr lang="ru-RU" dirty="0" smtClean="0"/>
                      <a:t>1,4 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2EA-4F54-86DA-A2ACB9BB9783}"/>
                </c:ext>
              </c:extLst>
            </c:dLbl>
            <c:dLbl>
              <c:idx val="4"/>
              <c:layout>
                <c:manualLayout>
                  <c:x val="-0.14348688187188269"/>
                  <c:y val="2.867661035486334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использования имущества, находящегося в государственной и муниципальной собственности ; </a:t>
                    </a:r>
                    <a:r>
                      <a:rPr lang="ru-RU" dirty="0" smtClean="0"/>
                      <a:t>5,4</a:t>
                    </a:r>
                    <a:r>
                      <a:rPr lang="ru-RU" baseline="0" dirty="0" smtClean="0"/>
                      <a:t> 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82EA-4F54-86DA-A2ACB9BB9783}"/>
                </c:ext>
              </c:extLst>
            </c:dLbl>
            <c:dLbl>
              <c:idx val="5"/>
              <c:layout>
                <c:manualLayout>
                  <c:x val="4.6848137400929087E-2"/>
                  <c:y val="-2.806202358748706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оказания платных услуг (работ) и компенсации затрат государства ; </a:t>
                    </a:r>
                    <a:r>
                      <a:rPr lang="ru-RU" dirty="0" smtClean="0"/>
                      <a:t>11,1</a:t>
                    </a:r>
                    <a:r>
                      <a:rPr lang="ru-RU" baseline="0" dirty="0" smtClean="0"/>
                      <a:t> 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82EA-4F54-86DA-A2ACB9BB9783}"/>
                </c:ext>
              </c:extLst>
            </c:dLbl>
            <c:dLbl>
              <c:idx val="6"/>
              <c:layout>
                <c:manualLayout>
                  <c:x val="0.22782402708550267"/>
                  <c:y val="1.179702789616319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продажи материальных и нематериальных активов ; </a:t>
                    </a:r>
                    <a:r>
                      <a:rPr lang="ru-RU" dirty="0" smtClean="0"/>
                      <a:t>1,5</a:t>
                    </a:r>
                    <a:r>
                      <a:rPr lang="ru-RU" baseline="0" dirty="0" smtClean="0"/>
                      <a:t> 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82EA-4F54-86DA-A2ACB9BB9783}"/>
                </c:ext>
              </c:extLst>
            </c:dLbl>
            <c:dLbl>
              <c:idx val="7"/>
              <c:layout>
                <c:manualLayout>
                  <c:x val="0.4315916404768585"/>
                  <c:y val="0.1724656917303391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Штрафы, санкции, возмещение ущерба ; </a:t>
                    </a:r>
                    <a:endParaRPr lang="ru-RU" dirty="0" smtClean="0"/>
                  </a:p>
                  <a:p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82EA-4F54-86DA-A2ACB9BB9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Налоги на  доходы физических </c:v>
                </c:pt>
                <c:pt idx="1">
                  <c:v>Налоги на товары,реализуемые на территории РФ</c:v>
                </c:pt>
                <c:pt idx="2">
                  <c:v>Налоги на совокупный доход </c:v>
                </c:pt>
                <c:pt idx="3">
                  <c:v>Государственная пошлина </c:v>
                </c:pt>
                <c:pt idx="4">
                  <c:v>Доходы от использования имущества, находящегося в государственной и муниципальной собственности </c:v>
                </c:pt>
                <c:pt idx="5">
                  <c:v>Доходы от оказания платных услуг (работ) и компенсации затрат государства </c:v>
                </c:pt>
                <c:pt idx="6">
                  <c:v>Доходы от продажи материальных и нематериальных активов </c:v>
                </c:pt>
                <c:pt idx="7">
                  <c:v>Штрафы, санкции, возмещение ущерба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154.19999999999999</c:v>
                </c:pt>
                <c:pt idx="1">
                  <c:v>12.7</c:v>
                </c:pt>
                <c:pt idx="2">
                  <c:v>14</c:v>
                </c:pt>
                <c:pt idx="3">
                  <c:v>1.4</c:v>
                </c:pt>
                <c:pt idx="4">
                  <c:v>5.4</c:v>
                </c:pt>
                <c:pt idx="5">
                  <c:v>11.1</c:v>
                </c:pt>
                <c:pt idx="6">
                  <c:v>1.5</c:v>
                </c:pt>
                <c:pt idx="7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82EA-4F54-86DA-A2ACB9BB97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Налоги на  доходы физических </c:v>
                </c:pt>
                <c:pt idx="1">
                  <c:v>Налоги на товары,реализуемые на территории РФ</c:v>
                </c:pt>
                <c:pt idx="2">
                  <c:v>Налоги на совокупный доход </c:v>
                </c:pt>
                <c:pt idx="3">
                  <c:v>Государственная пошлина </c:v>
                </c:pt>
                <c:pt idx="4">
                  <c:v>Доходы от использования имущества, находящегося в государственной и муниципальной собственности </c:v>
                </c:pt>
                <c:pt idx="5">
                  <c:v>Доходы от оказания платных услуг (работ) и компенсации затрат государства </c:v>
                </c:pt>
                <c:pt idx="6">
                  <c:v>Доходы от продажи материальных и нематериальных активов </c:v>
                </c:pt>
                <c:pt idx="7">
                  <c:v>Штрафы, санкции, возмещение ущерба 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76.2</c:v>
                </c:pt>
                <c:pt idx="1">
                  <c:v>6.3</c:v>
                </c:pt>
                <c:pt idx="2">
                  <c:v>6.9</c:v>
                </c:pt>
                <c:pt idx="3">
                  <c:v>0.70000000000000062</c:v>
                </c:pt>
                <c:pt idx="4">
                  <c:v>2.7</c:v>
                </c:pt>
                <c:pt idx="5">
                  <c:v>5.5</c:v>
                </c:pt>
                <c:pt idx="6">
                  <c:v>0.8</c:v>
                </c:pt>
                <c:pt idx="7">
                  <c:v>1</c:v>
                </c:pt>
              </c:numCache>
            </c:numRef>
          </c:val>
        </c:ser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2023 год </c:v>
                </c:pt>
              </c:strCache>
            </c:strRef>
          </c:tx>
          <c:explosion val="25"/>
          <c:dPt>
            <c:idx val="0"/>
            <c:explosion val="5"/>
            <c:spPr>
              <a:solidFill>
                <a:srgbClr val="ED5BC7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7EFB-41A5-A56E-C9B23215F49B}"/>
              </c:ext>
            </c:extLst>
          </c:dPt>
          <c:dPt>
            <c:idx val="1"/>
            <c:explosion val="11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EFB-41A5-A56E-C9B23215F49B}"/>
              </c:ext>
            </c:extLst>
          </c:dPt>
          <c:dPt>
            <c:idx val="2"/>
            <c:explosion val="14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7EFB-41A5-A56E-C9B23215F49B}"/>
              </c:ext>
            </c:extLst>
          </c:dPt>
          <c:dPt>
            <c:idx val="3"/>
            <c:explosion val="11"/>
            <c:spPr>
              <a:solidFill>
                <a:schemeClr val="accent1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EFB-41A5-A56E-C9B23215F49B}"/>
              </c:ext>
            </c:extLst>
          </c:dPt>
          <c:dLbls>
            <c:dLbl>
              <c:idx val="0"/>
              <c:layout>
                <c:manualLayout>
                  <c:x val="1.2626088403110521E-2"/>
                  <c:y val="-8.1766468193778426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за 2023 год ; Дотации бюджетам субъектов Российской федерации и муниципальных образований ; </a:t>
                    </a:r>
                    <a:r>
                      <a:rPr lang="ru-RU" dirty="0" smtClean="0"/>
                      <a:t>252,3 </a:t>
                    </a:r>
                    <a:r>
                      <a:rPr lang="ru-RU" sz="12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EFB-41A5-A56E-C9B23215F49B}"/>
                </c:ext>
              </c:extLst>
            </c:dLbl>
            <c:dLbl>
              <c:idx val="1"/>
              <c:layout>
                <c:manualLayout>
                  <c:x val="-1.5098294724485745E-3"/>
                  <c:y val="2.059855140566778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за 2023 год ; Субсидии бюджетам субъектов Российской Федерации и муниципальных образований ; </a:t>
                    </a:r>
                    <a:r>
                      <a:rPr lang="ru-RU" dirty="0" smtClean="0"/>
                      <a:t>261,3 </a:t>
                    </a:r>
                    <a:r>
                      <a:rPr lang="ru-RU" sz="12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dLblPos val="bestFit"/>
              <c:showVal val="1"/>
              <c:showCatName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FB-41A5-A56E-C9B23215F49B}"/>
                </c:ext>
              </c:extLst>
            </c:dLbl>
            <c:dLbl>
              <c:idx val="2"/>
              <c:layout>
                <c:manualLayout>
                  <c:x val="-4.4157176982642432E-2"/>
                  <c:y val="-3.2735138821971391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/>
                      <a:t>Исполнено за 2023 год ; Иные межбюджетные трансферты ; </a:t>
                    </a:r>
                    <a:r>
                      <a:rPr lang="ru-RU" dirty="0" smtClean="0"/>
                      <a:t>29,3 </a:t>
                    </a:r>
                    <a:r>
                      <a:rPr lang="ru-RU" sz="1200" b="0" i="0" u="none" strike="noStrike" baseline="0" dirty="0" smtClean="0"/>
                      <a:t>млн. </a:t>
                    </a:r>
                    <a:r>
                      <a:rPr lang="ru-RU" sz="1200" b="0" i="0" u="none" strike="noStrike" baseline="0" smtClean="0"/>
                      <a:t>руб.</a:t>
                    </a:r>
                    <a:endParaRPr lang="ru-RU" dirty="0"/>
                  </a:p>
                </c:rich>
              </c:tx>
              <c:spPr/>
              <c:dLblPos val="bestFit"/>
              <c:showVal val="1"/>
              <c:showCatName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FB-41A5-A56E-C9B23215F49B}"/>
                </c:ext>
              </c:extLst>
            </c:dLbl>
            <c:dLbl>
              <c:idx val="3"/>
              <c:layout>
                <c:manualLayout>
                  <c:x val="0.17521369749501944"/>
                  <c:y val="4.862744398246445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Исполнено за 2023 год ; Субвенции бюджетам субъектов Российской Федерации и муниципальных образований ; </a:t>
                    </a:r>
                    <a:r>
                      <a:rPr lang="ru-RU" dirty="0" smtClean="0"/>
                      <a:t>351,2 млн.</a:t>
                    </a:r>
                    <a:r>
                      <a:rPr lang="ru-RU" baseline="0" dirty="0" smtClean="0"/>
                      <a:t> руб.</a:t>
                    </a:r>
                    <a:endParaRPr lang="ru-RU" dirty="0"/>
                  </a:p>
                </c:rich>
              </c:tx>
              <c:showVal val="1"/>
              <c:showCatName val="1"/>
              <c:showSerNam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FB-41A5-A56E-C9B23215F4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CatName val="1"/>
            <c:showSer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 бюджетам субъектов Российской федерации и муниципальных образований </c:v>
                </c:pt>
                <c:pt idx="1">
                  <c:v>Субсидии бюджетам субъектов Российской Федерации и муниципальных образований </c:v>
                </c:pt>
                <c:pt idx="2">
                  <c:v>Иные межбюджетные трансферты </c:v>
                </c:pt>
                <c:pt idx="3">
                  <c:v>Субвенции бюджетам субъектов Российской Федерации и муниципальных образований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252.3</c:v>
                </c:pt>
                <c:pt idx="1">
                  <c:v>261.3</c:v>
                </c:pt>
                <c:pt idx="2" formatCode="General">
                  <c:v>29.3</c:v>
                </c:pt>
                <c:pt idx="3">
                  <c:v>351.2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EFB-41A5-A56E-C9B23215F49B}"/>
            </c:ext>
          </c:extLst>
        </c:ser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60"/>
      <c:perspective val="0"/>
    </c:view3D>
    <c:plotArea>
      <c:layout>
        <c:manualLayout>
          <c:layoutTarget val="inner"/>
          <c:xMode val="edge"/>
          <c:yMode val="edge"/>
          <c:x val="7.0379946093173898E-2"/>
          <c:y val="6.8943002819689028E-2"/>
          <c:w val="0.85294825274142461"/>
          <c:h val="0.824994015712864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2023 год </c:v>
                </c:pt>
              </c:strCache>
            </c:strRef>
          </c:tx>
          <c:explosion val="23"/>
          <c:dPt>
            <c:idx val="0"/>
            <c:spPr>
              <a:solidFill>
                <a:srgbClr val="30F03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9D6D-4960-8FAC-17AA51A3522F}"/>
              </c:ext>
            </c:extLst>
          </c:dPt>
          <c:dPt>
            <c:idx val="3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6D-4960-8FAC-17AA51A3522F}"/>
              </c:ext>
            </c:extLst>
          </c:dPt>
          <c:dPt>
            <c:idx val="4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9D6D-4960-8FAC-17AA51A3522F}"/>
              </c:ext>
            </c:extLst>
          </c:dPt>
          <c:dPt>
            <c:idx val="6"/>
            <c:spPr>
              <a:solidFill>
                <a:schemeClr val="accent2"/>
              </a:solidFill>
              <a:ln w="12000" cap="flat" cmpd="sng" algn="ctr">
                <a:solidFill>
                  <a:schemeClr val="accent1"/>
                </a:solidFill>
                <a:prstDash val="solid"/>
              </a:ln>
              <a:effectLst>
                <a:glow rad="63500">
                  <a:schemeClr val="accent1">
                    <a:alpha val="45000"/>
                    <a:satMod val="120000"/>
                  </a:schemeClr>
                </a:glow>
              </a:effectLst>
              <a:scene3d>
                <a:camera prst="orthographicFront"/>
                <a:lightRig rig="brightRoom" dir="tl">
                  <a:rot lat="0" lon="0" rev="8700000"/>
                </a:lightRig>
              </a:scene3d>
              <a:sp3d>
                <a:bevelT prst="relaxedInset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6D-4960-8FAC-17AA51A3522F}"/>
              </c:ext>
            </c:extLst>
          </c:dPt>
          <c:dPt>
            <c:idx val="7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D6D-4960-8FAC-17AA51A3522F}"/>
              </c:ext>
            </c:extLst>
          </c:dPt>
          <c:dPt>
            <c:idx val="8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6D-4960-8FAC-17AA51A3522F}"/>
              </c:ext>
            </c:extLst>
          </c:dPt>
          <c:dPt>
            <c:idx val="9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D6D-4960-8FAC-17AA51A3522F}"/>
              </c:ext>
            </c:extLst>
          </c:dPt>
          <c:dPt>
            <c:idx val="10"/>
            <c:spPr>
              <a:solidFill>
                <a:schemeClr val="tx2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D6D-4960-8FAC-17AA51A3522F}"/>
              </c:ext>
            </c:extLst>
          </c:dPt>
          <c:dLbls>
            <c:dLbl>
              <c:idx val="0"/>
              <c:layout>
                <c:manualLayout>
                  <c:x val="0.1114914107359392"/>
                  <c:y val="5.464611913230298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 ; </a:t>
                    </a:r>
                    <a:endParaRPr lang="ru-RU" dirty="0" smtClean="0"/>
                  </a:p>
                  <a:p>
                    <a:r>
                      <a:rPr lang="ru-RU" dirty="0" smtClean="0"/>
                      <a:t>85,2 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D6D-4960-8FAC-17AA51A3522F}"/>
                </c:ext>
              </c:extLst>
            </c:dLbl>
            <c:dLbl>
              <c:idx val="1"/>
              <c:layout>
                <c:manualLayout>
                  <c:x val="0.13575331610827671"/>
                  <c:y val="0.1980112538356459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 ; </a:t>
                    </a:r>
                    <a:endParaRPr lang="ru-RU" dirty="0" smtClean="0"/>
                  </a:p>
                  <a:p>
                    <a:r>
                      <a:rPr lang="ru-RU" dirty="0" smtClean="0"/>
                      <a:t>1,4 </a:t>
                    </a:r>
                    <a:r>
                      <a:rPr lang="ru-RU" sz="14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D6D-4960-8FAC-17AA51A3522F}"/>
                </c:ext>
              </c:extLst>
            </c:dLbl>
            <c:dLbl>
              <c:idx val="2"/>
              <c:layout>
                <c:manualLayout>
                  <c:x val="0.1289257271509244"/>
                  <c:y val="0.37928062766108955"/>
                </c:manualLayout>
              </c:layout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/>
                      <a:t>Национальная безопасность и правоохранительная деятельность ; </a:t>
                    </a:r>
                    <a:endParaRPr lang="ru-RU" sz="1400" dirty="0" smtClean="0"/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40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/>
                      <a:t>6,1 </a:t>
                    </a:r>
                    <a:r>
                      <a:rPr lang="ru-RU" sz="14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pPr>
                <a:noFill/>
                <a:ln w="19050" cap="flat" cmpd="sng" algn="ctr">
                  <a:noFill/>
                  <a:prstDash val="solid"/>
                </a:ln>
                <a:effectLst/>
              </c:spPr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624B-41B3-85EE-BE7099BD67BC}"/>
                </c:ext>
              </c:extLst>
            </c:dLbl>
            <c:dLbl>
              <c:idx val="3"/>
              <c:layout>
                <c:manualLayout>
                  <c:x val="1.4527944188537457E-2"/>
                  <c:y val="0.4724433983078566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 ; </a:t>
                    </a:r>
                    <a:endParaRPr lang="ru-RU" dirty="0" smtClean="0"/>
                  </a:p>
                  <a:p>
                    <a:r>
                      <a:rPr lang="ru-RU" dirty="0" smtClean="0"/>
                      <a:t>148 </a:t>
                    </a:r>
                    <a:r>
                      <a:rPr lang="ru-RU" sz="14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D6D-4960-8FAC-17AA51A3522F}"/>
                </c:ext>
              </c:extLst>
            </c:dLbl>
            <c:dLbl>
              <c:idx val="4"/>
              <c:layout>
                <c:manualLayout>
                  <c:x val="-0.13966574938966889"/>
                  <c:y val="0.2878226754147824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ЖКХ ; </a:t>
                    </a:r>
                    <a:endParaRPr lang="ru-RU" dirty="0" smtClean="0"/>
                  </a:p>
                  <a:p>
                    <a:r>
                      <a:rPr lang="ru-RU" dirty="0" smtClean="0"/>
                      <a:t>109,2 </a:t>
                    </a:r>
                    <a:r>
                      <a:rPr lang="ru-RU" sz="14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D6D-4960-8FAC-17AA51A3522F}"/>
                </c:ext>
              </c:extLst>
            </c:dLbl>
            <c:dLbl>
              <c:idx val="5"/>
              <c:layout>
                <c:manualLayout>
                  <c:x val="-0.21620294801052509"/>
                  <c:y val="0.2322987195475934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Охрана окружающей среды ; </a:t>
                    </a:r>
                    <a:endParaRPr lang="ru-RU" dirty="0" smtClean="0"/>
                  </a:p>
                  <a:p>
                    <a:r>
                      <a:rPr lang="ru-RU" dirty="0" smtClean="0"/>
                      <a:t>22,5 </a:t>
                    </a:r>
                    <a:r>
                      <a:rPr lang="ru-RU" sz="14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</c:dLbl>
            <c:dLbl>
              <c:idx val="6"/>
              <c:layout>
                <c:manualLayout>
                  <c:x val="5.2883606474874112E-2"/>
                  <c:y val="-0.2107572945729038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 ; </a:t>
                    </a:r>
                    <a:endParaRPr lang="ru-RU" dirty="0" smtClean="0"/>
                  </a:p>
                  <a:p>
                    <a:r>
                      <a:rPr lang="ru-RU" dirty="0" smtClean="0"/>
                      <a:t>420,7 </a:t>
                    </a:r>
                    <a:r>
                      <a:rPr lang="ru-RU" sz="14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D6D-4960-8FAC-17AA51A3522F}"/>
                </c:ext>
              </c:extLst>
            </c:dLbl>
            <c:dLbl>
              <c:idx val="7"/>
              <c:layout>
                <c:manualLayout>
                  <c:x val="-1.8579132233170675E-2"/>
                  <c:y val="0.2597211420953224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 ; </a:t>
                    </a:r>
                    <a:r>
                      <a:rPr lang="ru-RU" dirty="0" smtClean="0"/>
                      <a:t>67,8 </a:t>
                    </a:r>
                    <a:r>
                      <a:rPr lang="ru-RU" sz="14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D6D-4960-8FAC-17AA51A3522F}"/>
                </c:ext>
              </c:extLst>
            </c:dLbl>
            <c:dLbl>
              <c:idx val="8"/>
              <c:layout>
                <c:manualLayout>
                  <c:x val="-9.9721469694250692E-2"/>
                  <c:y val="0.4055196918652235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 ; </a:t>
                    </a:r>
                    <a:endParaRPr lang="ru-RU" dirty="0" smtClean="0"/>
                  </a:p>
                  <a:p>
                    <a:r>
                      <a:rPr lang="ru-RU" dirty="0" smtClean="0"/>
                      <a:t>188,3 </a:t>
                    </a:r>
                    <a:r>
                      <a:rPr lang="ru-RU" sz="14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D6D-4960-8FAC-17AA51A3522F}"/>
                </c:ext>
              </c:extLst>
            </c:dLbl>
            <c:dLbl>
              <c:idx val="9"/>
              <c:layout>
                <c:manualLayout>
                  <c:x val="-0.20434517247371375"/>
                  <c:y val="0.3801230614438775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спорт ; </a:t>
                    </a:r>
                    <a:endParaRPr lang="ru-RU" dirty="0" smtClean="0"/>
                  </a:p>
                  <a:p>
                    <a:r>
                      <a:rPr lang="ru-RU" dirty="0" smtClean="0"/>
                      <a:t>33,5 </a:t>
                    </a:r>
                    <a:r>
                      <a:rPr lang="ru-RU" sz="14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D6D-4960-8FAC-17AA51A3522F}"/>
                </c:ext>
              </c:extLst>
            </c:dLbl>
            <c:dLbl>
              <c:idx val="10"/>
              <c:layout>
                <c:manualLayout>
                  <c:x val="-0.33768137823242866"/>
                  <c:y val="0.1391081742091253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трансферты общего характера системы ; </a:t>
                    </a:r>
                    <a:r>
                      <a:rPr lang="ru-RU" dirty="0" smtClean="0"/>
                      <a:t>30,6 </a:t>
                    </a:r>
                    <a:r>
                      <a:rPr lang="ru-RU" sz="1400" b="0" i="0" u="none" strike="noStrike" baseline="0" dirty="0" smtClean="0"/>
                      <a:t>млн. руб.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D6D-4960-8FAC-17AA51A3522F}"/>
                </c:ext>
              </c:extLst>
            </c:dLbl>
            <c:dLbl>
              <c:idx val="11"/>
              <c:layout>
                <c:manualLayout>
                  <c:x val="0.5285441930953535"/>
                  <c:y val="0.52642507639996183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9D6D-4960-8FAC-17AA51A3522F}"/>
                </c:ext>
              </c:extLst>
            </c:dLbl>
            <c:dLbl>
              <c:idx val="12"/>
              <c:layout>
                <c:manualLayout>
                  <c:x val="-0.28186101354360438"/>
                  <c:y val="2.7320125619845072E-2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9D6D-4960-8FAC-17AA51A3522F}"/>
                </c:ext>
              </c:extLst>
            </c:dLbl>
            <c:dLbl>
              <c:idx val="13"/>
              <c:layout>
                <c:manualLayout>
                  <c:x val="-9.2109720477401819E-2"/>
                  <c:y val="1.0647095549633783E-2"/>
                </c:manualLayout>
              </c:layout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624B-41B3-85EE-BE7099BD67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 </c:v>
                </c:pt>
                <c:pt idx="4">
                  <c:v>ЖКХ </c:v>
                </c:pt>
                <c:pt idx="5">
                  <c:v>Охрана окружающей среды </c:v>
                </c:pt>
                <c:pt idx="6">
                  <c:v>Образование </c:v>
                </c:pt>
                <c:pt idx="7">
                  <c:v>Культура, кинематография </c:v>
                </c:pt>
                <c:pt idx="8">
                  <c:v>Социальная политика </c:v>
                </c:pt>
                <c:pt idx="9">
                  <c:v>Физическая культура и спорт </c:v>
                </c:pt>
                <c:pt idx="10">
                  <c:v>Межбюджетные трансферты общего характера системы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85.2</c:v>
                </c:pt>
                <c:pt idx="1">
                  <c:v>1.4</c:v>
                </c:pt>
                <c:pt idx="2">
                  <c:v>6.1</c:v>
                </c:pt>
                <c:pt idx="3">
                  <c:v>148</c:v>
                </c:pt>
                <c:pt idx="4">
                  <c:v>109.2</c:v>
                </c:pt>
                <c:pt idx="5">
                  <c:v>22.5</c:v>
                </c:pt>
                <c:pt idx="6">
                  <c:v>420.7</c:v>
                </c:pt>
                <c:pt idx="7">
                  <c:v>67.8</c:v>
                </c:pt>
                <c:pt idx="8">
                  <c:v>188.3</c:v>
                </c:pt>
                <c:pt idx="9">
                  <c:v>33.5</c:v>
                </c:pt>
                <c:pt idx="10">
                  <c:v>30.6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9D6D-4960-8FAC-17AA51A3522F}"/>
            </c:ext>
          </c:extLst>
        </c:ser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3503507739102922"/>
          <c:y val="0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rAngAx val="1"/>
    </c:view3D>
    <c:plotArea>
      <c:layout>
        <c:manualLayout>
          <c:layoutTarget val="inner"/>
          <c:xMode val="edge"/>
          <c:yMode val="edge"/>
          <c:x val="0.12220877180072116"/>
          <c:y val="0.10848174989103776"/>
          <c:w val="0.63615645006990962"/>
          <c:h val="0.822429378531075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ресурсы</c:v>
                </c:pt>
              </c:strCache>
            </c:strRef>
          </c:tx>
          <c:explosion val="15"/>
          <c:dPt>
            <c:idx val="0"/>
            <c:explosion val="9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005-4F41-BDC4-3F14E59F1CAE}"/>
              </c:ext>
            </c:extLst>
          </c:dPt>
          <c:dPt>
            <c:idx val="1"/>
            <c:explosion val="9"/>
            <c:extLst xmlns:c16r2="http://schemas.microsoft.com/office/drawing/2015/06/chart">
              <c:ext xmlns:c16="http://schemas.microsoft.com/office/drawing/2014/chart" uri="{C3380CC4-5D6E-409C-BE32-E72D297353CC}">
                <c16:uniqueId val="{00000002-A005-4F41-BDC4-3F14E59F1CAE}"/>
              </c:ext>
            </c:extLst>
          </c:dPt>
          <c:dPt>
            <c:idx val="2"/>
            <c:explosion val="1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005-4F41-BDC4-3F14E59F1CAE}"/>
              </c:ext>
            </c:extLst>
          </c:dPt>
          <c:dLbls>
            <c:dLbl>
              <c:idx val="0"/>
              <c:layout>
                <c:manualLayout>
                  <c:x val="-5.7574508793877266E-2"/>
                  <c:y val="-0.30672383113127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Фонд </a:t>
                    </a:r>
                    <a:r>
                      <a:rPr lang="ru-RU" dirty="0"/>
                      <a:t>оплаты труда; </a:t>
                    </a:r>
                    <a:r>
                      <a:rPr lang="ru-RU" dirty="0" smtClean="0"/>
                      <a:t>289,5</a:t>
                    </a:r>
                    <a:r>
                      <a:rPr lang="ru-RU" baseline="0" dirty="0" smtClean="0"/>
                      <a:t> </a:t>
                    </a:r>
                    <a:r>
                      <a:rPr lang="ru-RU" sz="1400" b="0" i="0" u="none" strike="noStrike" baseline="0" dirty="0"/>
                      <a:t>млн. руб.</a:t>
                    </a:r>
                    <a:endParaRPr lang="ru-RU" dirty="0"/>
                  </a:p>
                </c:rich>
              </c:tx>
              <c:showVal val="1"/>
              <c:showCatName val="1"/>
              <c:showSer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005-4F41-BDC4-3F14E59F1CAE}"/>
                </c:ext>
              </c:extLst>
            </c:dLbl>
            <c:dLbl>
              <c:idx val="1"/>
              <c:layout>
                <c:manualLayout>
                  <c:x val="-0.50659454951308669"/>
                  <c:y val="-4.88409407501730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Коммунальные </a:t>
                    </a:r>
                    <a:r>
                      <a:rPr lang="ru-RU" dirty="0"/>
                      <a:t>услуги; </a:t>
                    </a:r>
                    <a:r>
                      <a:rPr lang="ru-RU" dirty="0" smtClean="0"/>
                      <a:t>46,7 </a:t>
                    </a:r>
                    <a:r>
                      <a:rPr lang="ru-RU" sz="1400" b="0" i="0" u="none" strike="noStrike" baseline="0" dirty="0"/>
                      <a:t>млн. руб.</a:t>
                    </a:r>
                    <a:endParaRPr lang="ru-RU" dirty="0"/>
                  </a:p>
                </c:rich>
              </c:tx>
              <c:showVal val="1"/>
              <c:showCatName val="1"/>
              <c:showSer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005-4F41-BDC4-3F14E59F1CAE}"/>
                </c:ext>
              </c:extLst>
            </c:dLbl>
            <c:dLbl>
              <c:idx val="2"/>
              <c:layout>
                <c:manualLayout>
                  <c:x val="8.9252336448598247E-3"/>
                  <c:y val="-0.1779253970372371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Прочие </a:t>
                    </a:r>
                    <a:r>
                      <a:rPr lang="ru-RU" dirty="0"/>
                      <a:t>расходы; </a:t>
                    </a:r>
                    <a:r>
                      <a:rPr lang="ru-RU" dirty="0" smtClean="0"/>
                      <a:t>140 </a:t>
                    </a:r>
                    <a:r>
                      <a:rPr lang="ru-RU" sz="1400" b="0" i="0" u="none" strike="noStrike" baseline="0" dirty="0" smtClean="0"/>
                      <a:t>млн</a:t>
                    </a:r>
                    <a:r>
                      <a:rPr lang="ru-RU" sz="1400" b="0" i="0" u="none" strike="noStrike" baseline="0" dirty="0"/>
                      <a:t>. руб.</a:t>
                    </a:r>
                    <a:endParaRPr lang="ru-RU" dirty="0"/>
                  </a:p>
                </c:rich>
              </c:tx>
              <c:showVal val="1"/>
              <c:showCatName val="1"/>
              <c:showSer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005-4F41-BDC4-3F14E59F1C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SerName val="1"/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Фонд оплаты труда</c:v>
                </c:pt>
                <c:pt idx="1">
                  <c:v>Коммунальные услуги</c:v>
                </c:pt>
                <c:pt idx="2">
                  <c:v>Прочие расходы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289.5</c:v>
                </c:pt>
                <c:pt idx="1">
                  <c:v>46.7</c:v>
                </c:pt>
                <c:pt idx="2">
                  <c:v>140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005-4F41-BDC4-3F14E59F1CAE}"/>
            </c:ext>
          </c:extLst>
        </c:ser>
      </c:pie3DChart>
      <c:spPr>
        <a:effectLst>
          <a:glow rad="139700">
            <a:schemeClr val="accent2">
              <a:satMod val="175000"/>
              <a:alpha val="40000"/>
            </a:schemeClr>
          </a:glow>
        </a:effectLst>
      </c:spPr>
    </c:plotArea>
    <c:legend>
      <c:legendPos val="r"/>
      <c:legendEntry>
        <c:idx val="1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31596634532908"/>
          <c:y val="0.75230681969839108"/>
          <c:w val="0.30634189417911722"/>
          <c:h val="0.21809822501000944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10"/>
    </c:view3D>
    <c:plotArea>
      <c:layout>
        <c:manualLayout>
          <c:layoutTarget val="inner"/>
          <c:xMode val="edge"/>
          <c:yMode val="edge"/>
          <c:x val="8.7422057055952115E-2"/>
          <c:y val="0.14159593398283163"/>
          <c:w val="0.84073220987563457"/>
          <c:h val="0.812853329774455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2023 год</c:v>
                </c:pt>
              </c:strCache>
            </c:strRef>
          </c:tx>
          <c:explosion val="1"/>
          <c:dPt>
            <c:idx val="0"/>
            <c:spPr>
              <a:solidFill>
                <a:srgbClr val="30F035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CDE-4A71-8283-AD46A7ECBB10}"/>
              </c:ext>
            </c:extLst>
          </c:dPt>
          <c:dPt>
            <c:idx val="1"/>
            <c:spPr>
              <a:solidFill>
                <a:schemeClr val="accent5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DE-4A71-8283-AD46A7ECBB10}"/>
              </c:ext>
            </c:extLst>
          </c:dPt>
          <c:dPt>
            <c:idx val="2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CDE-4A71-8283-AD46A7ECBB10}"/>
              </c:ext>
            </c:extLst>
          </c:dPt>
          <c:dPt>
            <c:idx val="3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DE-4A71-8283-AD46A7ECBB10}"/>
              </c:ext>
            </c:extLst>
          </c:dPt>
          <c:dPt>
            <c:idx val="4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CDE-4A71-8283-AD46A7ECBB10}"/>
              </c:ext>
            </c:extLst>
          </c:dPt>
          <c:dPt>
            <c:idx val="5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CDE-4A71-8283-AD46A7ECBB10}"/>
              </c:ext>
            </c:extLst>
          </c:dPt>
          <c:dPt>
            <c:idx val="6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CDE-4A71-8283-AD46A7ECBB10}"/>
              </c:ext>
            </c:extLst>
          </c:dPt>
          <c:dPt>
            <c:idx val="7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CDE-4A71-8283-AD46A7ECBB10}"/>
              </c:ext>
            </c:extLst>
          </c:dPt>
          <c:dLbls>
            <c:dLbl>
              <c:idx val="0"/>
              <c:layout>
                <c:manualLayout>
                  <c:x val="-0.39951332035904108"/>
                  <c:y val="-5.2256769376788073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КСП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3,5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CDE-4A71-8283-AD46A7ECBB10}"/>
                </c:ext>
              </c:extLst>
            </c:dLbl>
            <c:dLbl>
              <c:idx val="1"/>
              <c:layout>
                <c:manualLayout>
                  <c:x val="-0.25836485392597541"/>
                  <c:y val="-7.3545753814671475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Собрание депутатов;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4,6 млн. руб.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CDE-4A71-8283-AD46A7ECBB10}"/>
                </c:ext>
              </c:extLst>
            </c:dLbl>
            <c:dLbl>
              <c:idx val="2"/>
              <c:layout>
                <c:manualLayout>
                  <c:x val="-8.4793521720999868E-2"/>
                  <c:y val="-5.5890386583033094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КУМИ;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23,4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600" dirty="0"/>
                  </a:p>
                </c:rich>
              </c:tx>
              <c:spPr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CDE-4A71-8283-AD46A7ECBB10}"/>
                </c:ext>
              </c:extLst>
            </c:dLbl>
            <c:dLbl>
              <c:idx val="3"/>
              <c:layout>
                <c:manualLayout>
                  <c:x val="1.1786739274413266E-2"/>
                  <c:y val="-6.1784999332710533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Финансовое управление;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46,4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CDE-4A71-8283-AD46A7ECBB10}"/>
                </c:ext>
              </c:extLst>
            </c:dLbl>
            <c:dLbl>
              <c:idx val="4"/>
              <c:layout>
                <c:manualLayout>
                  <c:x val="2.7096965279719911E-2"/>
                  <c:y val="-9.0153933947511242E-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Отдел культуры;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82,7 </a:t>
                    </a:r>
                    <a:r>
                      <a:rPr lang="ru-RU" sz="1800" b="0" i="0" u="none" strike="noStrike" baseline="0" dirty="0" smtClean="0"/>
                      <a:t>млн. руб.</a:t>
                    </a:r>
                    <a:endParaRPr lang="ru-RU" sz="1600" dirty="0"/>
                  </a:p>
                </c:rich>
              </c:tx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CDE-4A71-8283-AD46A7ECBB10}"/>
                </c:ext>
              </c:extLst>
            </c:dLbl>
            <c:dLbl>
              <c:idx val="5"/>
              <c:layout>
                <c:manualLayout>
                  <c:x val="-2.0654205607476848E-2"/>
                  <c:y val="0.2550195738244617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Администрация района;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365,0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600" dirty="0"/>
                  </a:p>
                </c:rich>
              </c:tx>
              <c:spPr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CDE-4A71-8283-AD46A7ECBB10}"/>
                </c:ext>
              </c:extLst>
            </c:dLbl>
            <c:dLbl>
              <c:idx val="6"/>
              <c:layout>
                <c:manualLayout>
                  <c:x val="1.0236290795275618E-2"/>
                  <c:y val="3.8461685001409715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УСЗН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endParaRPr lang="ru-RU" sz="1600" dirty="0" smtClean="0"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173,3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600" dirty="0"/>
                  </a:p>
                </c:rich>
              </c:tx>
              <c:spPr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2CDE-4A71-8283-AD46A7ECBB10}"/>
                </c:ext>
              </c:extLst>
            </c:dLbl>
            <c:dLbl>
              <c:idx val="7"/>
              <c:layout>
                <c:manualLayout>
                  <c:x val="0"/>
                  <c:y val="0.47146381066773441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Управление образования;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414,3 </a:t>
                    </a:r>
                    <a:r>
                      <a:rPr lang="ru-RU" sz="1600" b="0" i="0" u="none" strike="noStrike" baseline="0" dirty="0" smtClean="0"/>
                      <a:t>млн. руб.</a:t>
                    </a:r>
                    <a:endParaRPr lang="ru-RU" sz="1600" dirty="0"/>
                  </a:p>
                </c:rich>
              </c:tx>
              <c:spPr/>
              <c:showLegendKey val="1"/>
              <c:showVal val="1"/>
              <c:showCatName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CDE-4A71-8283-AD46A7ECBB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КСП</c:v>
                </c:pt>
                <c:pt idx="1">
                  <c:v>Собрание депутатов</c:v>
                </c:pt>
                <c:pt idx="2">
                  <c:v>КУМИ</c:v>
                </c:pt>
                <c:pt idx="3">
                  <c:v>Финансовое управление</c:v>
                </c:pt>
                <c:pt idx="4">
                  <c:v>Отдел культуры</c:v>
                </c:pt>
                <c:pt idx="5">
                  <c:v>Администрация района</c:v>
                </c:pt>
                <c:pt idx="6">
                  <c:v>УСЗН</c:v>
                </c:pt>
                <c:pt idx="7">
                  <c:v>Управление образования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3.5</c:v>
                </c:pt>
                <c:pt idx="1">
                  <c:v>4.5999999999999996</c:v>
                </c:pt>
                <c:pt idx="2">
                  <c:v>23.4</c:v>
                </c:pt>
                <c:pt idx="3">
                  <c:v>46.4</c:v>
                </c:pt>
                <c:pt idx="4">
                  <c:v>82.7</c:v>
                </c:pt>
                <c:pt idx="5">
                  <c:v>365</c:v>
                </c:pt>
                <c:pt idx="6">
                  <c:v>173.3</c:v>
                </c:pt>
                <c:pt idx="7">
                  <c:v>414.3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CDE-4A71-8283-AD46A7ECBB10}"/>
            </c:ext>
          </c:extLst>
        </c:ser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>
        <c:manualLayout>
          <c:layoutTarget val="inner"/>
          <c:xMode val="edge"/>
          <c:yMode val="edge"/>
          <c:x val="0.1054229853212805"/>
          <c:y val="2.9677211640321895E-2"/>
          <c:w val="0.38999295226986097"/>
          <c:h val="0.908225178792528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Уменьшился 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1905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7.7160493827160594E-3"/>
                  <c:y val="0.1123401388436081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B8-46F7-937F-8E93189F12B8}"/>
                </c:ext>
              </c:extLst>
            </c:dLbl>
            <c:dLbl>
              <c:idx val="1"/>
              <c:layout>
                <c:manualLayout>
                  <c:x val="7.2530864197530923E-2"/>
                  <c:y val="-2.061177199971924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B8-46F7-937F-8E93189F12B8}"/>
                </c:ext>
              </c:extLst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B8-46F7-937F-8E93189F1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30.4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DB8-46F7-937F-8E93189F12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Уточненные бюджетные назначения</c:v>
                </c:pt>
              </c:strCache>
            </c:strRef>
          </c:tx>
          <c:spPr>
            <a:solidFill>
              <a:schemeClr val="accent2"/>
            </a:solidFill>
            <a:ln w="9525" cap="flat" cmpd="sng" algn="ctr">
              <a:solidFill>
                <a:schemeClr val="accent5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dLbls>
            <c:dLbl>
              <c:idx val="0"/>
              <c:layout>
                <c:manualLayout>
                  <c:x val="-5.0925925925925923E-2"/>
                  <c:y val="0.1630023869107342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1005,8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DB8-46F7-937F-8E93189F12B8}"/>
                </c:ext>
              </c:extLst>
            </c:dLbl>
            <c:dLbl>
              <c:idx val="1"/>
              <c:layout>
                <c:manualLayout>
                  <c:x val="7.870370370370373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B8-46F7-937F-8E93189F12B8}"/>
                </c:ext>
              </c:extLst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B8-46F7-937F-8E93189F1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999.4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DB8-46F7-937F-8E93189F12B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30F035"/>
            </a:solidFill>
            <a:ln w="190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1.8518518518518583E-2"/>
                  <c:y val="-3.37472872935611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961,2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D89-4B0C-B43A-8F22AAB2BDBA}"/>
                </c:ext>
              </c:extLst>
            </c:dLbl>
            <c:dLbl>
              <c:idx val="1"/>
              <c:layout>
                <c:manualLayout>
                  <c:x val="4.0123456790123462E-2"/>
                  <c:y val="-2.576471499964902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DB8-46F7-937F-8E93189F1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</c:formatCode>
                <c:ptCount val="1"/>
                <c:pt idx="0">
                  <c:v>969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DB8-46F7-937F-8E93189F12B8}"/>
            </c:ext>
          </c:extLst>
        </c:ser>
        <c:shape val="pyramid"/>
        <c:axId val="118106752"/>
        <c:axId val="118124928"/>
        <c:axId val="129439488"/>
      </c:bar3DChart>
      <c:catAx>
        <c:axId val="1181067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8124928"/>
        <c:crosses val="autoZero"/>
        <c:auto val="1"/>
        <c:lblAlgn val="ctr"/>
        <c:lblOffset val="100"/>
      </c:catAx>
      <c:valAx>
        <c:axId val="118124928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106752"/>
        <c:crosses val="autoZero"/>
        <c:crossBetween val="between"/>
      </c:valAx>
      <c:serAx>
        <c:axId val="12943948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124928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763876737630015"/>
          <c:y val="0.21402565183976371"/>
          <c:w val="0.3073612326236998"/>
          <c:h val="0.35341992921451038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0.30869</cdr:x>
      <cdr:y>0.07565</cdr:y>
    </cdr:from>
    <cdr:to>
      <cdr:x>0.49084</cdr:x>
      <cdr:y>0.17583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684549" y="348640"/>
          <a:ext cx="1584106" cy="461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0.58522</cdr:x>
      <cdr:y>0.01797</cdr:y>
    </cdr:from>
    <cdr:to>
      <cdr:x>0.70843</cdr:x>
      <cdr:y>0.11815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89488" y="82815"/>
          <a:ext cx="1071522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0.33831</cdr:x>
      <cdr:y>0.07954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2972649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w Cen MT"/>
            </a:defRPr>
          </a:lvl1pPr>
          <a:lvl2pPr marL="457200" indent="0">
            <a:defRPr sz="1100">
              <a:latin typeface="Tw Cen MT"/>
            </a:defRPr>
          </a:lvl2pPr>
          <a:lvl3pPr marL="914400" indent="0">
            <a:defRPr sz="1100">
              <a:latin typeface="Tw Cen MT"/>
            </a:defRPr>
          </a:lvl3pPr>
          <a:lvl4pPr marL="1371600" indent="0">
            <a:defRPr sz="1100">
              <a:latin typeface="Tw Cen MT"/>
            </a:defRPr>
          </a:lvl4pPr>
          <a:lvl5pPr marL="1828800" indent="0">
            <a:defRPr sz="1100">
              <a:latin typeface="Tw Cen MT"/>
            </a:defRPr>
          </a:lvl5pPr>
          <a:lvl6pPr marL="2286000" indent="0">
            <a:defRPr sz="1100">
              <a:latin typeface="Tw Cen MT"/>
            </a:defRPr>
          </a:lvl6pPr>
          <a:lvl7pPr marL="2743200" indent="0">
            <a:defRPr sz="1100">
              <a:latin typeface="Tw Cen MT"/>
            </a:defRPr>
          </a:lvl7pPr>
          <a:lvl8pPr marL="3200400" indent="0">
            <a:defRPr sz="1100">
              <a:latin typeface="Tw Cen MT"/>
            </a:defRPr>
          </a:lvl8pPr>
          <a:lvl9pPr marL="3657600" indent="0">
            <a:defRPr sz="1100">
              <a:latin typeface="Tw Cen MT"/>
            </a:defRPr>
          </a:lvl9pPr>
        </a:lstStyle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0.28175</cdr:x>
      <cdr:y>0.63387</cdr:y>
    </cdr:from>
    <cdr:to>
      <cdr:x>0.39362</cdr:x>
      <cdr:y>0.81518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3042" y="31969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0.30818</cdr:x>
      <cdr:y>0.76237</cdr:y>
    </cdr:from>
    <cdr:to>
      <cdr:x>0.42004</cdr:x>
      <cdr:y>0.94367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9066" y="38450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0.53854</cdr:x>
      <cdr:y>0.20813</cdr:y>
    </cdr:from>
    <cdr:to>
      <cdr:x>0.73979</cdr:x>
      <cdr:y>0.33223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32006" y="921854"/>
          <a:ext cx="1656184" cy="549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0.48999</cdr:x>
      <cdr:y>0.06503</cdr:y>
    </cdr:from>
    <cdr:to>
      <cdr:x>0.76776</cdr:x>
      <cdr:y>0.14842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32448" y="288032"/>
          <a:ext cx="2285936" cy="369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97 </a:t>
          </a:r>
          <a:r>
            <a: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 исполнено)</a:t>
          </a:r>
        </a:p>
      </cdr:txBody>
    </cdr:sp>
  </cdr:relSizeAnchor>
  <cdr:relSizeAnchor xmlns:cdr="http://schemas.openxmlformats.org/drawingml/2006/chartDrawing">
    <cdr:from>
      <cdr:x>0.25174</cdr:x>
      <cdr:y>0.91661</cdr:y>
    </cdr:from>
    <cdr:to>
      <cdr:x>0.59028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71720" y="4059809"/>
          <a:ext cx="2786048" cy="369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0.18229</cdr:x>
      <cdr:y>0.07246</cdr:y>
    </cdr:from>
    <cdr:to>
      <cdr:x>0.28646</cdr:x>
      <cdr:y>0.14739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00198" y="357190"/>
          <a:ext cx="857256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0000"/>
            </a:solidFill>
            <a:latin typeface="Georgia" pitchFamily="18" charset="0"/>
          </a:endParaRPr>
        </a:p>
      </cdr:txBody>
    </cdr:sp>
  </cdr:relSizeAnchor>
  <cdr:relSizeAnchor xmlns:cdr="http://schemas.openxmlformats.org/drawingml/2006/chartDrawing">
    <cdr:from>
      <cdr:x>0.65105</cdr:x>
      <cdr:y>0.27536</cdr:y>
    </cdr:from>
    <cdr:to>
      <cdr:x>0.8073</cdr:x>
      <cdr:y>0.40648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357850" y="1357322"/>
          <a:ext cx="1285884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F0A99-CC93-4E79-ADB1-7E128633B518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C7DC4-76FE-4D40-9ADA-208B45D7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b="1" i="0" baseline="0" dirty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0" baseline="0" dirty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Слайд исправлен</a:t>
            </a:r>
            <a:endParaRPr lang="ru-RU" b="1" i="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774260" cy="898575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Нязепетровский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муниципальный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C78992-DE29-4D97-87F3-CCAEABEE3F1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827584" y="2204864"/>
            <a:ext cx="7786742" cy="28007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итоги исполнения бюджета Нязепетровского муниципального района </a:t>
            </a:r>
          </a:p>
          <a:p>
            <a:pPr algn="ctr">
              <a:defRPr/>
            </a:pP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5157192"/>
            <a:ext cx="842968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2024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Нязепетровск</a:t>
            </a:r>
          </a:p>
        </p:txBody>
      </p:sp>
      <p:pic>
        <p:nvPicPr>
          <p:cNvPr id="8" name="Рисунок 7" descr="cfoto">
            <a:extLst>
              <a:ext uri="{FF2B5EF4-FFF2-40B4-BE49-F238E27FC236}">
                <a16:creationId xmlns:a16="http://schemas.microsoft.com/office/drawing/2014/main" xmlns="" id="{FF5BB2DF-3DF5-4F30-86E8-80D2FCD17CB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55883"/>
            <a:ext cx="1143372" cy="115379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200800" cy="1161792"/>
          </a:xfr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Нязепетровского муниципального района за счёт собственных ресурсов в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году  –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476,2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5766848"/>
              </p:ext>
            </p:extLst>
          </p:nvPr>
        </p:nvGraphicFramePr>
        <p:xfrm>
          <a:off x="611560" y="1916832"/>
          <a:ext cx="81534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1224136"/>
          </a:xfr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Ведомственная структура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расходов бюджета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Нязепетровского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муниципального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году –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1113,2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4887746"/>
              </p:ext>
            </p:extLst>
          </p:nvPr>
        </p:nvGraphicFramePr>
        <p:xfrm>
          <a:off x="467544" y="1628800"/>
          <a:ext cx="8352928" cy="4724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Рисунок 3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60648"/>
            <a:ext cx="1152128" cy="1152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12128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395536" y="2132856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900" y="332656"/>
            <a:ext cx="7132579" cy="1296144"/>
          </a:xfrm>
          <a:solidFill>
            <a:schemeClr val="accent1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 муниципальным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программам из бюджета Нязепетровского  муниципального района в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4641974"/>
              </p:ext>
            </p:extLst>
          </p:nvPr>
        </p:nvGraphicFramePr>
        <p:xfrm>
          <a:off x="467544" y="2060848"/>
          <a:ext cx="82296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2656"/>
            <a:ext cx="1224136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7882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34634"/>
            <a:ext cx="7416824" cy="972108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расходы бюджета Нязепетровского  муниципального района в рамках  муниципальных  программ</a:t>
            </a:r>
            <a:r>
              <a:rPr lang="en-US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969 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(млн. руб. 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6327753"/>
              </p:ext>
            </p:extLst>
          </p:nvPr>
        </p:nvGraphicFramePr>
        <p:xfrm>
          <a:off x="0" y="1196752"/>
          <a:ext cx="9144000" cy="5431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152128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85628"/>
            <a:ext cx="7128792" cy="119915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межбюджетным трансфертам из бюджета Нязепетровского муниципального района за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226,7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1584139"/>
              </p:ext>
            </p:extLst>
          </p:nvPr>
        </p:nvGraphicFramePr>
        <p:xfrm>
          <a:off x="395536" y="1628800"/>
          <a:ext cx="8496944" cy="5014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296144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88832" cy="1224136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Структура расходов по межбюджетным трансфертам из бюджета Нязепетровского муниципального района в разрезе поселений за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– 133,4 млн.руб</a:t>
            </a:r>
            <a:r>
              <a:rPr lang="ru-RU" sz="22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55280812"/>
              </p:ext>
            </p:extLst>
          </p:nvPr>
        </p:nvGraphicFramePr>
        <p:xfrm>
          <a:off x="323528" y="1700808"/>
          <a:ext cx="85689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272808" cy="1269924"/>
          </a:xfrm>
          <a:solidFill>
            <a:schemeClr val="accent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Динамика дебиторской и кредиторской задолженности по бюджету Нязепетровского муниципального района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году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19740791"/>
              </p:ext>
            </p:extLst>
          </p:nvPr>
        </p:nvGraphicFramePr>
        <p:xfrm>
          <a:off x="323528" y="1700808"/>
          <a:ext cx="82296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547664" y="1988840"/>
            <a:ext cx="2016224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(9,8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руб.)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4572000" y="1988840"/>
            <a:ext cx="1941635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(21,7 млн. руб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88640"/>
            <a:ext cx="1224136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4428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7583" y="2876548"/>
            <a:ext cx="7848873" cy="1056507"/>
          </a:xfrm>
          <a:solidFill>
            <a:schemeClr val="accent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Нязепетровский</a:t>
            </a:r>
            <a:r>
              <a:rPr lang="ru-RU" sz="3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муниципальный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8C78992-DE29-4D97-87F3-CCAEABEE3F1B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827584" y="4149080"/>
            <a:ext cx="7848872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  <p:pic>
        <p:nvPicPr>
          <p:cNvPr id="6" name="Рисунок 5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76672"/>
            <a:ext cx="2304256" cy="205222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1367644" y="258054"/>
            <a:ext cx="7380820" cy="9361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Показатели исполнения бюджета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Нязепетровского муниципального района за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700" dirty="0"/>
              <a:t/>
            </a:r>
            <a:br>
              <a:rPr lang="ru-RU" sz="2700" dirty="0"/>
            </a:br>
            <a:endParaRPr lang="ru-RU" sz="2400" b="1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411023434"/>
              </p:ext>
            </p:extLst>
          </p:nvPr>
        </p:nvGraphicFramePr>
        <p:xfrm>
          <a:off x="467544" y="1556792"/>
          <a:ext cx="8676456" cy="505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1"/>
          <p:cNvSpPr txBox="1"/>
          <p:nvPr/>
        </p:nvSpPr>
        <p:spPr>
          <a:xfrm>
            <a:off x="7884369" y="2060848"/>
            <a:ext cx="1080119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млн.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pic>
        <p:nvPicPr>
          <p:cNvPr id="7" name="Рисунок 6" descr="cfoto">
            <a:extLst>
              <a:ext uri="{FF2B5EF4-FFF2-40B4-BE49-F238E27FC236}">
                <a16:creationId xmlns:a16="http://schemas.microsoft.com/office/drawing/2014/main" xmlns="" id="{C2CD2A56-8FA4-4E80-B352-C9D0D0C822CF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1008112" cy="936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8950602"/>
              </p:ext>
            </p:extLst>
          </p:nvPr>
        </p:nvGraphicFramePr>
        <p:xfrm>
          <a:off x="323528" y="1315481"/>
          <a:ext cx="8496944" cy="5384438"/>
        </p:xfrm>
        <a:graphic>
          <a:graphicData uri="http://schemas.openxmlformats.org/drawingml/2006/table">
            <a:tbl>
              <a:tblPr/>
              <a:tblGrid>
                <a:gridCol w="8496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812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бюджета Нязепетровского муниципального района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за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2023</a:t>
                      </a:r>
                      <a:r>
                        <a:rPr lang="ru-RU" sz="2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baseline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год – </a:t>
                      </a: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1096,7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млн.руб.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35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7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1094" marR="610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519018657"/>
              </p:ext>
            </p:extLst>
          </p:nvPr>
        </p:nvGraphicFramePr>
        <p:xfrm>
          <a:off x="0" y="2420887"/>
          <a:ext cx="9144000" cy="4475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4989112C-DEEC-4202-AB7D-7C127F8E1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7644" y="258054"/>
            <a:ext cx="7452828" cy="9361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доходов бюджета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Нязепетровского муниципального района за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700" dirty="0"/>
              <a:t/>
            </a:r>
            <a:br>
              <a:rPr lang="ru-RU" sz="2700" dirty="0"/>
            </a:br>
            <a:endParaRPr lang="ru-RU" sz="2400" b="1" dirty="0"/>
          </a:p>
        </p:txBody>
      </p:sp>
      <p:pic>
        <p:nvPicPr>
          <p:cNvPr id="8" name="Рисунок 7" descr="cfoto">
            <a:extLst>
              <a:ext uri="{FF2B5EF4-FFF2-40B4-BE49-F238E27FC236}">
                <a16:creationId xmlns:a16="http://schemas.microsoft.com/office/drawing/2014/main" xmlns="" id="{73D5D0EE-C2B3-408B-A09A-4E11FFE9736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00811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1600" b="1" dirty="0"/>
              <a:t>МЛН.РУБ.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181135" cy="86409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Динамика изменения доходов бюджета в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году  к 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29802609"/>
              </p:ext>
            </p:extLst>
          </p:nvPr>
        </p:nvGraphicFramePr>
        <p:xfrm>
          <a:off x="539552" y="1556792"/>
          <a:ext cx="849884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:a16="http://schemas.microsoft.com/office/drawing/2014/main" xmlns="" id="{C8D4A28A-1ECE-4E9F-9EF9-4F2358C48E7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0648"/>
            <a:ext cx="1008112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715272" cy="10539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Нязепетровского муниципального района за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год 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(тыс.руб.) </a:t>
            </a:r>
            <a:endParaRPr lang="ru-RU" sz="1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1989957"/>
              </p:ext>
            </p:extLst>
          </p:nvPr>
        </p:nvGraphicFramePr>
        <p:xfrm>
          <a:off x="179512" y="1124744"/>
          <a:ext cx="8784979" cy="5530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40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32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2022 год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на 2023 год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2023 год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к  2022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Доля в общем объеме               Н и НД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94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174 749,7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178 484,0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182 341,8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прибыль,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146 496,5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151 139,8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154 193,5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товары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реализуемые на территории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РФ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12 119,1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11 994,5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12 687,3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14 570,3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13 930,0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14 018,3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добычу полезных ископаемых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1 419,7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1 431,1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0,7%</a:t>
                      </a:r>
                    </a:p>
                  </a:txBody>
                  <a:tcPr marL="9525" marR="9525" marT="9525" marB="0" anchor="ctr"/>
                </a:tc>
              </a:tr>
              <a:tr h="3763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Задолженность и перерасчеты по отмененным налогам и сборам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2088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64 314,3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18 220,2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20 006,2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9,9%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2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4 479,6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4 952,1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5 382,0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55 406,5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10 826,8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11 041,7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47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2 784,6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1 370,5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1 543,2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9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1 590,7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1 019,6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1 988,6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07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9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налоговые и неналоговые доходы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239 064,0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196 704,2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202 348,0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pic>
        <p:nvPicPr>
          <p:cNvPr id="4" name="Рисунок 3" descr="cfoto">
            <a:extLst>
              <a:ext uri="{FF2B5EF4-FFF2-40B4-BE49-F238E27FC236}">
                <a16:creationId xmlns:a16="http://schemas.microsoft.com/office/drawing/2014/main" xmlns="" id="{E654956E-72A0-4463-A297-0A9BBBC2618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88832" cy="12241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Структура собственных налоговых и неналоговых доходов бюджета Нязепетровского муниципального района за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– 202,4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млн. руб.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3DEDA35B-397E-47C5-80C1-1B9397B72C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0981216"/>
              </p:ext>
            </p:extLst>
          </p:nvPr>
        </p:nvGraphicFramePr>
        <p:xfrm>
          <a:off x="467544" y="1484784"/>
          <a:ext cx="8496944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 descr="cfoto">
            <a:extLst>
              <a:ext uri="{FF2B5EF4-FFF2-40B4-BE49-F238E27FC236}">
                <a16:creationId xmlns:a16="http://schemas.microsoft.com/office/drawing/2014/main" xmlns="" id="{616A9F89-604F-470C-86D0-DFF1051082DA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7812360" y="1051157"/>
            <a:ext cx="1008111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289301" cy="94618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из областного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бюджета в бюджет Нязепетровского муниципального района в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6418814"/>
              </p:ext>
            </p:extLst>
          </p:nvPr>
        </p:nvGraphicFramePr>
        <p:xfrm>
          <a:off x="395536" y="1340768"/>
          <a:ext cx="8297413" cy="3542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43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91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93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793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27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60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63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2022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на 2023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2023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к 2022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Доля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260 132,4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252 252,6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252 252,6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бюджетам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185 651,8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262 383,4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261 344,2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333 956,7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353 205,6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351 248,0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межбюджетные трансферты, передаваемые бюджетам муниципальных районов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14 170,6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29 358,2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29 313,1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поступлений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793 911,5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897 199,8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894 157,9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4875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Возврат неиспользованных остаток субсидий, субвенций и иных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межбюджетиных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трансфертов прошлых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-55 283,6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-429,3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1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738 627,9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897 199,8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893 728,6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1220760"/>
              </p:ext>
            </p:extLst>
          </p:nvPr>
        </p:nvGraphicFramePr>
        <p:xfrm>
          <a:off x="1428728" y="4857760"/>
          <a:ext cx="6096000" cy="259609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96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Безвозмездные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поступления из бюджетов поселений за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211" marR="7211" marT="721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9255975"/>
              </p:ext>
            </p:extLst>
          </p:nvPr>
        </p:nvGraphicFramePr>
        <p:xfrm>
          <a:off x="395536" y="5187950"/>
          <a:ext cx="8313413" cy="1487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86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9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16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90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90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90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650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2022год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на 2023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2023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к 2022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Доля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межбюджетные трансферты, передаваемые бюджетам муниципальных районов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8" name="Рисунок 7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1080120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272808" cy="1235816"/>
          </a:xfr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безвозмездных поступлений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Нязепетровского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района за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год -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894,2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0015579"/>
              </p:ext>
            </p:extLst>
          </p:nvPr>
        </p:nvGraphicFramePr>
        <p:xfrm>
          <a:off x="539552" y="1600200"/>
          <a:ext cx="8247289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224136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88832" cy="1008112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бюджета Нязепетровского муниципального района </a:t>
            </a:r>
            <a: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–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1113,3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0923553"/>
              </p:ext>
            </p:extLst>
          </p:nvPr>
        </p:nvGraphicFramePr>
        <p:xfrm>
          <a:off x="467545" y="1484784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 descr="cfoto">
            <a:extLst>
              <a:ext uri="{FF2B5EF4-FFF2-40B4-BE49-F238E27FC236}">
                <a16:creationId xmlns:a16="http://schemas.microsoft.com/office/drawing/2014/main" xmlns="" id="{3A2EB406-8948-4514-AEEE-47F1FE90718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08012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4999</TotalTime>
  <Words>1192</Words>
  <Application>Microsoft Office PowerPoint</Application>
  <PresentationFormat>Экран (4:3)</PresentationFormat>
  <Paragraphs>331</Paragraphs>
  <Slides>17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Нязепетровский муниципальный район</vt:lpstr>
      <vt:lpstr> Показатели исполнения бюджета  Нязепетровского муниципального района за 2023 год </vt:lpstr>
      <vt:lpstr> Структура доходов бюджета Нязепетровского муниципального района за 2023 год </vt:lpstr>
      <vt:lpstr>Динамика изменения доходов бюджета в 2023 году  к  2022 году</vt:lpstr>
      <vt:lpstr>Структура налоговых и неналоговых доходов бюджета Нязепетровского муниципального района за 2023 год   (тыс.руб.) </vt:lpstr>
      <vt:lpstr>Структура собственных налоговых и неналоговых доходов бюджета Нязепетровского муниципального района за 2023 год – 202,4 (млн. руб.)</vt:lpstr>
      <vt:lpstr>Безвозмездные поступления из областного бюджета в бюджет Нязепетровского муниципального района в 2023 году</vt:lpstr>
      <vt:lpstr>Структура  безвозмездных поступлений в бюджет  Нязепетровского  муниципального  района за  2023 год -   894,2 млн. руб.</vt:lpstr>
      <vt:lpstr>Функциональная структура расходов бюджета Нязепетровского муниципального района  за 2023 год – 1113,3 млн. руб.</vt:lpstr>
      <vt:lpstr>Расходы бюджета  Нязепетровского муниципального района за счёт собственных ресурсов в 2023 году  –  476,2 млн. руб.</vt:lpstr>
      <vt:lpstr>Ведомственная структура расходов бюджета Нязепетровского муниципального района  в 2023 году –  1113,2 млн.руб.</vt:lpstr>
      <vt:lpstr>Расходы по муниципальным программам из бюджета Нязепетровского  муниципального района в 2023 году</vt:lpstr>
      <vt:lpstr>Основные расходы бюджета Нязепетровского  муниципального района в рамках  муниципальных  программ за 2023 год – 969 (млн. руб. )</vt:lpstr>
      <vt:lpstr>Структура расходов по межбюджетным трансфертам из бюджета Нязепетровского муниципального района за 2023 год – 226,7 млн.руб.</vt:lpstr>
      <vt:lpstr>Структура расходов по межбюджетным трансфертам из бюджета Нязепетровского муниципального района в разрезе поселений за 2023 год – 133,4 млн.руб.</vt:lpstr>
      <vt:lpstr>Динамика дебиторской и кредиторской задолженности по бюджету Нязепетровского муниципального района в 2023 году </vt:lpstr>
      <vt:lpstr>Нязепетровский муниципальный район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Нязепетровский муниципальный район</dc:title>
  <dc:creator>Неволина Н.М.</dc:creator>
  <cp:lastModifiedBy>Круглова А.В.</cp:lastModifiedBy>
  <cp:revision>152</cp:revision>
  <dcterms:created xsi:type="dcterms:W3CDTF">2022-04-05T11:36:12Z</dcterms:created>
  <dcterms:modified xsi:type="dcterms:W3CDTF">2024-04-23T08:39:30Z</dcterms:modified>
</cp:coreProperties>
</file>