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drawings/drawing4.xml" ContentType="application/vnd.openxmlformats-officedocument.drawingml.chartshape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rawings/drawing2.xml" ContentType="application/vnd.openxmlformats-officedocument.drawingml.chartshapes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charts/chart13.xml" ContentType="application/vnd.openxmlformats-officedocument.drawingml.chart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10.xml" ContentType="application/vnd.openxmlformats-officedocument.drawingml.chart+xml"/>
  <Override PartName="/ppt/notesSlides/notesSlide8.xml" ContentType="application/vnd.openxmlformats-officedocument.presentationml.notesSlide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rawings/drawing5.xml" ContentType="application/vnd.openxmlformats-officedocument.drawingml.chartshapes+xml"/>
  <Override PartName="/ppt/drawings/drawing6.xml" ContentType="application/vnd.openxmlformats-officedocument.drawingml.chartshape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drawings/drawing3.xml" ContentType="application/vnd.openxmlformats-officedocument.drawingml.chartshapes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rawings/drawing1.xml" ContentType="application/vnd.openxmlformats-officedocument.drawingml.chartshapes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6" r:id="rId2"/>
    <p:sldId id="257" r:id="rId3"/>
    <p:sldId id="258" r:id="rId4"/>
    <p:sldId id="259" r:id="rId5"/>
    <p:sldId id="262" r:id="rId6"/>
    <p:sldId id="274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124" autoAdjust="0"/>
  </p:normalViewPr>
  <p:slideViewPr>
    <p:cSldViewPr>
      <p:cViewPr varScale="1">
        <p:scale>
          <a:sx n="105" d="100"/>
          <a:sy n="105" d="100"/>
        </p:scale>
        <p:origin x="-546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Office_Excel1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0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1.xlsx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2.xlsx"/></Relationships>
</file>

<file path=ppt/charts/_rels/chart1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6.xml"/><Relationship Id="rId1" Type="http://schemas.openxmlformats.org/officeDocument/2006/relationships/package" Target="../embeddings/_____Microsoft_Office_Excel13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_____Microsoft_Office_Excel2.xlsx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package" Target="../embeddings/_____Microsoft_Office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4.xlsx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package" Target="../embeddings/_____Microsoft_Office_Excel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8.xlsx"/></Relationships>
</file>

<file path=ppt/charts/_rels/chart9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5.xml"/><Relationship Id="rId1" Type="http://schemas.openxmlformats.org/officeDocument/2006/relationships/package" Target="../embeddings/_____Microsoft_Office_Excel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view3D>
      <c:perspective val="30"/>
    </c:view3D>
    <c:plotArea>
      <c:layout>
        <c:manualLayout>
          <c:layoutTarget val="inner"/>
          <c:xMode val="edge"/>
          <c:yMode val="edge"/>
          <c:x val="0.15342401361250571"/>
          <c:y val="2.8522221489278982E-2"/>
          <c:w val="0.7144418009172866"/>
          <c:h val="0.86506766732283469"/>
        </c:manualLayout>
      </c:layout>
      <c:bar3D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Доходы</c:v>
                </c:pt>
              </c:strCache>
            </c:strRef>
          </c:tx>
          <c:dLbls>
            <c:dLbl>
              <c:idx val="0"/>
              <c:layout>
                <c:manualLayout>
                  <c:x val="6.2610350651034014E-2"/>
                  <c:y val="4.8612220169981638E-2"/>
                </c:manualLayout>
              </c:layout>
              <c:tx>
                <c:rich>
                  <a:bodyPr/>
                  <a:lstStyle/>
                  <a:p>
                    <a:r>
                      <a:rPr lang="ru-RU" b="1" dirty="0" smtClean="0">
                        <a:latin typeface="Times New Roman" pitchFamily="18" charset="0"/>
                        <a:cs typeface="Times New Roman" pitchFamily="18" charset="0"/>
                      </a:rPr>
                      <a:t>1096,7</a:t>
                    </a:r>
                    <a:endParaRPr lang="en-US" b="1" dirty="0"/>
                  </a:p>
                </c:rich>
              </c:tx>
              <c:showVal val="1"/>
              <c:extLst xmlns:c16r2="http://schemas.microsoft.com/office/drawing/2015/06/chart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CF0F-4ABE-9AC2-8440A4781273}"/>
                </c:ext>
              </c:extLst>
            </c:dLbl>
            <c:dLbl>
              <c:idx val="1"/>
              <c:layout>
                <c:manualLayout>
                  <c:x val="4.3809675591077041E-3"/>
                  <c:y val="-0.35942208678203358"/>
                </c:manualLayout>
              </c:layout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CF0F-4ABE-9AC2-8440A4781273}"/>
                </c:ext>
              </c:extLst>
            </c:dLbl>
            <c:dLbl>
              <c:idx val="2"/>
              <c:layout>
                <c:manualLayout>
                  <c:x val="4.5644852552844855E-3"/>
                  <c:y val="-0.10431892116153761"/>
                </c:manualLayout>
              </c:layout>
              <c:tx>
                <c:rich>
                  <a:bodyPr/>
                  <a:lstStyle/>
                  <a:p>
                    <a:r>
                      <a:rPr lang="ru-RU" b="1" dirty="0">
                        <a:latin typeface="Times New Roman" pitchFamily="18" charset="0"/>
                        <a:cs typeface="Times New Roman" pitchFamily="18" charset="0"/>
                      </a:rPr>
                      <a:t>7,0</a:t>
                    </a:r>
                    <a:endParaRPr lang="en-US" b="1" dirty="0"/>
                  </a:p>
                </c:rich>
              </c:tx>
              <c:showVal val="1"/>
              <c:extLst xmlns:c16r2="http://schemas.microsoft.com/office/drawing/2015/06/chart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2-CF0F-4ABE-9AC2-8440A4781273}"/>
                </c:ext>
              </c:extLst>
            </c:dLbl>
            <c:dLbl>
              <c:idx val="3"/>
              <c:layout>
                <c:manualLayout>
                  <c:x val="2.9206450394051358E-3"/>
                  <c:y val="-3.0313472114210285E-2"/>
                </c:manualLayout>
              </c:layout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CF0F-4ABE-9AC2-8440A4781273}"/>
                </c:ext>
              </c:extLst>
            </c:dLbl>
            <c:delete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Доходы  2023 год</c:v>
                </c:pt>
                <c:pt idx="1">
                  <c:v>Расходы 2023 год</c:v>
                </c:pt>
                <c:pt idx="2">
                  <c:v>Дефицит бюджета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 formatCode="0.0">
                  <c:v>1096.7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CF0F-4ABE-9AC2-8440A4781273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Расходы</c:v>
                </c:pt>
              </c:strCache>
            </c:strRef>
          </c:tx>
          <c:dLbls>
            <c:dLbl>
              <c:idx val="0"/>
              <c:layout>
                <c:manualLayout>
                  <c:x val="2.9206450394051332E-2"/>
                  <c:y val="-2.5077725738806816E-2"/>
                </c:manualLayout>
              </c:layout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CF0F-4ABE-9AC2-8440A4781273}"/>
                </c:ext>
              </c:extLst>
            </c:dLbl>
            <c:dLbl>
              <c:idx val="1"/>
              <c:layout>
                <c:manualLayout>
                  <c:x val="7.0217826076507811E-2"/>
                  <c:y val="3.6601401927564094E-2"/>
                </c:manualLayout>
              </c:layout>
              <c:tx>
                <c:rich>
                  <a:bodyPr/>
                  <a:lstStyle/>
                  <a:p>
                    <a:r>
                      <a:rPr lang="ru-RU" b="1" dirty="0" smtClean="0">
                        <a:latin typeface="Times New Roman" pitchFamily="18" charset="0"/>
                        <a:cs typeface="Times New Roman" pitchFamily="18" charset="0"/>
                      </a:rPr>
                      <a:t>1113,3</a:t>
                    </a:r>
                    <a:endParaRPr lang="en-US" b="1" dirty="0">
                      <a:latin typeface="Times New Roman" pitchFamily="18" charset="0"/>
                      <a:cs typeface="Times New Roman" pitchFamily="18" charset="0"/>
                    </a:endParaRPr>
                  </a:p>
                </c:rich>
              </c:tx>
              <c:showVal val="1"/>
              <c:extLst xmlns:c16r2="http://schemas.microsoft.com/office/drawing/2015/06/chart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6-CF0F-4ABE-9AC2-8440A4781273}"/>
                </c:ext>
              </c:extLst>
            </c:dLbl>
            <c:dLbl>
              <c:idx val="2"/>
              <c:layout>
                <c:manualLayout>
                  <c:x val="7.6075118129083994E-3"/>
                  <c:y val="-2.2597623512916692E-2"/>
                </c:manualLayout>
              </c:layout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CF0F-4ABE-9AC2-8440A478127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Доходы  2023 год</c:v>
                </c:pt>
                <c:pt idx="1">
                  <c:v>Расходы 2023 год</c:v>
                </c:pt>
                <c:pt idx="2">
                  <c:v>Дефицит бюджета</c:v>
                </c:pt>
              </c:strCache>
            </c:strRef>
          </c:cat>
          <c:val>
            <c:numRef>
              <c:f>Лист1!$C$2:$C$4</c:f>
              <c:numCache>
                <c:formatCode>0.0</c:formatCode>
                <c:ptCount val="3"/>
                <c:pt idx="1">
                  <c:v>1113.3</c:v>
                </c:pt>
                <c:pt idx="2">
                  <c:v>16.600000000000001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8-CF0F-4ABE-9AC2-8440A4781273}"/>
            </c:ext>
          </c:extLst>
        </c:ser>
        <c:gapWidth val="0"/>
        <c:shape val="cone"/>
        <c:axId val="92344320"/>
        <c:axId val="92345856"/>
        <c:axId val="0"/>
      </c:bar3DChart>
      <c:catAx>
        <c:axId val="92344320"/>
        <c:scaling>
          <c:orientation val="minMax"/>
        </c:scaling>
        <c:axPos val="b"/>
        <c:numFmt formatCode="General" sourceLinked="0"/>
        <c:tickLblPos val="nextTo"/>
        <c:txPr>
          <a:bodyPr anchor="b"/>
          <a:lstStyle/>
          <a:p>
            <a:pPr>
              <a:defRPr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92345856"/>
        <c:crosses val="autoZero"/>
        <c:auto val="1"/>
        <c:lblAlgn val="ctr"/>
        <c:lblOffset val="100"/>
      </c:catAx>
      <c:valAx>
        <c:axId val="92345856"/>
        <c:scaling>
          <c:orientation val="minMax"/>
        </c:scaling>
        <c:axPos val="l"/>
        <c:majorGridlines/>
        <c:numFmt formatCode="0.0" sourceLinked="1"/>
        <c:tickLblPos val="nextTo"/>
        <c:txPr>
          <a:bodyPr/>
          <a:lstStyle/>
          <a:p>
            <a:pPr>
              <a:defRPr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9234432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252955227086477"/>
          <c:y val="0.29294813597100638"/>
          <c:w val="0.13460160619379125"/>
          <c:h val="0.15297388831796724"/>
        </c:manualLayout>
      </c:layout>
      <c:txPr>
        <a:bodyPr/>
        <a:lstStyle/>
        <a:p>
          <a:pPr>
            <a:defRPr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</c:chart>
  <c:spPr>
    <a:ln>
      <a:noFill/>
    </a:ln>
  </c:spPr>
  <c:txPr>
    <a:bodyPr/>
    <a:lstStyle/>
    <a:p>
      <a:pPr>
        <a:defRPr sz="1800"/>
      </a:pPr>
      <a:endParaRPr lang="ru-RU"/>
    </a:p>
  </c:txPr>
  <c:externalData r:id="rId1"/>
  <c:userShapes r:id="rId2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view3D>
      <c:rotX val="30"/>
      <c:perspective val="30"/>
    </c:view3D>
    <c:plotArea>
      <c:layout>
        <c:manualLayout>
          <c:layoutTarget val="inner"/>
          <c:xMode val="edge"/>
          <c:yMode val="edge"/>
          <c:x val="0.26423042432195976"/>
          <c:y val="0.14386508647226751"/>
          <c:w val="0.46398283027121634"/>
          <c:h val="0.76108446032526889"/>
        </c:manualLayout>
      </c:layout>
      <c:pie3DChart>
        <c:varyColors val="1"/>
        <c:ser>
          <c:idx val="0"/>
          <c:order val="0"/>
          <c:tx>
            <c:strRef>
              <c:f>Лист1!$B$2</c:f>
              <c:strCache>
                <c:ptCount val="1"/>
                <c:pt idx="0">
                  <c:v>Исполнено за 2023 год</c:v>
                </c:pt>
              </c:strCache>
            </c:strRef>
          </c:tx>
          <c:explosion val="22"/>
          <c:dPt>
            <c:idx val="0"/>
            <c:spPr>
              <a:solidFill>
                <a:schemeClr val="accent2">
                  <a:lumMod val="60000"/>
                  <a:lumOff val="40000"/>
                </a:schemeClr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0-4669-4583-A74E-188DFE35F01E}"/>
              </c:ext>
            </c:extLst>
          </c:dPt>
          <c:dPt>
            <c:idx val="1"/>
            <c:spPr>
              <a:solidFill>
                <a:schemeClr val="accent2">
                  <a:lumMod val="75000"/>
                </a:schemeClr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4669-4583-A74E-188DFE35F01E}"/>
              </c:ext>
            </c:extLst>
          </c:dPt>
          <c:dPt>
            <c:idx val="2"/>
            <c:spPr>
              <a:solidFill>
                <a:srgbClr val="FF990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2-4669-4583-A74E-188DFE35F01E}"/>
              </c:ext>
            </c:extLst>
          </c:dPt>
          <c:dPt>
            <c:idx val="3"/>
            <c:spPr>
              <a:solidFill>
                <a:srgbClr val="FF000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4669-4583-A74E-188DFE35F01E}"/>
              </c:ext>
            </c:extLst>
          </c:dPt>
          <c:dPt>
            <c:idx val="4"/>
            <c:spPr>
              <a:solidFill>
                <a:srgbClr val="7030A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4-4669-4583-A74E-188DFE35F01E}"/>
              </c:ext>
            </c:extLst>
          </c:dPt>
          <c:dPt>
            <c:idx val="5"/>
            <c:spPr>
              <a:solidFill>
                <a:schemeClr val="tx2">
                  <a:lumMod val="50000"/>
                </a:schemeClr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4669-4583-A74E-188DFE35F01E}"/>
              </c:ext>
            </c:extLst>
          </c:dPt>
          <c:dPt>
            <c:idx val="7"/>
            <c:spPr>
              <a:solidFill>
                <a:schemeClr val="accent6">
                  <a:lumMod val="60000"/>
                  <a:lumOff val="40000"/>
                </a:schemeClr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6-4669-4583-A74E-188DFE35F01E}"/>
              </c:ext>
            </c:extLst>
          </c:dPt>
          <c:dPt>
            <c:idx val="8"/>
            <c:spPr>
              <a:solidFill>
                <a:schemeClr val="accent2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4669-4583-A74E-188DFE35F01E}"/>
              </c:ext>
            </c:extLst>
          </c:dPt>
          <c:dPt>
            <c:idx val="9"/>
            <c:spPr>
              <a:solidFill>
                <a:srgbClr val="FFFF0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8-4669-4583-A74E-188DFE35F01E}"/>
              </c:ext>
            </c:extLst>
          </c:dPt>
          <c:dPt>
            <c:idx val="10"/>
            <c:spPr>
              <a:solidFill>
                <a:schemeClr val="accent2">
                  <a:lumMod val="60000"/>
                  <a:lumOff val="40000"/>
                </a:schemeClr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4669-4583-A74E-188DFE35F01E}"/>
              </c:ext>
            </c:extLst>
          </c:dPt>
          <c:dPt>
            <c:idx val="11"/>
            <c:spPr>
              <a:solidFill>
                <a:schemeClr val="accent2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A-4669-4583-A74E-188DFE35F01E}"/>
              </c:ext>
            </c:extLst>
          </c:dPt>
          <c:dPt>
            <c:idx val="13"/>
            <c:spPr>
              <a:solidFill>
                <a:srgbClr val="92D05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4669-4583-A74E-188DFE35F01E}"/>
              </c:ext>
            </c:extLst>
          </c:dPt>
          <c:dPt>
            <c:idx val="14"/>
            <c:spPr>
              <a:solidFill>
                <a:srgbClr val="ED5BC7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C-4669-4583-A74E-188DFE35F01E}"/>
              </c:ext>
            </c:extLst>
          </c:dPt>
          <c:dPt>
            <c:idx val="15"/>
            <c:spPr>
              <a:solidFill>
                <a:srgbClr val="FF990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D-4669-4583-A74E-188DFE35F01E}"/>
              </c:ext>
            </c:extLst>
          </c:dPt>
          <c:dPt>
            <c:idx val="16"/>
            <c:spPr>
              <a:solidFill>
                <a:schemeClr val="accent4">
                  <a:lumMod val="60000"/>
                  <a:lumOff val="40000"/>
                </a:schemeClr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E-4669-4583-A74E-188DFE35F01E}"/>
              </c:ext>
            </c:extLst>
          </c:dPt>
          <c:dLbls>
            <c:dLbl>
              <c:idx val="0"/>
              <c:layout>
                <c:manualLayout>
                  <c:x val="-0.5220694444444447"/>
                  <c:y val="-0.2034219216255784"/>
                </c:manualLayout>
              </c:layout>
              <c:showLegendKey val="1"/>
              <c:showVal val="1"/>
              <c:showCatName val="1"/>
            </c:dLbl>
            <c:dLbl>
              <c:idx val="1"/>
              <c:layout>
                <c:manualLayout>
                  <c:x val="-0.57200612423447073"/>
                  <c:y val="-0.12630257045479318"/>
                </c:manualLayout>
              </c:layout>
              <c:showLegendKey val="1"/>
              <c:showVal val="1"/>
              <c:showCatName val="1"/>
            </c:dLbl>
            <c:dLbl>
              <c:idx val="2"/>
              <c:layout>
                <c:manualLayout>
                  <c:x val="-0.5807672790901135"/>
                  <c:y val="-1.8180569588744887E-2"/>
                </c:manualLayout>
              </c:layout>
              <c:showLegendKey val="1"/>
              <c:showVal val="1"/>
              <c:showCatName val="1"/>
            </c:dLbl>
            <c:dLbl>
              <c:idx val="3"/>
              <c:layout>
                <c:manualLayout>
                  <c:x val="-0.59904057305336833"/>
                  <c:y val="6.0435771033337013E-2"/>
                </c:manualLayout>
              </c:layout>
              <c:showLegendKey val="1"/>
              <c:showVal val="1"/>
              <c:showCatName val="1"/>
            </c:dLbl>
            <c:dLbl>
              <c:idx val="4"/>
              <c:layout>
                <c:manualLayout>
                  <c:x val="-0.20314238845144375"/>
                  <c:y val="0.46149196696055356"/>
                </c:manualLayout>
              </c:layout>
              <c:showLegendKey val="1"/>
              <c:showVal val="1"/>
              <c:showCatName val="1"/>
            </c:dLbl>
            <c:dLbl>
              <c:idx val="5"/>
              <c:layout>
                <c:manualLayout>
                  <c:x val="-0.19891480752405949"/>
                  <c:y val="-0.54733347718375269"/>
                </c:manualLayout>
              </c:layout>
              <c:showLegendKey val="1"/>
              <c:showVal val="1"/>
              <c:showCatName val="1"/>
            </c:dLbl>
            <c:dLbl>
              <c:idx val="6"/>
              <c:layout>
                <c:manualLayout>
                  <c:x val="-0.59718394575677969"/>
                  <c:y val="-0.21391833812998401"/>
                </c:manualLayout>
              </c:layout>
              <c:showLegendKey val="1"/>
              <c:showVal val="1"/>
              <c:showCatName val="1"/>
            </c:dLbl>
            <c:dLbl>
              <c:idx val="7"/>
              <c:layout>
                <c:manualLayout>
                  <c:x val="-0.58751629483814483"/>
                  <c:y val="-0.15137028570755259"/>
                </c:manualLayout>
              </c:layout>
              <c:showLegendKey val="1"/>
              <c:showVal val="1"/>
              <c:showCatName val="1"/>
            </c:dLbl>
            <c:dLbl>
              <c:idx val="8"/>
              <c:layout>
                <c:manualLayout>
                  <c:x val="-0.22546697287839029"/>
                  <c:y val="9.0439077629148656E-2"/>
                </c:manualLayout>
              </c:layout>
              <c:showLegendKey val="1"/>
              <c:showVal val="1"/>
              <c:showCatName val="1"/>
            </c:dLbl>
            <c:dLbl>
              <c:idx val="9"/>
              <c:layout>
                <c:manualLayout>
                  <c:x val="0.17460422134733167"/>
                  <c:y val="-0.51176621557531821"/>
                </c:manualLayout>
              </c:layout>
              <c:showLegendKey val="1"/>
              <c:showVal val="1"/>
              <c:showCatName val="1"/>
            </c:dLbl>
            <c:dLbl>
              <c:idx val="10"/>
              <c:layout>
                <c:manualLayout>
                  <c:x val="-8.6192694663167105E-2"/>
                  <c:y val="0.29441535114721951"/>
                </c:manualLayout>
              </c:layout>
              <c:showLegendKey val="1"/>
              <c:showVal val="1"/>
              <c:showCatName val="1"/>
            </c:dLbl>
            <c:dLbl>
              <c:idx val="11"/>
              <c:layout>
                <c:manualLayout>
                  <c:x val="-0.14506233595800533"/>
                  <c:y val="0.38317056879339462"/>
                </c:manualLayout>
              </c:layout>
              <c:showVal val="1"/>
              <c:showCatName val="1"/>
            </c:dLbl>
            <c:dLbl>
              <c:idx val="12"/>
              <c:layout>
                <c:manualLayout>
                  <c:x val="0.63277898075240591"/>
                  <c:y val="-0.23601637685471313"/>
                </c:manualLayout>
              </c:layout>
              <c:showLegendKey val="1"/>
              <c:showVal val="1"/>
              <c:showCatName val="1"/>
            </c:dLbl>
            <c:dLbl>
              <c:idx val="13"/>
              <c:layout>
                <c:manualLayout>
                  <c:x val="-0.19260454943132116"/>
                  <c:y val="0.5978549840488051"/>
                </c:manualLayout>
              </c:layout>
              <c:showLegendKey val="1"/>
              <c:showVal val="1"/>
              <c:showCatName val="1"/>
            </c:dLbl>
            <c:dLbl>
              <c:idx val="14"/>
              <c:layout>
                <c:manualLayout>
                  <c:x val="0.53038221784776862"/>
                  <c:y val="-7.5650714489812129E-2"/>
                </c:manualLayout>
              </c:layout>
              <c:showLegendKey val="1"/>
              <c:showVal val="1"/>
              <c:showCatName val="1"/>
            </c:dLbl>
            <c:dLbl>
              <c:idx val="15"/>
              <c:layout>
                <c:manualLayout>
                  <c:x val="0.50259722222222192"/>
                  <c:y val="-5.0108918824177473E-3"/>
                </c:manualLayout>
              </c:layout>
              <c:showLegendKey val="1"/>
              <c:showVal val="1"/>
              <c:showCatName val="1"/>
            </c:dLbl>
            <c:dLbl>
              <c:idx val="16"/>
              <c:layout>
                <c:manualLayout>
                  <c:x val="0.42545920822397226"/>
                  <c:y val="6.220634630736465E-2"/>
                </c:manualLayout>
              </c:layout>
              <c:showLegendKey val="1"/>
              <c:showVal val="1"/>
              <c:showCatName val="1"/>
            </c:dLbl>
            <c:dLbl>
              <c:idx val="17"/>
              <c:layout>
                <c:manualLayout>
                  <c:x val="0.41880282152230991"/>
                  <c:y val="0.12883609300297821"/>
                </c:manualLayout>
              </c:layout>
              <c:showLegendKey val="1"/>
              <c:showVal val="1"/>
              <c:showCatName val="1"/>
            </c:dLbl>
            <c:dLbl>
              <c:idx val="18"/>
              <c:layout>
                <c:manualLayout>
                  <c:x val="0.41856474190726201"/>
                  <c:y val="0.21980724534793647"/>
                </c:manualLayout>
              </c:layout>
              <c:showLegendKey val="1"/>
              <c:showVal val="1"/>
              <c:showCatName val="1"/>
            </c:dLbl>
            <c:dLbl>
              <c:idx val="19"/>
              <c:layout>
                <c:manualLayout>
                  <c:x val="0.41239348206474208"/>
                  <c:y val="0.28752967835439075"/>
                </c:manualLayout>
              </c:layout>
              <c:showLegendKey val="1"/>
              <c:showVal val="1"/>
              <c:showCatName val="1"/>
            </c:dLbl>
            <c:dLbl>
              <c:idx val="20"/>
              <c:layout>
                <c:manualLayout>
                  <c:x val="0.41935356517935296"/>
                  <c:y val="0.37808732211398272"/>
                </c:manualLayout>
              </c:layout>
              <c:showLegendKey val="1"/>
              <c:showVal val="1"/>
              <c:showCatName val="1"/>
            </c:dLbl>
            <c:dLbl>
              <c:idx val="21"/>
              <c:layout>
                <c:manualLayout>
                  <c:x val="0.42277449693788305"/>
                  <c:y val="0.49537592091270916"/>
                </c:manualLayout>
              </c:layout>
              <c:showVal val="1"/>
              <c:showCatName val="1"/>
            </c:dLbl>
            <c:dLbl>
              <c:idx val="22"/>
              <c:layout>
                <c:manualLayout>
                  <c:x val="0.41925240594925667"/>
                  <c:y val="0.56769095038486184"/>
                </c:manualLayout>
              </c:layout>
              <c:showLegendKey val="1"/>
              <c:showVal val="1"/>
              <c:showCatName val="1"/>
            </c:dLbl>
            <c:dLbl>
              <c:idx val="23"/>
              <c:layout>
                <c:manualLayout>
                  <c:x val="0.39869750656167985"/>
                  <c:y val="0.63364759494864131"/>
                </c:manualLayout>
              </c:layout>
              <c:showLegendKey val="1"/>
              <c:showVal val="1"/>
              <c:showCatName val="1"/>
            </c:dLbl>
            <c:dLbl>
              <c:idx val="24"/>
              <c:layout>
                <c:manualLayout>
                  <c:x val="-0.36597123797025405"/>
                  <c:y val="0.57508973467698465"/>
                </c:manualLayout>
              </c:layout>
              <c:showLegendKey val="1"/>
              <c:showVal val="1"/>
              <c:showCatName val="1"/>
            </c:dLbl>
            <c:dLbl>
              <c:idx val="25"/>
              <c:layout>
                <c:manualLayout>
                  <c:x val="-0.37099354768153975"/>
                  <c:y val="0.19380885961475572"/>
                </c:manualLayout>
              </c:layout>
              <c:showLegendKey val="1"/>
              <c:showVal val="1"/>
              <c:showCatName val="1"/>
            </c:dLbl>
            <c:spPr>
              <a:gradFill>
                <a:gsLst>
                  <a:gs pos="0">
                    <a:srgbClr val="4F81BD">
                      <a:tint val="66000"/>
                      <a:satMod val="160000"/>
                    </a:srgbClr>
                  </a:gs>
                  <a:gs pos="50000">
                    <a:srgbClr val="4F81BD">
                      <a:tint val="44500"/>
                      <a:satMod val="160000"/>
                    </a:srgbClr>
                  </a:gs>
                  <a:gs pos="100000">
                    <a:srgbClr val="4F81BD">
                      <a:tint val="23500"/>
                      <a:satMod val="160000"/>
                    </a:srgbClr>
                  </a:gs>
                </a:gsLst>
                <a:lin ang="5400000" scaled="0"/>
              </a:gradFill>
              <a:ln>
                <a:solidFill>
                  <a:prstClr val="black"/>
                </a:solidFill>
              </a:ln>
              <a:effectLst/>
            </c:spPr>
            <c:txPr>
              <a:bodyPr/>
              <a:lstStyle/>
              <a:p>
                <a:pPr>
                  <a:defRPr sz="900">
                    <a:solidFill>
                      <a:schemeClr val="dk1"/>
                    </a:solidFill>
                    <a:latin typeface="Times New Roman" pitchFamily="18" charset="0"/>
                    <a:ea typeface="+mn-ea"/>
                    <a:cs typeface="Times New Roman" pitchFamily="18" charset="0"/>
                  </a:defRPr>
                </a:pPr>
                <a:endParaRPr lang="ru-RU"/>
              </a:p>
            </c:txPr>
            <c:showLegendKey val="1"/>
            <c:showVal val="1"/>
            <c:showCatName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Лист1!$A$3:$A$28</c:f>
              <c:strCache>
                <c:ptCount val="26"/>
                <c:pt idx="0">
                  <c:v>МП «Сохранение и развитие культуры»</c:v>
                </c:pt>
                <c:pt idx="1">
                  <c:v>МП "Управление муниципальной собственностью на территории"</c:v>
                </c:pt>
                <c:pt idx="2">
                  <c:v>МП "Автоматизация бюджетного процесса и развитие информационных систем управления финансами"</c:v>
                </c:pt>
                <c:pt idx="3">
                  <c:v>МП «Управление муниципальными финансами и муниципальным долгом»</c:v>
                </c:pt>
                <c:pt idx="4">
                  <c:v>МП "Социальная поддержка граждан"</c:v>
                </c:pt>
                <c:pt idx="5">
                  <c:v>МП "Развитие дорожного хозяйства"</c:v>
                </c:pt>
                <c:pt idx="6">
                  <c:v>МП "Развитие транспортного обслуживания"</c:v>
                </c:pt>
                <c:pt idx="7">
                  <c:v>МП "Развитие туризма"</c:v>
                </c:pt>
                <c:pt idx="8">
                  <c:v>МП «Развитие дошкольного образования»</c:v>
                </c:pt>
                <c:pt idx="9">
                  <c:v>МП «Развитие образования»</c:v>
                </c:pt>
                <c:pt idx="10">
                  <c:v>МП  "Обеспечение доступным и комфортным жильем граждан Российской Федерации"</c:v>
                </c:pt>
                <c:pt idx="11">
                  <c:v>МП "Развитие сельского хозяйства"</c:v>
                </c:pt>
                <c:pt idx="12">
                  <c:v>МП "Природоохранные мероприятия по оздоровлению экологической обстановки"</c:v>
                </c:pt>
                <c:pt idx="13">
                  <c:v>МП «Чистая вода»</c:v>
                </c:pt>
                <c:pt idx="14">
                  <c:v>МП "Разработка градостроительной документации"</c:v>
                </c:pt>
                <c:pt idx="15">
                  <c:v>МП "Развитие физической культуры и спорта"</c:v>
                </c:pt>
                <c:pt idx="16">
                  <c:v>МП "Реализация молодежной политики"</c:v>
                </c:pt>
                <c:pt idx="17">
                  <c:v>МП "Профилактика преступлений и иных правонарушений"</c:v>
                </c:pt>
                <c:pt idx="18">
                  <c:v>МП "Развитие кадрового потенциала бюджетной сферы"</c:v>
                </c:pt>
                <c:pt idx="19">
                  <c:v>МП "Профилактика экстремизма и терроризма"</c:v>
                </c:pt>
                <c:pt idx="20">
                  <c:v>МП "Обеспечение безопасности жизнедеятельности населения"</c:v>
                </c:pt>
                <c:pt idx="21">
                  <c:v>МП "Профилактика наркомании и противодействие незаконному обороту наркотических и психотропных средств"</c:v>
                </c:pt>
                <c:pt idx="22">
                  <c:v>МП "Развитие муниципальной службы"</c:v>
                </c:pt>
                <c:pt idx="23">
                  <c:v>МП "Формирование современной городской среды"</c:v>
                </c:pt>
                <c:pt idx="24">
                  <c:v>МП "Развитие и поддержка социально-ориентированных некоммерческих организаций"</c:v>
                </c:pt>
                <c:pt idx="25">
                  <c:v>МП "Профилактика безнадзорности и правонарушений несовершеннолетних"</c:v>
                </c:pt>
              </c:strCache>
            </c:strRef>
          </c:cat>
          <c:val>
            <c:numRef>
              <c:f>Лист1!$B$3:$B$28</c:f>
              <c:numCache>
                <c:formatCode>#,##0.0</c:formatCode>
                <c:ptCount val="26"/>
                <c:pt idx="0">
                  <c:v>67683.199999999997</c:v>
                </c:pt>
                <c:pt idx="1">
                  <c:v>7071.1</c:v>
                </c:pt>
                <c:pt idx="2">
                  <c:v>2819.4</c:v>
                </c:pt>
                <c:pt idx="3">
                  <c:v>30643.3</c:v>
                </c:pt>
                <c:pt idx="4">
                  <c:v>162572.1</c:v>
                </c:pt>
                <c:pt idx="5">
                  <c:v>132466.79999999999</c:v>
                </c:pt>
                <c:pt idx="6">
                  <c:v>13541.5</c:v>
                </c:pt>
                <c:pt idx="7">
                  <c:v>0</c:v>
                </c:pt>
                <c:pt idx="8">
                  <c:v>97058.7</c:v>
                </c:pt>
                <c:pt idx="9">
                  <c:v>291556.09999999998</c:v>
                </c:pt>
                <c:pt idx="10">
                  <c:v>20966.400000000001</c:v>
                </c:pt>
                <c:pt idx="11">
                  <c:v>228.2</c:v>
                </c:pt>
                <c:pt idx="12">
                  <c:v>25395.3</c:v>
                </c:pt>
                <c:pt idx="13">
                  <c:v>71318.7</c:v>
                </c:pt>
                <c:pt idx="14">
                  <c:v>1250</c:v>
                </c:pt>
                <c:pt idx="15">
                  <c:v>33542.5</c:v>
                </c:pt>
                <c:pt idx="16">
                  <c:v>530.79999999999995</c:v>
                </c:pt>
                <c:pt idx="17">
                  <c:v>18.2</c:v>
                </c:pt>
                <c:pt idx="18">
                  <c:v>35</c:v>
                </c:pt>
                <c:pt idx="19">
                  <c:v>10</c:v>
                </c:pt>
                <c:pt idx="20">
                  <c:v>1195.4000000000001</c:v>
                </c:pt>
                <c:pt idx="21">
                  <c:v>10</c:v>
                </c:pt>
                <c:pt idx="22">
                  <c:v>0</c:v>
                </c:pt>
                <c:pt idx="23">
                  <c:v>5859.4</c:v>
                </c:pt>
                <c:pt idx="24">
                  <c:v>3139.6</c:v>
                </c:pt>
                <c:pt idx="25">
                  <c:v>117.5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18-4669-4583-A74E-188DFE35F01E}"/>
            </c:ext>
          </c:extLst>
        </c:ser>
      </c:pie3DChart>
    </c:plotArea>
    <c:plotVisOnly val="1"/>
    <c:dispBlanksAs val="zero"/>
  </c:chart>
  <c:spPr>
    <a:gradFill>
      <a:gsLst>
        <a:gs pos="0">
          <a:srgbClr val="4F81BD">
            <a:tint val="66000"/>
            <a:satMod val="160000"/>
          </a:srgbClr>
        </a:gs>
        <a:gs pos="50000">
          <a:srgbClr val="4F81BD">
            <a:tint val="44500"/>
            <a:satMod val="160000"/>
          </a:srgbClr>
        </a:gs>
        <a:gs pos="100000">
          <a:srgbClr val="4F81BD">
            <a:tint val="23500"/>
            <a:satMod val="160000"/>
          </a:srgbClr>
        </a:gs>
      </a:gsLst>
      <a:lin ang="5400000" scaled="0"/>
    </a:gradFill>
  </c:spPr>
  <c:txPr>
    <a:bodyPr/>
    <a:lstStyle/>
    <a:p>
      <a:pPr>
        <a:defRPr sz="1800"/>
      </a:pPr>
      <a:endParaRPr lang="ru-RU"/>
    </a:p>
  </c:txPr>
  <c:externalData r:id="rId1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rotX val="30"/>
      <c:perspective val="30"/>
    </c:view3D>
    <c:plotArea>
      <c:layout>
        <c:manualLayout>
          <c:layoutTarget val="inner"/>
          <c:xMode val="edge"/>
          <c:yMode val="edge"/>
          <c:x val="4.5549780585158045E-2"/>
          <c:y val="9.9942963580451696E-2"/>
          <c:w val="0.84259957086188664"/>
          <c:h val="0.82037588651928828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Исполнено на 2023 год</c:v>
                </c:pt>
              </c:strCache>
            </c:strRef>
          </c:tx>
          <c:explosion val="25"/>
          <c:dPt>
            <c:idx val="0"/>
            <c:explosion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2-C099-4AB4-AE9C-A80261701C29}"/>
              </c:ext>
            </c:extLst>
          </c:dPt>
          <c:dPt>
            <c:idx val="1"/>
            <c:explosion val="5"/>
            <c:extLst xmlns:c16r2="http://schemas.microsoft.com/office/drawing/2015/06/chart">
              <c:ext xmlns:c16="http://schemas.microsoft.com/office/drawing/2014/chart" uri="{C3380CC4-5D6E-409C-BE32-E72D297353CC}">
                <c16:uniqueId val="{00000003-C099-4AB4-AE9C-A80261701C29}"/>
              </c:ext>
            </c:extLst>
          </c:dPt>
          <c:dPt>
            <c:idx val="2"/>
            <c:explosion val="4"/>
            <c:spPr>
              <a:solidFill>
                <a:srgbClr val="FFFF0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0-C099-4AB4-AE9C-A80261701C29}"/>
              </c:ext>
            </c:extLst>
          </c:dPt>
          <c:dPt>
            <c:idx val="3"/>
            <c:explosion val="5"/>
            <c:spPr>
              <a:solidFill>
                <a:schemeClr val="accent6">
                  <a:lumMod val="60000"/>
                  <a:lumOff val="40000"/>
                </a:schemeClr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C099-4AB4-AE9C-A80261701C29}"/>
              </c:ext>
            </c:extLst>
          </c:dPt>
          <c:dLbls>
            <c:dLbl>
              <c:idx val="0"/>
              <c:layout>
                <c:manualLayout>
                  <c:x val="7.6582355472612607E-2"/>
                  <c:y val="1.9863349539428445E-2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Дотации бюджетам субъектов РФ и муниципальных образований ; </a:t>
                    </a:r>
                    <a:endParaRPr lang="ru-RU" dirty="0" smtClean="0"/>
                  </a:p>
                  <a:p>
                    <a:r>
                      <a:rPr lang="ru-RU" dirty="0" smtClean="0"/>
                      <a:t>13,0 млн. руб.</a:t>
                    </a:r>
                    <a:endParaRPr lang="ru-RU" dirty="0"/>
                  </a:p>
                </c:rich>
              </c:tx>
              <c:showLegendKey val="1"/>
              <c:showVal val="1"/>
              <c:showCatNam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C099-4AB4-AE9C-A80261701C29}"/>
                </c:ext>
              </c:extLst>
            </c:dLbl>
            <c:dLbl>
              <c:idx val="1"/>
              <c:layout>
                <c:manualLayout>
                  <c:x val="0.12154899455616043"/>
                  <c:y val="-8.813104017677309E-2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Субсидии бюджетам субъектов РФ и муниципальных образований; </a:t>
                    </a:r>
                    <a:endParaRPr lang="ru-RU" dirty="0" smtClean="0"/>
                  </a:p>
                  <a:p>
                    <a:r>
                      <a:rPr lang="ru-RU" dirty="0" smtClean="0"/>
                      <a:t>175,5 млн. руб.</a:t>
                    </a:r>
                    <a:endParaRPr lang="ru-RU" dirty="0"/>
                  </a:p>
                </c:rich>
              </c:tx>
              <c:showLegendKey val="1"/>
              <c:showVal val="1"/>
              <c:showCatNam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C099-4AB4-AE9C-A80261701C29}"/>
                </c:ext>
              </c:extLst>
            </c:dLbl>
            <c:dLbl>
              <c:idx val="2"/>
              <c:layout>
                <c:manualLayout>
                  <c:x val="-5.9502760592165624E-2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Субвенции бюджетам субъектов РФ и муниципальных; </a:t>
                    </a:r>
                    <a:endParaRPr lang="ru-RU" dirty="0" smtClean="0"/>
                  </a:p>
                  <a:p>
                    <a:r>
                      <a:rPr lang="ru-RU" dirty="0" smtClean="0"/>
                      <a:t>1,4 млн. руб.</a:t>
                    </a:r>
                    <a:endParaRPr lang="ru-RU" dirty="0"/>
                  </a:p>
                </c:rich>
              </c:tx>
              <c:showLegendKey val="1"/>
              <c:showVal val="1"/>
              <c:showCatNam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C099-4AB4-AE9C-A80261701C29}"/>
                </c:ext>
              </c:extLst>
            </c:dLbl>
            <c:dLbl>
              <c:idx val="3"/>
              <c:layout>
                <c:manualLayout>
                  <c:x val="8.2725977716223656E-2"/>
                  <c:y val="-3.7520590945169255E-2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Иные МБТ; </a:t>
                    </a:r>
                    <a:endParaRPr lang="ru-RU" dirty="0" smtClean="0"/>
                  </a:p>
                  <a:p>
                    <a:r>
                      <a:rPr lang="ru-RU" dirty="0" smtClean="0"/>
                      <a:t>36,8 млн.</a:t>
                    </a:r>
                    <a:r>
                      <a:rPr lang="ru-RU" baseline="0" dirty="0" smtClean="0"/>
                      <a:t> руб.</a:t>
                    </a:r>
                    <a:endParaRPr lang="ru-RU" dirty="0"/>
                  </a:p>
                </c:rich>
              </c:tx>
              <c:showLegendKey val="1"/>
              <c:showVal val="1"/>
              <c:showCatNam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C099-4AB4-AE9C-A80261701C2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Val val="1"/>
            <c:showCatName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Лист1!$A$2:$A$5</c:f>
              <c:strCache>
                <c:ptCount val="4"/>
                <c:pt idx="0">
                  <c:v>Дотации бюджетам субъектов РФ и муниципальных образований </c:v>
                </c:pt>
                <c:pt idx="1">
                  <c:v>Субсидии бюджетам субъектов РФ и муниципальных образований</c:v>
                </c:pt>
                <c:pt idx="2">
                  <c:v>Субвенции бюджетам субъектов РФ и муниципальных</c:v>
                </c:pt>
                <c:pt idx="3">
                  <c:v>Иные МБТ</c:v>
                </c:pt>
              </c:strCache>
            </c:strRef>
          </c:cat>
          <c:val>
            <c:numRef>
              <c:f>Лист1!$B$2:$B$5</c:f>
              <c:numCache>
                <c:formatCode>0.0</c:formatCode>
                <c:ptCount val="4"/>
                <c:pt idx="0">
                  <c:v>13</c:v>
                </c:pt>
                <c:pt idx="1">
                  <c:v>175.5</c:v>
                </c:pt>
                <c:pt idx="2">
                  <c:v>1.4</c:v>
                </c:pt>
                <c:pt idx="3">
                  <c:v>36.800000000000004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C099-4AB4-AE9C-A80261701C29}"/>
            </c:ext>
          </c:extLst>
        </c:ser>
      </c:pie3DChart>
      <c:spPr>
        <a:noFill/>
      </c:spPr>
    </c:plotArea>
    <c:plotVisOnly val="1"/>
    <c:dispBlanksAs val="zero"/>
  </c:chart>
  <c:spPr>
    <a:gradFill>
      <a:gsLst>
        <a:gs pos="0">
          <a:srgbClr val="4F81BD">
            <a:tint val="66000"/>
            <a:satMod val="160000"/>
          </a:srgbClr>
        </a:gs>
        <a:gs pos="50000">
          <a:srgbClr val="4F81BD">
            <a:tint val="44500"/>
            <a:satMod val="160000"/>
          </a:srgbClr>
        </a:gs>
        <a:gs pos="100000">
          <a:srgbClr val="4F81BD">
            <a:tint val="23500"/>
            <a:satMod val="160000"/>
          </a:srgbClr>
        </a:gs>
      </a:gsLst>
      <a:lin ang="5400000" scaled="0"/>
    </a:gradFill>
  </c:spPr>
  <c:txPr>
    <a:bodyPr/>
    <a:lstStyle/>
    <a:p>
      <a:pPr>
        <a:defRPr sz="1800"/>
      </a:pPr>
      <a:endParaRPr lang="ru-RU"/>
    </a:p>
  </c:txPr>
  <c:externalData r:id="rId1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rotX val="30"/>
      <c:perspective val="30"/>
    </c:view3D>
    <c:plotArea>
      <c:layout>
        <c:manualLayout>
          <c:layoutTarget val="inner"/>
          <c:xMode val="edge"/>
          <c:yMode val="edge"/>
          <c:x val="0.13313261645064639"/>
          <c:y val="0.15986146466817699"/>
          <c:w val="0.84104938271604934"/>
          <c:h val="0.81326758526306098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Исполнено за 2023 год</c:v>
                </c:pt>
              </c:strCache>
            </c:strRef>
          </c:tx>
          <c:explosion val="36"/>
          <c:dPt>
            <c:idx val="0"/>
            <c:explosion val="19"/>
            <c:extLst xmlns:c16r2="http://schemas.microsoft.com/office/drawing/2015/06/chart">
              <c:ext xmlns:c16="http://schemas.microsoft.com/office/drawing/2014/chart" uri="{C3380CC4-5D6E-409C-BE32-E72D297353CC}">
                <c16:uniqueId val="{00000008-9631-4256-817D-6B8605F9BAF3}"/>
              </c:ext>
            </c:extLst>
          </c:dPt>
          <c:dPt>
            <c:idx val="1"/>
            <c:explosion val="17"/>
            <c:spPr>
              <a:solidFill>
                <a:srgbClr val="FFC00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0-DCC9-43D9-85E7-6D9B3AFC4C75}"/>
              </c:ext>
            </c:extLst>
          </c:dPt>
          <c:dPt>
            <c:idx val="2"/>
            <c:spPr>
              <a:solidFill>
                <a:schemeClr val="accent2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DCC9-43D9-85E7-6D9B3AFC4C75}"/>
              </c:ext>
            </c:extLst>
          </c:dPt>
          <c:dPt>
            <c:idx val="3"/>
            <c:explosion val="25"/>
            <c:spPr>
              <a:solidFill>
                <a:srgbClr val="FFFF0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2-DCC9-43D9-85E7-6D9B3AFC4C75}"/>
              </c:ext>
            </c:extLst>
          </c:dPt>
          <c:dPt>
            <c:idx val="4"/>
            <c:explosion val="25"/>
            <c:spPr>
              <a:solidFill>
                <a:schemeClr val="accent6">
                  <a:lumMod val="60000"/>
                  <a:lumOff val="40000"/>
                </a:schemeClr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DCC9-43D9-85E7-6D9B3AFC4C75}"/>
              </c:ext>
            </c:extLst>
          </c:dPt>
          <c:dLbls>
            <c:dLbl>
              <c:idx val="0"/>
              <c:layout>
                <c:manualLayout>
                  <c:x val="-0.23982080889238272"/>
                  <c:y val="-7.393824196667359E-2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 err="1">
                        <a:latin typeface="Times New Roman" pitchFamily="18" charset="0"/>
                        <a:cs typeface="Times New Roman" pitchFamily="18" charset="0"/>
                      </a:rPr>
                      <a:t>Г</a:t>
                    </a:r>
                    <a:r>
                      <a:rPr lang="ru-RU" sz="1400" dirty="0" err="1">
                        <a:latin typeface="Times New Roman" pitchFamily="18" charset="0"/>
                        <a:cs typeface="Times New Roman" pitchFamily="18" charset="0"/>
                      </a:rPr>
                      <a:t>ривенское</a:t>
                    </a:r>
                    <a:r>
                      <a:rPr lang="ru-RU" sz="1400" dirty="0">
                        <a:latin typeface="Times New Roman" pitchFamily="18" charset="0"/>
                        <a:cs typeface="Times New Roman" pitchFamily="18" charset="0"/>
                      </a:rPr>
                      <a:t> сельское поселение; </a:t>
                    </a:r>
                    <a:endParaRPr lang="ru-RU" sz="1400" dirty="0" smtClean="0">
                      <a:latin typeface="Times New Roman" pitchFamily="18" charset="0"/>
                      <a:cs typeface="Times New Roman" pitchFamily="18" charset="0"/>
                    </a:endParaRPr>
                  </a:p>
                  <a:p>
                    <a:r>
                      <a:rPr lang="ru-RU" sz="1400" dirty="0" smtClean="0">
                        <a:latin typeface="Times New Roman" pitchFamily="18" charset="0"/>
                        <a:cs typeface="Times New Roman" pitchFamily="18" charset="0"/>
                      </a:rPr>
                      <a:t>11,20 </a:t>
                    </a:r>
                    <a:r>
                      <a:rPr lang="ru-RU" sz="1600" b="0" i="0" u="none" strike="noStrike" baseline="0" dirty="0" smtClean="0"/>
                      <a:t>млн. руб.</a:t>
                    </a:r>
                    <a:endParaRPr lang="ru-RU" dirty="0"/>
                  </a:p>
                </c:rich>
              </c:tx>
              <c:showLegendKey val="1"/>
              <c:showVal val="1"/>
              <c:showCatName val="1"/>
              <c:extLst xmlns:c16r2="http://schemas.microsoft.com/office/drawing/2015/06/chart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8-9631-4256-817D-6B8605F9BAF3}"/>
                </c:ext>
              </c:extLst>
            </c:dLbl>
            <c:dLbl>
              <c:idx val="1"/>
              <c:layout>
                <c:manualLayout>
                  <c:x val="6.1092301602342997E-2"/>
                  <c:y val="-4.4286745917120333E-2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К</a:t>
                    </a:r>
                    <a:r>
                      <a:rPr lang="ru-RU" sz="1400" dirty="0">
                        <a:latin typeface="Times New Roman" pitchFamily="18" charset="0"/>
                        <a:cs typeface="Times New Roman" pitchFamily="18" charset="0"/>
                      </a:rPr>
                      <a:t>ургинское сельское поселение; </a:t>
                    </a:r>
                    <a:endParaRPr lang="ru-RU" sz="1400" dirty="0" smtClean="0">
                      <a:latin typeface="Times New Roman" pitchFamily="18" charset="0"/>
                      <a:cs typeface="Times New Roman" pitchFamily="18" charset="0"/>
                    </a:endParaRPr>
                  </a:p>
                  <a:p>
                    <a:r>
                      <a:rPr lang="ru-RU" sz="1400" dirty="0" smtClean="0">
                        <a:latin typeface="Times New Roman" pitchFamily="18" charset="0"/>
                        <a:cs typeface="Times New Roman" pitchFamily="18" charset="0"/>
                      </a:rPr>
                      <a:t>4,50 </a:t>
                    </a:r>
                    <a:r>
                      <a:rPr lang="ru-RU" sz="1600" b="0" i="0" u="none" strike="noStrike" baseline="0" dirty="0" smtClean="0"/>
                      <a:t>млн. руб.</a:t>
                    </a:r>
                    <a:endParaRPr lang="ru-RU" sz="1400" dirty="0"/>
                  </a:p>
                </c:rich>
              </c:tx>
              <c:showLegendKey val="1"/>
              <c:showVal val="1"/>
              <c:showCatName val="1"/>
              <c:extLst xmlns:c16r2="http://schemas.microsoft.com/office/drawing/2015/06/chart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DCC9-43D9-85E7-6D9B3AFC4C75}"/>
                </c:ext>
              </c:extLst>
            </c:dLbl>
            <c:dLbl>
              <c:idx val="2"/>
              <c:layout>
                <c:manualLayout>
                  <c:x val="-0.54741910095890356"/>
                  <c:y val="-0.21482697574665616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 err="1">
                        <a:latin typeface="Times New Roman" pitchFamily="18" charset="0"/>
                        <a:cs typeface="Times New Roman" pitchFamily="18" charset="0"/>
                      </a:rPr>
                      <a:t>Н</a:t>
                    </a:r>
                    <a:r>
                      <a:rPr lang="ru-RU" sz="1400" dirty="0" err="1">
                        <a:latin typeface="Times New Roman" pitchFamily="18" charset="0"/>
                        <a:cs typeface="Times New Roman" pitchFamily="18" charset="0"/>
                      </a:rPr>
                      <a:t>язепетровское</a:t>
                    </a:r>
                    <a:r>
                      <a:rPr lang="ru-RU" sz="1400" dirty="0">
                        <a:latin typeface="Times New Roman" pitchFamily="18" charset="0"/>
                        <a:cs typeface="Times New Roman" pitchFamily="18" charset="0"/>
                      </a:rPr>
                      <a:t> городское поселение; </a:t>
                    </a:r>
                    <a:endParaRPr lang="ru-RU" sz="1400" dirty="0" smtClean="0">
                      <a:latin typeface="Times New Roman" pitchFamily="18" charset="0"/>
                      <a:cs typeface="Times New Roman" pitchFamily="18" charset="0"/>
                    </a:endParaRPr>
                  </a:p>
                  <a:p>
                    <a:r>
                      <a:rPr lang="ru-RU" sz="1400" dirty="0" smtClean="0">
                        <a:latin typeface="Times New Roman" pitchFamily="18" charset="0"/>
                        <a:cs typeface="Times New Roman" pitchFamily="18" charset="0"/>
                      </a:rPr>
                      <a:t>188,20 млн. руб.</a:t>
                    </a:r>
                    <a:endParaRPr lang="ru-RU" sz="1400" dirty="0"/>
                  </a:p>
                </c:rich>
              </c:tx>
              <c:showLegendKey val="1"/>
              <c:showVal val="1"/>
              <c:showCatName val="1"/>
              <c:extLst xmlns:c16r2="http://schemas.microsoft.com/office/drawing/2015/06/chart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DCC9-43D9-85E7-6D9B3AFC4C75}"/>
                </c:ext>
              </c:extLst>
            </c:dLbl>
            <c:dLbl>
              <c:idx val="3"/>
              <c:layout>
                <c:manualLayout>
                  <c:x val="-0.15252156856521076"/>
                  <c:y val="0.22138079665866425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У</a:t>
                    </a:r>
                    <a:r>
                      <a:rPr lang="ru-RU" sz="1400" dirty="0">
                        <a:latin typeface="Times New Roman" pitchFamily="18" charset="0"/>
                        <a:cs typeface="Times New Roman" pitchFamily="18" charset="0"/>
                      </a:rPr>
                      <a:t>нкурдинское сельское поселение; </a:t>
                    </a:r>
                    <a:endParaRPr lang="ru-RU" sz="1400" dirty="0" smtClean="0">
                      <a:latin typeface="Times New Roman" pitchFamily="18" charset="0"/>
                      <a:cs typeface="Times New Roman" pitchFamily="18" charset="0"/>
                    </a:endParaRPr>
                  </a:p>
                  <a:p>
                    <a:r>
                      <a:rPr lang="ru-RU" sz="1400" dirty="0" smtClean="0">
                        <a:latin typeface="Times New Roman" pitchFamily="18" charset="0"/>
                        <a:cs typeface="Times New Roman" pitchFamily="18" charset="0"/>
                      </a:rPr>
                      <a:t>11,40 </a:t>
                    </a:r>
                    <a:r>
                      <a:rPr lang="ru-RU" sz="1400" b="0" i="0" u="none" strike="noStrike" baseline="0" dirty="0" smtClean="0"/>
                      <a:t>млн. руб.</a:t>
                    </a:r>
                    <a:endParaRPr lang="ru-RU" sz="1400" dirty="0"/>
                  </a:p>
                </c:rich>
              </c:tx>
              <c:showLegendKey val="1"/>
              <c:showVal val="1"/>
              <c:showCatName val="1"/>
              <c:extLst xmlns:c16r2="http://schemas.microsoft.com/office/drawing/2015/06/chart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2-DCC9-43D9-85E7-6D9B3AFC4C75}"/>
                </c:ext>
              </c:extLst>
            </c:dLbl>
            <c:dLbl>
              <c:idx val="4"/>
              <c:layout>
                <c:manualLayout>
                  <c:x val="-0.21201134047664189"/>
                  <c:y val="5.9989308756353962E-3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Ш</a:t>
                    </a:r>
                    <a:r>
                      <a:rPr lang="ru-RU" sz="1400" dirty="0">
                        <a:latin typeface="Times New Roman" pitchFamily="18" charset="0"/>
                        <a:cs typeface="Times New Roman" pitchFamily="18" charset="0"/>
                      </a:rPr>
                      <a:t>емахинское сельское поселение; </a:t>
                    </a:r>
                    <a:endParaRPr lang="ru-RU" sz="1400" dirty="0" smtClean="0">
                      <a:latin typeface="Times New Roman" pitchFamily="18" charset="0"/>
                      <a:cs typeface="Times New Roman" pitchFamily="18" charset="0"/>
                    </a:endParaRPr>
                  </a:p>
                  <a:p>
                    <a:r>
                      <a:rPr lang="ru-RU" sz="1400" dirty="0" smtClean="0">
                        <a:latin typeface="Times New Roman" pitchFamily="18" charset="0"/>
                        <a:cs typeface="Times New Roman" pitchFamily="18" charset="0"/>
                      </a:rPr>
                      <a:t>11,40 </a:t>
                    </a:r>
                    <a:r>
                      <a:rPr lang="ru-RU" sz="1600" b="0" i="0" u="none" strike="noStrike" baseline="0" dirty="0" smtClean="0"/>
                      <a:t>млн. руб.</a:t>
                    </a:r>
                    <a:endParaRPr lang="ru-RU" sz="1400" dirty="0"/>
                  </a:p>
                </c:rich>
              </c:tx>
              <c:showLegendKey val="1"/>
              <c:showVal val="1"/>
              <c:showCatName val="1"/>
              <c:extLst xmlns:c16r2="http://schemas.microsoft.com/office/drawing/2015/06/chart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3-DCC9-43D9-85E7-6D9B3AFC4C7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1"/>
            <c:showVal val="1"/>
            <c:showCatName val="1"/>
            <c:showLeaderLines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Лист1!$A$2:$A$6</c:f>
              <c:strCache>
                <c:ptCount val="5"/>
                <c:pt idx="0">
                  <c:v>Гривенское сельское поселение</c:v>
                </c:pt>
                <c:pt idx="1">
                  <c:v>Кургинское сельское поселение</c:v>
                </c:pt>
                <c:pt idx="2">
                  <c:v>Нязепетровское городское поселение</c:v>
                </c:pt>
                <c:pt idx="3">
                  <c:v>Ункурдинское сельское поселение</c:v>
                </c:pt>
                <c:pt idx="4">
                  <c:v>Шемахинское сельское поселение</c:v>
                </c:pt>
              </c:strCache>
            </c:strRef>
          </c:cat>
          <c:val>
            <c:numRef>
              <c:f>Лист1!$B$2:$B$6</c:f>
              <c:numCache>
                <c:formatCode>#,##0.00</c:formatCode>
                <c:ptCount val="5"/>
                <c:pt idx="0">
                  <c:v>11.2</c:v>
                </c:pt>
                <c:pt idx="1">
                  <c:v>4.5</c:v>
                </c:pt>
                <c:pt idx="2">
                  <c:v>188.2</c:v>
                </c:pt>
                <c:pt idx="3">
                  <c:v>11.4</c:v>
                </c:pt>
                <c:pt idx="4">
                  <c:v>11.4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5-DCC9-43D9-85E7-6D9B3AFC4C75}"/>
            </c:ext>
          </c:extLst>
        </c:ser>
      </c:pie3DChart>
    </c:plotArea>
    <c:plotVisOnly val="1"/>
    <c:dispBlanksAs val="zero"/>
  </c:chart>
  <c:spPr>
    <a:gradFill>
      <a:gsLst>
        <a:gs pos="0">
          <a:srgbClr val="4F81BD">
            <a:tint val="66000"/>
            <a:satMod val="160000"/>
          </a:srgbClr>
        </a:gs>
        <a:gs pos="50000">
          <a:srgbClr val="4F81BD">
            <a:tint val="44500"/>
            <a:satMod val="160000"/>
          </a:srgbClr>
        </a:gs>
        <a:gs pos="100000">
          <a:srgbClr val="4F81BD">
            <a:tint val="23500"/>
            <a:satMod val="160000"/>
          </a:srgbClr>
        </a:gs>
      </a:gsLst>
      <a:lin ang="5400000" scaled="0"/>
    </a:gradFill>
  </c:spPr>
  <c:txPr>
    <a:bodyPr/>
    <a:lstStyle/>
    <a:p>
      <a:pPr>
        <a:defRPr sz="1800"/>
      </a:pPr>
      <a:endParaRPr lang="ru-RU"/>
    </a:p>
  </c:txPr>
  <c:externalData r:id="rId1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view3D>
      <c:rAngAx val="1"/>
    </c:view3D>
    <c:floor>
      <c:spPr>
        <a:gradFill>
          <a:gsLst>
            <a:gs pos="0">
              <a:srgbClr val="EEECE1">
                <a:tint val="80000"/>
                <a:satMod val="300000"/>
                <a:alpha val="48000"/>
              </a:srgbClr>
            </a:gs>
            <a:gs pos="100000">
              <a:srgbClr val="EEECE1">
                <a:shade val="30000"/>
                <a:satMod val="200000"/>
              </a:srgbClr>
            </a:gs>
          </a:gsLst>
          <a:path path="circle">
            <a:fillToRect l="50000" t="50000" r="50000" b="50000"/>
          </a:path>
        </a:gradFill>
      </c:spPr>
    </c:floor>
    <c:plotArea>
      <c:layout/>
      <c:bar3D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на 01.01.2023 г.</c:v>
                </c:pt>
              </c:strCache>
            </c:strRef>
          </c:tx>
          <c:spPr>
            <a:solidFill>
              <a:schemeClr val="accent6"/>
            </a:solidFill>
            <a:ln w="19050" cap="flat" cmpd="sng" algn="ctr">
              <a:solidFill>
                <a:schemeClr val="accent6">
                  <a:shade val="50000"/>
                </a:schemeClr>
              </a:solidFill>
              <a:prstDash val="solid"/>
            </a:ln>
            <a:effectLst/>
          </c:spPr>
          <c:dLbls>
            <c:dLbl>
              <c:idx val="0"/>
              <c:layout>
                <c:manualLayout>
                  <c:x val="7.7160493827163465E-3"/>
                  <c:y val="-4.425931719042072E-2"/>
                </c:manualLayout>
              </c:layout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066E-415A-9727-6472901742CB}"/>
                </c:ext>
              </c:extLst>
            </c:dLbl>
            <c:dLbl>
              <c:idx val="1"/>
              <c:layout>
                <c:manualLayout>
                  <c:x val="-1.5432098765432187E-3"/>
                  <c:y val="-2.5764714999649028E-2"/>
                </c:manualLayout>
              </c:layout>
              <c:showVal val="1"/>
            </c:dLbl>
            <c:dLbl>
              <c:idx val="2"/>
              <c:layout>
                <c:manualLayout>
                  <c:x val="8.6419753086419679E-2"/>
                  <c:y val="-3.4588088383225232E-2"/>
                </c:manualLayout>
              </c:layout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066E-415A-9727-6472901742C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Лист1!$A$2:$A$3</c:f>
              <c:strCache>
                <c:ptCount val="2"/>
                <c:pt idx="0">
                  <c:v>Дебиторская задолженность</c:v>
                </c:pt>
                <c:pt idx="1">
                  <c:v>Кредиторская задолженность</c:v>
                </c:pt>
              </c:strCache>
            </c:strRef>
          </c:cat>
          <c:val>
            <c:numRef>
              <c:f>Лист1!$B$2:$B$3</c:f>
              <c:numCache>
                <c:formatCode>0.0</c:formatCode>
                <c:ptCount val="2"/>
                <c:pt idx="0">
                  <c:v>745.3</c:v>
                </c:pt>
                <c:pt idx="1">
                  <c:v>729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066E-415A-9727-6472901742CB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на 01.01.2024 г.</c:v>
                </c:pt>
              </c:strCache>
            </c:strRef>
          </c:tx>
          <c:spPr>
            <a:solidFill>
              <a:schemeClr val="accent2"/>
            </a:solidFill>
            <a:ln w="19050" cap="flat" cmpd="sng" algn="ctr">
              <a:solidFill>
                <a:schemeClr val="accent2">
                  <a:shade val="50000"/>
                </a:schemeClr>
              </a:solidFill>
              <a:prstDash val="solid"/>
            </a:ln>
            <a:effectLst/>
          </c:spPr>
          <c:dLbls>
            <c:dLbl>
              <c:idx val="0"/>
              <c:layout>
                <c:manualLayout>
                  <c:x val="5.7098765432098832E-2"/>
                  <c:y val="-4.9182609344844211E-2"/>
                </c:manualLayout>
              </c:layout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066E-415A-9727-6472901742CB}"/>
                </c:ext>
              </c:extLst>
            </c:dLbl>
            <c:dLbl>
              <c:idx val="1"/>
              <c:layout>
                <c:manualLayout>
                  <c:x val="1.8518518518518528E-2"/>
                  <c:y val="0.33236462062370103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750,7</a:t>
                    </a:r>
                    <a:endParaRPr lang="en-US" dirty="0"/>
                  </a:p>
                </c:rich>
              </c:tx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066E-415A-9727-6472901742CB}"/>
                </c:ext>
              </c:extLst>
            </c:dLbl>
            <c:dLbl>
              <c:idx val="2"/>
              <c:layout>
                <c:manualLayout>
                  <c:x val="-4.1666666666666692E-2"/>
                  <c:y val="-3.4588088383225232E-2"/>
                </c:manualLayout>
              </c:layout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066E-415A-9727-6472901742C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Лист1!$A$2:$A$3</c:f>
              <c:strCache>
                <c:ptCount val="2"/>
                <c:pt idx="0">
                  <c:v>Дебиторская задолженность</c:v>
                </c:pt>
                <c:pt idx="1">
                  <c:v>Кредиторская задолженность</c:v>
                </c:pt>
              </c:strCache>
            </c:strRef>
          </c:cat>
          <c:val>
            <c:numRef>
              <c:f>Лист1!$C$2:$C$3</c:f>
              <c:numCache>
                <c:formatCode>0.0</c:formatCode>
                <c:ptCount val="2"/>
                <c:pt idx="0">
                  <c:v>735.5</c:v>
                </c:pt>
                <c:pt idx="1">
                  <c:v>750.7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7-066E-415A-9727-6472901742CB}"/>
            </c:ext>
          </c:extLst>
        </c:ser>
        <c:shape val="cylinder"/>
        <c:axId val="145015168"/>
        <c:axId val="145016704"/>
        <c:axId val="0"/>
      </c:bar3DChart>
      <c:catAx>
        <c:axId val="145015168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sz="16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45016704"/>
        <c:crosses val="autoZero"/>
        <c:auto val="1"/>
        <c:lblAlgn val="ctr"/>
        <c:lblOffset val="100"/>
      </c:catAx>
      <c:valAx>
        <c:axId val="145016704"/>
        <c:scaling>
          <c:orientation val="minMax"/>
        </c:scaling>
        <c:axPos val="l"/>
        <c:majorGridlines>
          <c:spPr>
            <a:ln w="0">
              <a:solidFill>
                <a:schemeClr val="accent1"/>
              </a:solidFill>
            </a:ln>
            <a:effectLst>
              <a:outerShdw blurRad="50800" sx="1000" sy="1000" algn="ctr" rotWithShape="0">
                <a:prstClr val="white"/>
              </a:outerShdw>
            </a:effectLst>
          </c:spPr>
        </c:majorGridlines>
        <c:numFmt formatCode="0.0" sourceLinked="1"/>
        <c:tickLblPos val="nextTo"/>
        <c:txPr>
          <a:bodyPr/>
          <a:lstStyle/>
          <a:p>
            <a:pPr>
              <a:defRPr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45015168"/>
        <c:crosses val="autoZero"/>
        <c:crossBetween val="between"/>
      </c:valAx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77905852046271995"/>
          <c:y val="0.1889257574521904"/>
          <c:w val="0.19502004957713726"/>
          <c:h val="0.25271411999702997"/>
        </c:manualLayout>
      </c:layout>
      <c:txPr>
        <a:bodyPr/>
        <a:lstStyle/>
        <a:p>
          <a:pPr>
            <a:defRPr sz="160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</c:chart>
  <c:txPr>
    <a:bodyPr/>
    <a:lstStyle/>
    <a:p>
      <a:pPr>
        <a:defRPr sz="1800"/>
      </a:pPr>
      <a:endParaRPr lang="ru-RU"/>
    </a:p>
  </c:txPr>
  <c:externalData r:id="rId1"/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view3D>
      <c:perspective val="30"/>
    </c:view3D>
    <c:sideWall>
      <c:spPr>
        <a:scene3d>
          <a:camera prst="orthographicFront"/>
          <a:lightRig rig="threePt" dir="t"/>
        </a:scene3d>
        <a:sp3d>
          <a:bevelT/>
        </a:sp3d>
      </c:spPr>
    </c:sideWall>
    <c:backWall>
      <c:spPr>
        <a:scene3d>
          <a:camera prst="orthographicFront"/>
          <a:lightRig rig="threePt" dir="t"/>
        </a:scene3d>
        <a:sp3d>
          <a:bevelT/>
        </a:sp3d>
      </c:spPr>
    </c:backWall>
    <c:plotArea>
      <c:layout>
        <c:manualLayout>
          <c:layoutTarget val="inner"/>
          <c:xMode val="edge"/>
          <c:yMode val="edge"/>
          <c:x val="0.13267060367453948"/>
          <c:y val="7.404390307443094E-4"/>
          <c:w val="0.53439960559353983"/>
          <c:h val="0.86506766732283469"/>
        </c:manualLayout>
      </c:layout>
      <c:bar3DChart>
        <c:barDir val="bar"/>
        <c:grouping val="stacked"/>
        <c:ser>
          <c:idx val="0"/>
          <c:order val="0"/>
          <c:tx>
            <c:strRef>
              <c:f>Лист1!$B$1</c:f>
              <c:strCache>
                <c:ptCount val="1"/>
                <c:pt idx="0">
                  <c:v>Налоговые и неналоговые доходы - 18,4% </c:v>
                </c:pt>
              </c:strCache>
            </c:strRef>
          </c:tx>
          <c:dLbls>
            <c:dLbl>
              <c:idx val="0"/>
              <c:layout>
                <c:manualLayout>
                  <c:x val="-9.0783138576927362E-4"/>
                  <c:y val="-2.4180702884061416E-2"/>
                </c:manualLayout>
              </c:layout>
              <c:tx>
                <c:rich>
                  <a:bodyPr/>
                  <a:lstStyle/>
                  <a:p>
                    <a:r>
                      <a:rPr lang="en-US" sz="2000" b="1" dirty="0" smtClean="0">
                        <a:latin typeface="Times New Roman" pitchFamily="18" charset="0"/>
                        <a:cs typeface="Times New Roman" pitchFamily="18" charset="0"/>
                      </a:rPr>
                      <a:t>2</a:t>
                    </a:r>
                    <a:r>
                      <a:rPr lang="ru-RU" sz="2000" b="1" dirty="0" smtClean="0">
                        <a:latin typeface="Times New Roman" pitchFamily="18" charset="0"/>
                        <a:cs typeface="Times New Roman" pitchFamily="18" charset="0"/>
                      </a:rPr>
                      <a:t>02,4</a:t>
                    </a:r>
                    <a:endParaRPr lang="en-US" sz="2000" b="1" dirty="0"/>
                  </a:p>
                </c:rich>
              </c:tx>
              <c:showVal val="1"/>
              <c:extLst xmlns:c16r2="http://schemas.microsoft.com/office/drawing/2015/06/chart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B3A6-434F-AD28-02BF84189425}"/>
                </c:ext>
              </c:extLst>
            </c:dLbl>
            <c:dLbl>
              <c:idx val="1"/>
              <c:layout>
                <c:manualLayout>
                  <c:x val="1.7523870236431597E-2"/>
                  <c:y val="-3.9277319881126684E-3"/>
                </c:manualLayout>
              </c:layout>
              <c:tx>
                <c:rich>
                  <a:bodyPr/>
                  <a:lstStyle/>
                  <a:p>
                    <a:r>
                      <a:rPr lang="en-US" sz="2000" b="1" dirty="0">
                        <a:latin typeface="Times New Roman" pitchFamily="18" charset="0"/>
                        <a:cs typeface="Times New Roman" pitchFamily="18" charset="0"/>
                      </a:rPr>
                      <a:t>1</a:t>
                    </a:r>
                    <a:r>
                      <a:rPr lang="ru-RU" sz="1400" b="1" dirty="0"/>
                      <a:t>56,5</a:t>
                    </a:r>
                    <a:endParaRPr lang="en-US" sz="1400" b="1" dirty="0"/>
                  </a:p>
                </c:rich>
              </c:tx>
              <c:showVal val="1"/>
              <c:extLst xmlns:c16r2="http://schemas.microsoft.com/office/drawing/2015/06/chart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B3A6-434F-AD28-02BF84189425}"/>
                </c:ext>
              </c:extLst>
            </c:dLbl>
            <c:dLbl>
              <c:idx val="2"/>
              <c:layout>
                <c:manualLayout>
                  <c:x val="4.5645070877450376E-3"/>
                  <c:y val="-4.2370544086717928E-2"/>
                </c:manualLayout>
              </c:layout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B3A6-434F-AD28-02BF84189425}"/>
                </c:ext>
              </c:extLst>
            </c:dLbl>
            <c:dLbl>
              <c:idx val="3"/>
              <c:layout>
                <c:manualLayout>
                  <c:x val="2.9206450394051358E-3"/>
                  <c:y val="-3.0313472114209612E-2"/>
                </c:manualLayout>
              </c:layout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B3A6-434F-AD28-02BF84189425}"/>
                </c:ext>
              </c:extLst>
            </c:dLbl>
            <c:delete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Лист1!$B$2</c:f>
              <c:numCache>
                <c:formatCode>0.0</c:formatCode>
                <c:ptCount val="1"/>
                <c:pt idx="0">
                  <c:v>202.4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B3A6-434F-AD28-02BF84189425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Безвозмездные поступления из областного бюджета - 81,5 %</c:v>
                </c:pt>
              </c:strCache>
            </c:strRef>
          </c:tx>
          <c:dLbls>
            <c:dLbl>
              <c:idx val="0"/>
              <c:layout>
                <c:manualLayout>
                  <c:x val="2.4585762809390472E-2"/>
                  <c:y val="-3.2767955331650611E-2"/>
                </c:manualLayout>
              </c:layout>
              <c:tx>
                <c:rich>
                  <a:bodyPr/>
                  <a:lstStyle/>
                  <a:p>
                    <a:r>
                      <a:rPr lang="ru-RU" sz="2000" b="1" dirty="0" smtClean="0">
                        <a:latin typeface="Times New Roman" pitchFamily="18" charset="0"/>
                        <a:cs typeface="Times New Roman" pitchFamily="18" charset="0"/>
                      </a:rPr>
                      <a:t>894,2</a:t>
                    </a:r>
                    <a:endParaRPr lang="en-US" sz="2000" b="1" dirty="0"/>
                  </a:p>
                  <a:p>
                    <a:endParaRPr lang="en-US" sz="1400" b="1" dirty="0"/>
                  </a:p>
                </c:rich>
              </c:tx>
              <c:showVal val="1"/>
              <c:extLst xmlns:c16r2="http://schemas.microsoft.com/office/drawing/2015/06/chart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5-B3A6-434F-AD28-02BF84189425}"/>
                </c:ext>
              </c:extLst>
            </c:dLbl>
            <c:dLbl>
              <c:idx val="1"/>
              <c:layout>
                <c:manualLayout>
                  <c:x val="-2.7982999086206997E-3"/>
                  <c:y val="-1.9772976613709681E-2"/>
                </c:manualLayout>
              </c:layout>
              <c:tx>
                <c:rich>
                  <a:bodyPr/>
                  <a:lstStyle/>
                  <a:p>
                    <a:endParaRPr lang="ru-RU" sz="2000" b="1" dirty="0">
                      <a:latin typeface="Times New Roman" pitchFamily="18" charset="0"/>
                      <a:cs typeface="Times New Roman" pitchFamily="18" charset="0"/>
                    </a:endParaRPr>
                  </a:p>
                  <a:p>
                    <a:r>
                      <a:rPr lang="ru-RU" sz="1400" b="1" dirty="0"/>
                      <a:t>519,8</a:t>
                    </a:r>
                  </a:p>
                  <a:p>
                    <a:endParaRPr lang="ru-RU" sz="1400" b="1" dirty="0"/>
                  </a:p>
                  <a:p>
                    <a:endParaRPr lang="en-US" sz="1400" b="1" dirty="0"/>
                  </a:p>
                </c:rich>
              </c:tx>
              <c:showVal val="1"/>
              <c:extLst xmlns:c16r2="http://schemas.microsoft.com/office/drawing/2015/06/chart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6-B3A6-434F-AD28-02BF84189425}"/>
                </c:ext>
              </c:extLst>
            </c:dLbl>
            <c:dLbl>
              <c:idx val="2"/>
              <c:layout>
                <c:manualLayout>
                  <c:x val="7.6075118129083985E-3"/>
                  <c:y val="-2.2597623512916241E-2"/>
                </c:manualLayout>
              </c:layout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B3A6-434F-AD28-02BF8418942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000"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Лист1!$C$2</c:f>
              <c:numCache>
                <c:formatCode>0.0</c:formatCode>
                <c:ptCount val="1"/>
                <c:pt idx="0">
                  <c:v>894.2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8-B3A6-434F-AD28-02BF84189425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Межбюджетные трансферты из бюджетов поселений - 0,1 %</c:v>
                </c:pt>
              </c:strCache>
            </c:strRef>
          </c:tx>
          <c:dLbls>
            <c:dLbl>
              <c:idx val="0"/>
              <c:layout>
                <c:manualLayout>
                  <c:x val="4.1801946631671041E-2"/>
                  <c:y val="-5.5367367462195491E-2"/>
                </c:manualLayout>
              </c:layout>
              <c:tx>
                <c:rich>
                  <a:bodyPr/>
                  <a:lstStyle/>
                  <a:p>
                    <a:r>
                      <a:rPr lang="en-US" sz="2000" dirty="0" smtClean="0">
                        <a:latin typeface="Times New Roman" pitchFamily="18" charset="0"/>
                        <a:cs typeface="Times New Roman" pitchFamily="18" charset="0"/>
                      </a:rPr>
                      <a:t>0,</a:t>
                    </a:r>
                    <a:r>
                      <a:rPr lang="ru-RU" sz="2000" dirty="0" smtClean="0">
                        <a:latin typeface="Times New Roman" pitchFamily="18" charset="0"/>
                        <a:cs typeface="Times New Roman" pitchFamily="18" charset="0"/>
                      </a:rPr>
                      <a:t>1</a:t>
                    </a:r>
                    <a:endParaRPr lang="en-US" sz="2000" dirty="0"/>
                  </a:p>
                </c:rich>
              </c:tx>
              <c:showVal val="1"/>
              <c:extLst xmlns:c16r2="http://schemas.microsoft.com/office/drawing/2015/06/chart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9-B3A6-434F-AD28-02BF8418942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000"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Лист1!$D$2</c:f>
              <c:numCache>
                <c:formatCode>#,##0.0</c:formatCode>
                <c:ptCount val="1"/>
                <c:pt idx="0">
                  <c:v>7.0000000000000021E-2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A-B3A6-434F-AD28-02BF84189425}"/>
            </c:ext>
          </c:extLst>
        </c:ser>
        <c:shape val="cylinder"/>
        <c:axId val="98129792"/>
        <c:axId val="98131328"/>
        <c:axId val="0"/>
      </c:bar3DChart>
      <c:catAx>
        <c:axId val="98129792"/>
        <c:scaling>
          <c:orientation val="minMax"/>
        </c:scaling>
        <c:axPos val="l"/>
        <c:numFmt formatCode="General" sourceLinked="1"/>
        <c:tickLblPos val="nextTo"/>
        <c:crossAx val="98131328"/>
        <c:crosses val="autoZero"/>
        <c:auto val="1"/>
        <c:lblAlgn val="ctr"/>
        <c:lblOffset val="100"/>
      </c:catAx>
      <c:valAx>
        <c:axId val="98131328"/>
        <c:scaling>
          <c:orientation val="minMax"/>
        </c:scaling>
        <c:axPos val="b"/>
        <c:majorGridlines/>
        <c:numFmt formatCode="0.0" sourceLinked="1"/>
        <c:tickLblPos val="nextTo"/>
        <c:txPr>
          <a:bodyPr/>
          <a:lstStyle/>
          <a:p>
            <a:pPr>
              <a:defRPr sz="14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98129792"/>
        <c:crosses val="autoZero"/>
        <c:crossBetween val="midCat"/>
      </c:valAx>
    </c:plotArea>
    <c:legend>
      <c:legendPos val="r"/>
      <c:layout>
        <c:manualLayout>
          <c:xMode val="edge"/>
          <c:yMode val="edge"/>
          <c:x val="0.66096759780554493"/>
          <c:y val="0.19275553872502871"/>
          <c:w val="0.31012564878021481"/>
          <c:h val="0.34338793595035538"/>
        </c:manualLayout>
      </c:layout>
      <c:txPr>
        <a:bodyPr/>
        <a:lstStyle/>
        <a:p>
          <a:pPr rtl="0">
            <a:defRPr sz="140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</c:chart>
  <c:txPr>
    <a:bodyPr/>
    <a:lstStyle/>
    <a:p>
      <a:pPr>
        <a:defRPr sz="1800"/>
      </a:pPr>
      <a:endParaRPr lang="ru-RU"/>
    </a:p>
  </c:txPr>
  <c:externalData r:id="rId1"/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view3D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Доходы всего</c:v>
                </c:pt>
              </c:strCache>
            </c:strRef>
          </c:tx>
          <c:dLbls>
            <c:dLbl>
              <c:idx val="0"/>
              <c:layout>
                <c:manualLayout>
                  <c:x val="3.0857848179387304E-2"/>
                  <c:y val="-8.0757534460528229E-3"/>
                </c:manualLayout>
              </c:layout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1C81-42C3-9E6C-ACA3044D3A02}"/>
                </c:ext>
              </c:extLst>
            </c:dLbl>
            <c:dLbl>
              <c:idx val="1"/>
              <c:layout>
                <c:manualLayout>
                  <c:x val="8.9129082069844268E-3"/>
                  <c:y val="-2.1880090001841872E-2"/>
                </c:manualLayout>
              </c:layout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1C81-42C3-9E6C-ACA3044D3A0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Лист1!$A$2:$A$3</c:f>
              <c:strCache>
                <c:ptCount val="2"/>
                <c:pt idx="0">
                  <c:v>2022 год</c:v>
                </c:pt>
                <c:pt idx="1">
                  <c:v>2023 год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977.7</c:v>
                </c:pt>
                <c:pt idx="1">
                  <c:v>1096.7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1C81-42C3-9E6C-ACA3044D3A02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Безвозмездные поступления</c:v>
                </c:pt>
              </c:strCache>
            </c:strRef>
          </c:tx>
          <c:dLbls>
            <c:dLbl>
              <c:idx val="0"/>
              <c:layout>
                <c:manualLayout>
                  <c:x val="4.3556051518548113E-2"/>
                  <c:y val="-1.4211987717950823E-2"/>
                </c:manualLayout>
              </c:layout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1C81-42C3-9E6C-ACA3044D3A02}"/>
                </c:ext>
              </c:extLst>
            </c:dLbl>
            <c:dLbl>
              <c:idx val="1"/>
              <c:layout>
                <c:manualLayout>
                  <c:x val="5.5289885374972245E-2"/>
                  <c:y val="5.1121534000247984E-3"/>
                </c:manualLayout>
              </c:layout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1C81-42C3-9E6C-ACA3044D3A0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Лист1!$A$2:$A$3</c:f>
              <c:strCache>
                <c:ptCount val="2"/>
                <c:pt idx="0">
                  <c:v>2022 год</c:v>
                </c:pt>
                <c:pt idx="1">
                  <c:v>2023 год</c:v>
                </c:pt>
              </c:strCache>
            </c:strRef>
          </c:cat>
          <c:val>
            <c:numRef>
              <c:f>Лист1!$C$2:$C$3</c:f>
              <c:numCache>
                <c:formatCode>General</c:formatCode>
                <c:ptCount val="2"/>
                <c:pt idx="0">
                  <c:v>793.9</c:v>
                </c:pt>
                <c:pt idx="1">
                  <c:v>894.2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5-1C81-42C3-9E6C-ACA3044D3A02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Налоговые и неналоговые доходы</c:v>
                </c:pt>
              </c:strCache>
            </c:strRef>
          </c:tx>
          <c:dLbls>
            <c:dLbl>
              <c:idx val="0"/>
              <c:layout>
                <c:manualLayout>
                  <c:x val="4.6611997257979383E-2"/>
                  <c:y val="-5.6133255725209281E-2"/>
                </c:manualLayout>
              </c:layout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1C81-42C3-9E6C-ACA3044D3A02}"/>
                </c:ext>
              </c:extLst>
            </c:dLbl>
            <c:dLbl>
              <c:idx val="1"/>
              <c:layout>
                <c:manualLayout>
                  <c:x val="4.3600970882548433E-2"/>
                  <c:y val="-4.6883032167827292E-2"/>
                </c:manualLayout>
              </c:layout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1C81-42C3-9E6C-ACA3044D3A0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Лист1!$A$2:$A$3</c:f>
              <c:strCache>
                <c:ptCount val="2"/>
                <c:pt idx="0">
                  <c:v>2022 год</c:v>
                </c:pt>
                <c:pt idx="1">
                  <c:v>2023 год</c:v>
                </c:pt>
              </c:strCache>
            </c:strRef>
          </c:cat>
          <c:val>
            <c:numRef>
              <c:f>Лист1!$D$2:$D$3</c:f>
              <c:numCache>
                <c:formatCode>General</c:formatCode>
                <c:ptCount val="2"/>
                <c:pt idx="0">
                  <c:v>239</c:v>
                </c:pt>
                <c:pt idx="1">
                  <c:v>202.4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8-1C81-42C3-9E6C-ACA3044D3A02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Межбюджетные трансфетры </c:v>
                </c:pt>
              </c:strCache>
            </c:strRef>
          </c:tx>
          <c:dLbls>
            <c:dLbl>
              <c:idx val="0"/>
              <c:layout>
                <c:manualLayout>
                  <c:x val="1.3008039036408341E-2"/>
                  <c:y val="-2.4615212330434011E-2"/>
                </c:manualLayout>
              </c:layout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1C81-42C3-9E6C-ACA3044D3A02}"/>
                </c:ext>
              </c:extLst>
            </c:dLbl>
            <c:dLbl>
              <c:idx val="1"/>
              <c:layout>
                <c:manualLayout>
                  <c:x val="2.7774493113273412E-2"/>
                  <c:y val="-4.1025387501853847E-2"/>
                </c:manualLayout>
              </c:layout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1C81-42C3-9E6C-ACA3044D3A0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Лист1!$A$2:$A$3</c:f>
              <c:strCache>
                <c:ptCount val="2"/>
                <c:pt idx="0">
                  <c:v>2022 год</c:v>
                </c:pt>
                <c:pt idx="1">
                  <c:v>2023 год</c:v>
                </c:pt>
              </c:strCache>
            </c:strRef>
          </c:cat>
          <c:val>
            <c:numRef>
              <c:f>Лист1!$E$2:$E$3</c:f>
              <c:numCache>
                <c:formatCode>0.0</c:formatCode>
                <c:ptCount val="2"/>
                <c:pt idx="0">
                  <c:v>0.1</c:v>
                </c:pt>
                <c:pt idx="1">
                  <c:v>7.0000000000000021E-2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B-1C81-42C3-9E6C-ACA3044D3A02}"/>
            </c:ext>
          </c:extLst>
        </c:ser>
        <c:shape val="cylinder"/>
        <c:axId val="117675904"/>
        <c:axId val="117677440"/>
        <c:axId val="0"/>
      </c:bar3DChart>
      <c:catAx>
        <c:axId val="117675904"/>
        <c:scaling>
          <c:orientation val="minMax"/>
        </c:scaling>
        <c:axPos val="b"/>
        <c:numFmt formatCode="General" sourceLinked="0"/>
        <c:tickLblPos val="nextTo"/>
        <c:txPr>
          <a:bodyPr/>
          <a:lstStyle/>
          <a:p>
            <a:pPr>
              <a:defRPr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17677440"/>
        <c:crosses val="autoZero"/>
        <c:auto val="1"/>
        <c:lblAlgn val="ctr"/>
        <c:lblOffset val="100"/>
      </c:catAx>
      <c:valAx>
        <c:axId val="117677440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1767590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4404997763224681"/>
          <c:y val="0.18954455946118712"/>
          <c:w val="0.32935100865940886"/>
          <c:h val="0.48740236592069891"/>
        </c:manualLayout>
      </c:layout>
      <c:txPr>
        <a:bodyPr/>
        <a:lstStyle/>
        <a:p>
          <a:pPr>
            <a:defRPr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</c:chart>
  <c:txPr>
    <a:bodyPr/>
    <a:lstStyle/>
    <a:p>
      <a:pPr>
        <a:defRPr sz="1800"/>
      </a:pPr>
      <a:endParaRPr lang="ru-RU"/>
    </a:p>
  </c:txPr>
  <c:externalData r:id="rId1"/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rotX val="30"/>
      <c:perspective val="30"/>
    </c:view3D>
    <c:plotArea>
      <c:layout>
        <c:manualLayout>
          <c:layoutTarget val="inner"/>
          <c:xMode val="edge"/>
          <c:yMode val="edge"/>
          <c:x val="0.16071425208875098"/>
          <c:y val="0.22113176748503457"/>
          <c:w val="0.75378717498821968"/>
          <c:h val="0.73796434247221532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Исполнено за 2023 год </c:v>
                </c:pt>
              </c:strCache>
            </c:strRef>
          </c:tx>
          <c:explosion val="13"/>
          <c:dPt>
            <c:idx val="0"/>
            <c:spPr>
              <a:solidFill>
                <a:schemeClr val="accent2"/>
              </a:solidFill>
              <a:ln cap="rnd">
                <a:miter lim="800000"/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82EA-4F54-86DA-A2ACB9BB9783}"/>
              </c:ext>
            </c:extLst>
          </c:dPt>
          <c:dPt>
            <c:idx val="1"/>
            <c:spPr>
              <a:solidFill>
                <a:srgbClr val="92D05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82EA-4F54-86DA-A2ACB9BB9783}"/>
              </c:ext>
            </c:extLst>
          </c:dPt>
          <c:dPt>
            <c:idx val="2"/>
            <c:spPr>
              <a:solidFill>
                <a:srgbClr val="FFC00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82EA-4F54-86DA-A2ACB9BB9783}"/>
              </c:ext>
            </c:extLst>
          </c:dPt>
          <c:dPt>
            <c:idx val="3"/>
            <c:spPr>
              <a:solidFill>
                <a:schemeClr val="accent6">
                  <a:lumMod val="60000"/>
                  <a:lumOff val="40000"/>
                </a:schemeClr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82EA-4F54-86DA-A2ACB9BB9783}"/>
              </c:ext>
            </c:extLst>
          </c:dPt>
          <c:dPt>
            <c:idx val="4"/>
            <c:spPr>
              <a:solidFill>
                <a:srgbClr val="FFFF00"/>
              </a:solidFill>
              <a:ln>
                <a:solidFill>
                  <a:schemeClr val="accent1"/>
                </a:solidFill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82EA-4F54-86DA-A2ACB9BB9783}"/>
              </c:ext>
            </c:extLst>
          </c:dPt>
          <c:dPt>
            <c:idx val="5"/>
            <c:spPr>
              <a:solidFill>
                <a:schemeClr val="tx2">
                  <a:lumMod val="50000"/>
                </a:schemeClr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82EA-4F54-86DA-A2ACB9BB9783}"/>
              </c:ext>
            </c:extLst>
          </c:dPt>
          <c:dPt>
            <c:idx val="6"/>
            <c:spPr>
              <a:solidFill>
                <a:srgbClr val="9F5FCF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D-82EA-4F54-86DA-A2ACB9BB9783}"/>
              </c:ext>
            </c:extLst>
          </c:dPt>
          <c:dPt>
            <c:idx val="7"/>
            <c:spPr>
              <a:solidFill>
                <a:srgbClr val="FF000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F-82EA-4F54-86DA-A2ACB9BB9783}"/>
              </c:ext>
            </c:extLst>
          </c:dPt>
          <c:dLbls>
            <c:dLbl>
              <c:idx val="0"/>
              <c:layout>
                <c:manualLayout>
                  <c:x val="-0.29651284038120107"/>
                  <c:y val="-0.23978244367416987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Налоги на  доходы физических ; </a:t>
                    </a:r>
                    <a:r>
                      <a:rPr lang="ru-RU" dirty="0" smtClean="0"/>
                      <a:t>154,2 млн. руб.</a:t>
                    </a:r>
                    <a:endParaRPr lang="ru-RU" dirty="0"/>
                  </a:p>
                </c:rich>
              </c:tx>
              <c:showLegendKey val="1"/>
              <c:showVal val="1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82EA-4F54-86DA-A2ACB9BB9783}"/>
                </c:ext>
              </c:extLst>
            </c:dLbl>
            <c:dLbl>
              <c:idx val="1"/>
              <c:layout>
                <c:manualLayout>
                  <c:x val="-5.1969272717344028E-3"/>
                  <c:y val="0.43985855882892733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Доход от акцизов на нефтепродукты; </a:t>
                    </a:r>
                    <a:r>
                      <a:rPr lang="ru-RU" dirty="0" smtClean="0"/>
                      <a:t>12,7 млн.</a:t>
                    </a:r>
                    <a:r>
                      <a:rPr lang="ru-RU" baseline="0" dirty="0" smtClean="0"/>
                      <a:t> руб.</a:t>
                    </a:r>
                    <a:endParaRPr lang="ru-RU" dirty="0"/>
                  </a:p>
                </c:rich>
              </c:tx>
              <c:showLegendKey val="1"/>
              <c:showVal val="1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3-82EA-4F54-86DA-A2ACB9BB9783}"/>
                </c:ext>
              </c:extLst>
            </c:dLbl>
            <c:dLbl>
              <c:idx val="2"/>
              <c:layout>
                <c:manualLayout>
                  <c:x val="-7.5181971306389692E-2"/>
                  <c:y val="0.36167138041442937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Налоги на совокупный доход ; </a:t>
                    </a:r>
                    <a:r>
                      <a:rPr lang="ru-RU" dirty="0" smtClean="0"/>
                      <a:t>14 млн. руб.</a:t>
                    </a:r>
                    <a:endParaRPr lang="ru-RU" dirty="0"/>
                  </a:p>
                </c:rich>
              </c:tx>
              <c:showLegendKey val="1"/>
              <c:showVal val="1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5-82EA-4F54-86DA-A2ACB9BB9783}"/>
                </c:ext>
              </c:extLst>
            </c:dLbl>
            <c:dLbl>
              <c:idx val="3"/>
              <c:layout>
                <c:manualLayout>
                  <c:x val="-0.13753568341747363"/>
                  <c:y val="0.24284121368775471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Государственная пошлина ; </a:t>
                    </a:r>
                    <a:r>
                      <a:rPr lang="ru-RU" dirty="0" smtClean="0"/>
                      <a:t>1,4 млн. руб.</a:t>
                    </a:r>
                    <a:endParaRPr lang="ru-RU" dirty="0"/>
                  </a:p>
                </c:rich>
              </c:tx>
              <c:showLegendKey val="1"/>
              <c:showVal val="1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7-82EA-4F54-86DA-A2ACB9BB9783}"/>
                </c:ext>
              </c:extLst>
            </c:dLbl>
            <c:dLbl>
              <c:idx val="4"/>
              <c:layout>
                <c:manualLayout>
                  <c:x val="-0.14348688187188269"/>
                  <c:y val="2.8676610354863345E-2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Доходы от использования имущества, находящегося в государственной и муниципальной собственности ; </a:t>
                    </a:r>
                    <a:r>
                      <a:rPr lang="ru-RU" dirty="0" smtClean="0"/>
                      <a:t>5,4</a:t>
                    </a:r>
                    <a:r>
                      <a:rPr lang="ru-RU" baseline="0" dirty="0" smtClean="0"/>
                      <a:t> млн. руб.</a:t>
                    </a:r>
                    <a:endParaRPr lang="ru-RU" dirty="0"/>
                  </a:p>
                </c:rich>
              </c:tx>
              <c:showLegendKey val="1"/>
              <c:showVal val="1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9-82EA-4F54-86DA-A2ACB9BB9783}"/>
                </c:ext>
              </c:extLst>
            </c:dLbl>
            <c:dLbl>
              <c:idx val="5"/>
              <c:layout>
                <c:manualLayout>
                  <c:x val="4.6848137400929087E-2"/>
                  <c:y val="-2.8062023587487064E-2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Доходы от оказания платных услуг (работ) и компенсации затрат государства ; </a:t>
                    </a:r>
                    <a:r>
                      <a:rPr lang="ru-RU" dirty="0" smtClean="0"/>
                      <a:t>11,1</a:t>
                    </a:r>
                    <a:r>
                      <a:rPr lang="ru-RU" baseline="0" dirty="0" smtClean="0"/>
                      <a:t> млн. руб.</a:t>
                    </a:r>
                    <a:endParaRPr lang="ru-RU" dirty="0"/>
                  </a:p>
                </c:rich>
              </c:tx>
              <c:showLegendKey val="1"/>
              <c:showVal val="1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B-82EA-4F54-86DA-A2ACB9BB9783}"/>
                </c:ext>
              </c:extLst>
            </c:dLbl>
            <c:dLbl>
              <c:idx val="6"/>
              <c:layout>
                <c:manualLayout>
                  <c:x val="0.22782402708550267"/>
                  <c:y val="1.1797027896163199E-3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Доходы от продажи материальных и нематериальных активов ; </a:t>
                    </a:r>
                    <a:r>
                      <a:rPr lang="ru-RU" dirty="0" smtClean="0"/>
                      <a:t>1,5</a:t>
                    </a:r>
                    <a:r>
                      <a:rPr lang="ru-RU" baseline="0" dirty="0" smtClean="0"/>
                      <a:t> млн. руб.</a:t>
                    </a:r>
                    <a:endParaRPr lang="ru-RU" dirty="0"/>
                  </a:p>
                </c:rich>
              </c:tx>
              <c:showLegendKey val="1"/>
              <c:showVal val="1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D-82EA-4F54-86DA-A2ACB9BB9783}"/>
                </c:ext>
              </c:extLst>
            </c:dLbl>
            <c:dLbl>
              <c:idx val="7"/>
              <c:layout>
                <c:manualLayout>
                  <c:x val="0.4315916404768585"/>
                  <c:y val="0.17246569173033913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Штрафы, санкции, возмещение ущерба ; </a:t>
                    </a:r>
                    <a:endParaRPr lang="ru-RU" dirty="0" smtClean="0"/>
                  </a:p>
                  <a:p>
                    <a:r>
                      <a:rPr lang="ru-RU" dirty="0" smtClean="0"/>
                      <a:t>2</a:t>
                    </a:r>
                    <a:r>
                      <a:rPr lang="ru-RU" baseline="0" dirty="0" smtClean="0"/>
                      <a:t> млн. руб.</a:t>
                    </a:r>
                    <a:endParaRPr lang="ru-RU" dirty="0"/>
                  </a:p>
                </c:rich>
              </c:tx>
              <c:showLegendKey val="1"/>
              <c:showVal val="1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F-82EA-4F54-86DA-A2ACB9BB978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1"/>
            <c:showVal val="1"/>
            <c:showCatName val="1"/>
            <c:showPercent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Лист1!$A$2:$A$9</c:f>
              <c:strCache>
                <c:ptCount val="8"/>
                <c:pt idx="0">
                  <c:v>Налоги на  доходы физических </c:v>
                </c:pt>
                <c:pt idx="1">
                  <c:v>Налоги на товары,реализуемые на территории РФ</c:v>
                </c:pt>
                <c:pt idx="2">
                  <c:v>Налоги на совокупный доход </c:v>
                </c:pt>
                <c:pt idx="3">
                  <c:v>Государственная пошлина </c:v>
                </c:pt>
                <c:pt idx="4">
                  <c:v>Доходы от использования имущества, находящегося в государственной и муниципальной собственности </c:v>
                </c:pt>
                <c:pt idx="5">
                  <c:v>Доходы от оказания платных услуг (работ) и компенсации затрат государства </c:v>
                </c:pt>
                <c:pt idx="6">
                  <c:v>Доходы от продажи материальных и нематериальных активов </c:v>
                </c:pt>
                <c:pt idx="7">
                  <c:v>Штрафы, санкции, возмещение ущерба </c:v>
                </c:pt>
              </c:strCache>
            </c:strRef>
          </c:cat>
          <c:val>
            <c:numRef>
              <c:f>Лист1!$B$2:$B$9</c:f>
              <c:numCache>
                <c:formatCode>General</c:formatCode>
                <c:ptCount val="8"/>
                <c:pt idx="0">
                  <c:v>154.19999999999999</c:v>
                </c:pt>
                <c:pt idx="1">
                  <c:v>12.7</c:v>
                </c:pt>
                <c:pt idx="2">
                  <c:v>14</c:v>
                </c:pt>
                <c:pt idx="3">
                  <c:v>1.4</c:v>
                </c:pt>
                <c:pt idx="4">
                  <c:v>5.4</c:v>
                </c:pt>
                <c:pt idx="5">
                  <c:v>11.1</c:v>
                </c:pt>
                <c:pt idx="6">
                  <c:v>1.5</c:v>
                </c:pt>
                <c:pt idx="7">
                  <c:v>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10-82EA-4F54-86DA-A2ACB9BB9783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Столбец1</c:v>
                </c:pt>
              </c:strCache>
            </c:strRef>
          </c:tx>
          <c:cat>
            <c:strRef>
              <c:f>Лист1!$A$2:$A$9</c:f>
              <c:strCache>
                <c:ptCount val="8"/>
                <c:pt idx="0">
                  <c:v>Налоги на  доходы физических </c:v>
                </c:pt>
                <c:pt idx="1">
                  <c:v>Налоги на товары,реализуемые на территории РФ</c:v>
                </c:pt>
                <c:pt idx="2">
                  <c:v>Налоги на совокупный доход </c:v>
                </c:pt>
                <c:pt idx="3">
                  <c:v>Государственная пошлина </c:v>
                </c:pt>
                <c:pt idx="4">
                  <c:v>Доходы от использования имущества, находящегося в государственной и муниципальной собственности </c:v>
                </c:pt>
                <c:pt idx="5">
                  <c:v>Доходы от оказания платных услуг (работ) и компенсации затрат государства </c:v>
                </c:pt>
                <c:pt idx="6">
                  <c:v>Доходы от продажи материальных и нематериальных активов </c:v>
                </c:pt>
                <c:pt idx="7">
                  <c:v>Штрафы, санкции, возмещение ущерба </c:v>
                </c:pt>
              </c:strCache>
            </c:strRef>
          </c:cat>
          <c:val>
            <c:numRef>
              <c:f>Лист1!$C$2:$C$9</c:f>
              <c:numCache>
                <c:formatCode>General</c:formatCode>
                <c:ptCount val="8"/>
                <c:pt idx="0">
                  <c:v>76.2</c:v>
                </c:pt>
                <c:pt idx="1">
                  <c:v>6.3</c:v>
                </c:pt>
                <c:pt idx="2">
                  <c:v>6.9</c:v>
                </c:pt>
                <c:pt idx="3">
                  <c:v>0.70000000000000062</c:v>
                </c:pt>
                <c:pt idx="4">
                  <c:v>2.7</c:v>
                </c:pt>
                <c:pt idx="5">
                  <c:v>5.5</c:v>
                </c:pt>
                <c:pt idx="6">
                  <c:v>0.8</c:v>
                </c:pt>
                <c:pt idx="7">
                  <c:v>1</c:v>
                </c:pt>
              </c:numCache>
            </c:numRef>
          </c:val>
        </c:ser>
      </c:pie3DChart>
    </c:plotArea>
    <c:plotVisOnly val="1"/>
    <c:dispBlanksAs val="zero"/>
  </c:chart>
  <c:spPr>
    <a:gradFill>
      <a:gsLst>
        <a:gs pos="0">
          <a:srgbClr val="4F81BD">
            <a:tint val="66000"/>
            <a:satMod val="160000"/>
          </a:srgbClr>
        </a:gs>
        <a:gs pos="50000">
          <a:srgbClr val="4F81BD">
            <a:tint val="44500"/>
            <a:satMod val="160000"/>
          </a:srgbClr>
        </a:gs>
        <a:gs pos="100000">
          <a:srgbClr val="4F81BD">
            <a:tint val="23500"/>
            <a:satMod val="160000"/>
          </a:srgbClr>
        </a:gs>
      </a:gsLst>
      <a:lin ang="5400000" scaled="0"/>
    </a:gradFill>
    <a:ln>
      <a:noFill/>
    </a:ln>
  </c:spPr>
  <c:txPr>
    <a:bodyPr/>
    <a:lstStyle/>
    <a:p>
      <a:pPr>
        <a:defRPr sz="1800"/>
      </a:pPr>
      <a:endParaRPr lang="ru-RU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Исполнено за 2023 год </c:v>
                </c:pt>
              </c:strCache>
            </c:strRef>
          </c:tx>
          <c:explosion val="25"/>
          <c:dPt>
            <c:idx val="0"/>
            <c:explosion val="5"/>
            <c:spPr>
              <a:solidFill>
                <a:srgbClr val="ED5BC7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0-7EFB-41A5-A56E-C9B23215F49B}"/>
              </c:ext>
            </c:extLst>
          </c:dPt>
          <c:dPt>
            <c:idx val="1"/>
            <c:explosion val="11"/>
            <c:spPr>
              <a:solidFill>
                <a:srgbClr val="7030A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7EFB-41A5-A56E-C9B23215F49B}"/>
              </c:ext>
            </c:extLst>
          </c:dPt>
          <c:dPt>
            <c:idx val="2"/>
            <c:explosion val="14"/>
            <c:spPr>
              <a:solidFill>
                <a:schemeClr val="accent6">
                  <a:lumMod val="60000"/>
                  <a:lumOff val="40000"/>
                </a:schemeClr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2-7EFB-41A5-A56E-C9B23215F49B}"/>
              </c:ext>
            </c:extLst>
          </c:dPt>
          <c:dPt>
            <c:idx val="3"/>
            <c:explosion val="11"/>
            <c:spPr>
              <a:solidFill>
                <a:schemeClr val="accent1"/>
              </a:solidFill>
              <a:scene3d>
                <a:camera prst="orthographicFront"/>
                <a:lightRig rig="threePt" dir="t"/>
              </a:scene3d>
              <a:sp3d>
                <a:bevelT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7EFB-41A5-A56E-C9B23215F49B}"/>
              </c:ext>
            </c:extLst>
          </c:dPt>
          <c:dLbls>
            <c:dLbl>
              <c:idx val="0"/>
              <c:layout>
                <c:manualLayout>
                  <c:x val="1.2626088403110521E-2"/>
                  <c:y val="-8.1766468193778426E-3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Исполнено за 2023 год ; Дотации бюджетам субъектов Российской федерации и муниципальных образований ; </a:t>
                    </a:r>
                    <a:r>
                      <a:rPr lang="ru-RU" dirty="0" smtClean="0"/>
                      <a:t>252,3 </a:t>
                    </a:r>
                    <a:r>
                      <a:rPr lang="ru-RU" sz="1200" b="0" i="0" u="none" strike="noStrike" baseline="0" dirty="0" smtClean="0"/>
                      <a:t>млн. руб.</a:t>
                    </a:r>
                    <a:endParaRPr lang="ru-RU" dirty="0"/>
                  </a:p>
                </c:rich>
              </c:tx>
              <c:dLblPos val="bestFit"/>
              <c:showVal val="1"/>
              <c:showCatName val="1"/>
              <c:showSerNam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7EFB-41A5-A56E-C9B23215F49B}"/>
                </c:ext>
              </c:extLst>
            </c:dLbl>
            <c:dLbl>
              <c:idx val="1"/>
              <c:layout>
                <c:manualLayout>
                  <c:x val="-1.5098294724485745E-3"/>
                  <c:y val="2.0598551405667787E-2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Исполнено за 2023 год ; Субсидии бюджетам субъектов Российской Федерации и муниципальных образований ; </a:t>
                    </a:r>
                    <a:r>
                      <a:rPr lang="ru-RU" dirty="0" smtClean="0"/>
                      <a:t>261,3 </a:t>
                    </a:r>
                    <a:r>
                      <a:rPr lang="ru-RU" sz="1200" b="0" i="0" u="none" strike="noStrike" baseline="0" dirty="0" smtClean="0"/>
                      <a:t>млн. руб.</a:t>
                    </a:r>
                    <a:endParaRPr lang="ru-RU" dirty="0"/>
                  </a:p>
                </c:rich>
              </c:tx>
              <c:dLblPos val="bestFit"/>
              <c:showVal val="1"/>
              <c:showCatName val="1"/>
              <c:showSerNam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7EFB-41A5-A56E-C9B23215F49B}"/>
                </c:ext>
              </c:extLst>
            </c:dLbl>
            <c:dLbl>
              <c:idx val="2"/>
              <c:layout>
                <c:manualLayout>
                  <c:x val="-4.4157176982642432E-2"/>
                  <c:y val="-3.2735138821971391E-2"/>
                </c:manualLayout>
              </c:layout>
              <c:tx>
                <c:rich>
                  <a:bodyPr/>
                  <a:lstStyle/>
                  <a:p>
                    <a:pPr>
                      <a:defRPr sz="1200">
                        <a:latin typeface="Times New Roman" pitchFamily="18" charset="0"/>
                        <a:cs typeface="Times New Roman" pitchFamily="18" charset="0"/>
                      </a:defRPr>
                    </a:pPr>
                    <a:r>
                      <a:rPr lang="ru-RU" dirty="0"/>
                      <a:t>Исполнено за 2023 год ; Иные межбюджетные трансферты ; </a:t>
                    </a:r>
                    <a:r>
                      <a:rPr lang="ru-RU" dirty="0" smtClean="0"/>
                      <a:t>29,3 </a:t>
                    </a:r>
                    <a:r>
                      <a:rPr lang="ru-RU" sz="1200" b="0" i="0" u="none" strike="noStrike" baseline="0" dirty="0" smtClean="0"/>
                      <a:t>млн. </a:t>
                    </a:r>
                    <a:r>
                      <a:rPr lang="ru-RU" sz="1200" b="0" i="0" u="none" strike="noStrike" baseline="0" smtClean="0"/>
                      <a:t>руб.</a:t>
                    </a:r>
                    <a:endParaRPr lang="ru-RU" dirty="0"/>
                  </a:p>
                </c:rich>
              </c:tx>
              <c:spPr/>
              <c:dLblPos val="bestFit"/>
              <c:showVal val="1"/>
              <c:showCatName val="1"/>
              <c:showSerNam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7EFB-41A5-A56E-C9B23215F49B}"/>
                </c:ext>
              </c:extLst>
            </c:dLbl>
            <c:dLbl>
              <c:idx val="3"/>
              <c:layout>
                <c:manualLayout>
                  <c:x val="0.17521369749501944"/>
                  <c:y val="4.8627443982464456E-2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Исполнено за 2023 год ; Субвенции бюджетам субъектов Российской Федерации и муниципальных образований ; </a:t>
                    </a:r>
                    <a:r>
                      <a:rPr lang="ru-RU" dirty="0" smtClean="0"/>
                      <a:t>351,2 млн.</a:t>
                    </a:r>
                    <a:r>
                      <a:rPr lang="ru-RU" baseline="0" dirty="0" smtClean="0"/>
                      <a:t> руб.</a:t>
                    </a:r>
                    <a:endParaRPr lang="ru-RU" dirty="0"/>
                  </a:p>
                </c:rich>
              </c:tx>
              <c:showVal val="1"/>
              <c:showCatName val="1"/>
              <c:showSerNam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7EFB-41A5-A56E-C9B23215F49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dLblPos val="ctr"/>
            <c:showVal val="1"/>
            <c:showCatName val="1"/>
            <c:showSerName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Лист1!$A$2:$A$5</c:f>
              <c:strCache>
                <c:ptCount val="4"/>
                <c:pt idx="0">
                  <c:v>Дотации бюджетам субъектов Российской федерации и муниципальных образований </c:v>
                </c:pt>
                <c:pt idx="1">
                  <c:v>Субсидии бюджетам субъектов Российской Федерации и муниципальных образований </c:v>
                </c:pt>
                <c:pt idx="2">
                  <c:v>Иные межбюджетные трансферты </c:v>
                </c:pt>
                <c:pt idx="3">
                  <c:v>Субвенции бюджетам субъектов Российской Федерации и муниципальных образований </c:v>
                </c:pt>
              </c:strCache>
            </c:strRef>
          </c:cat>
          <c:val>
            <c:numRef>
              <c:f>Лист1!$B$2:$B$5</c:f>
              <c:numCache>
                <c:formatCode>#,##0.0</c:formatCode>
                <c:ptCount val="4"/>
                <c:pt idx="0">
                  <c:v>252.3</c:v>
                </c:pt>
                <c:pt idx="1">
                  <c:v>261.3</c:v>
                </c:pt>
                <c:pt idx="2" formatCode="General">
                  <c:v>29.3</c:v>
                </c:pt>
                <c:pt idx="3">
                  <c:v>351.2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7EFB-41A5-A56E-C9B23215F49B}"/>
            </c:ext>
          </c:extLst>
        </c:ser>
      </c:pie3DChart>
    </c:plotArea>
    <c:plotVisOnly val="1"/>
    <c:dispBlanksAs val="zero"/>
  </c:chart>
  <c:spPr>
    <a:gradFill>
      <a:gsLst>
        <a:gs pos="0">
          <a:srgbClr val="4F81BD">
            <a:tint val="66000"/>
            <a:satMod val="160000"/>
          </a:srgbClr>
        </a:gs>
        <a:gs pos="50000">
          <a:srgbClr val="4F81BD">
            <a:tint val="44500"/>
            <a:satMod val="160000"/>
          </a:srgbClr>
        </a:gs>
        <a:gs pos="100000">
          <a:srgbClr val="4F81BD">
            <a:tint val="23500"/>
            <a:satMod val="160000"/>
          </a:srgbClr>
        </a:gs>
      </a:gsLst>
      <a:lin ang="5400000" scaled="0"/>
    </a:gradFill>
  </c:spPr>
  <c:txPr>
    <a:bodyPr/>
    <a:lstStyle/>
    <a:p>
      <a:pPr>
        <a:defRPr sz="1800"/>
      </a:pPr>
      <a:endParaRPr lang="ru-RU"/>
    </a:p>
  </c:txPr>
  <c:externalData r:id="rId1"/>
  <c:userShapes r:id="rId2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view3D>
      <c:rotX val="60"/>
      <c:perspective val="0"/>
    </c:view3D>
    <c:plotArea>
      <c:layout>
        <c:manualLayout>
          <c:layoutTarget val="inner"/>
          <c:xMode val="edge"/>
          <c:yMode val="edge"/>
          <c:x val="7.0379946093173898E-2"/>
          <c:y val="6.8943002819689028E-2"/>
          <c:w val="0.85294825274142461"/>
          <c:h val="0.82499401571286435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Исполнено за 2023 год </c:v>
                </c:pt>
              </c:strCache>
            </c:strRef>
          </c:tx>
          <c:explosion val="23"/>
          <c:dPt>
            <c:idx val="0"/>
            <c:spPr>
              <a:solidFill>
                <a:srgbClr val="30F035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0-9D6D-4960-8FAC-17AA51A3522F}"/>
              </c:ext>
            </c:extLst>
          </c:dPt>
          <c:dPt>
            <c:idx val="3"/>
            <c:spPr>
              <a:solidFill>
                <a:schemeClr val="accent5">
                  <a:lumMod val="75000"/>
                </a:schemeClr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9D6D-4960-8FAC-17AA51A3522F}"/>
              </c:ext>
            </c:extLst>
          </c:dPt>
          <c:dPt>
            <c:idx val="4"/>
            <c:spPr>
              <a:solidFill>
                <a:srgbClr val="7030A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2-9D6D-4960-8FAC-17AA51A3522F}"/>
              </c:ext>
            </c:extLst>
          </c:dPt>
          <c:dPt>
            <c:idx val="6"/>
            <c:spPr>
              <a:solidFill>
                <a:schemeClr val="accent2"/>
              </a:solidFill>
              <a:ln w="12000" cap="flat" cmpd="sng" algn="ctr">
                <a:solidFill>
                  <a:schemeClr val="accent1"/>
                </a:solidFill>
                <a:prstDash val="solid"/>
              </a:ln>
              <a:effectLst>
                <a:glow rad="63500">
                  <a:schemeClr val="accent1">
                    <a:alpha val="45000"/>
                    <a:satMod val="120000"/>
                  </a:schemeClr>
                </a:glow>
              </a:effectLst>
              <a:scene3d>
                <a:camera prst="orthographicFront"/>
                <a:lightRig rig="brightRoom" dir="tl">
                  <a:rot lat="0" lon="0" rev="8700000"/>
                </a:lightRig>
              </a:scene3d>
              <a:sp3d>
                <a:bevelT prst="relaxedInset"/>
                <a:contourClr>
                  <a:srgbClr val="000000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9D6D-4960-8FAC-17AA51A3522F}"/>
              </c:ext>
            </c:extLst>
          </c:dPt>
          <c:dPt>
            <c:idx val="7"/>
            <c:spPr>
              <a:solidFill>
                <a:srgbClr val="00B05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4-9D6D-4960-8FAC-17AA51A3522F}"/>
              </c:ext>
            </c:extLst>
          </c:dPt>
          <c:dPt>
            <c:idx val="8"/>
            <c:spPr>
              <a:solidFill>
                <a:srgbClr val="FFFF0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9D6D-4960-8FAC-17AA51A3522F}"/>
              </c:ext>
            </c:extLst>
          </c:dPt>
          <c:dPt>
            <c:idx val="9"/>
            <c:spPr>
              <a:solidFill>
                <a:schemeClr val="accent6">
                  <a:lumMod val="60000"/>
                  <a:lumOff val="40000"/>
                </a:schemeClr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6-9D6D-4960-8FAC-17AA51A3522F}"/>
              </c:ext>
            </c:extLst>
          </c:dPt>
          <c:dPt>
            <c:idx val="10"/>
            <c:spPr>
              <a:solidFill>
                <a:schemeClr val="tx2">
                  <a:lumMod val="50000"/>
                </a:schemeClr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9D6D-4960-8FAC-17AA51A3522F}"/>
              </c:ext>
            </c:extLst>
          </c:dPt>
          <c:dLbls>
            <c:dLbl>
              <c:idx val="0"/>
              <c:layout>
                <c:manualLayout>
                  <c:x val="0.1114914107359392"/>
                  <c:y val="5.4646119132302981E-2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Общегосударственные вопросы ; </a:t>
                    </a:r>
                    <a:endParaRPr lang="ru-RU" dirty="0" smtClean="0"/>
                  </a:p>
                  <a:p>
                    <a:r>
                      <a:rPr lang="ru-RU" dirty="0" smtClean="0"/>
                      <a:t>85,2 млн. руб.</a:t>
                    </a:r>
                    <a:endParaRPr lang="ru-RU" dirty="0"/>
                  </a:p>
                </c:rich>
              </c:tx>
              <c:showLegendKey val="1"/>
              <c:showVal val="1"/>
              <c:showCatName val="1"/>
              <c:extLst xmlns:c16r2="http://schemas.microsoft.com/office/drawing/2015/06/chart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9D6D-4960-8FAC-17AA51A3522F}"/>
                </c:ext>
              </c:extLst>
            </c:dLbl>
            <c:dLbl>
              <c:idx val="1"/>
              <c:layout>
                <c:manualLayout>
                  <c:x val="0.13575331610827671"/>
                  <c:y val="0.19801125383564591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Национальная оборона ; </a:t>
                    </a:r>
                    <a:endParaRPr lang="ru-RU" dirty="0" smtClean="0"/>
                  </a:p>
                  <a:p>
                    <a:r>
                      <a:rPr lang="ru-RU" dirty="0" smtClean="0"/>
                      <a:t>1,4 </a:t>
                    </a:r>
                    <a:r>
                      <a:rPr lang="ru-RU" sz="1400" b="0" i="0" u="none" strike="noStrike" baseline="0" dirty="0" smtClean="0"/>
                      <a:t>млн. руб.</a:t>
                    </a:r>
                    <a:endParaRPr lang="ru-RU" dirty="0"/>
                  </a:p>
                </c:rich>
              </c:tx>
              <c:showLegendKey val="1"/>
              <c:showVal val="1"/>
              <c:showCatName val="1"/>
              <c:extLst xmlns:c16r2="http://schemas.microsoft.com/office/drawing/2015/06/chart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8-9D6D-4960-8FAC-17AA51A3522F}"/>
                </c:ext>
              </c:extLst>
            </c:dLbl>
            <c:dLbl>
              <c:idx val="2"/>
              <c:layout>
                <c:manualLayout>
                  <c:x val="0.1289257271509244"/>
                  <c:y val="0.37928062766108955"/>
                </c:manualLayout>
              </c:layout>
              <c:tx>
                <c:rich>
                  <a:bodyPr/>
                  <a:lstStyle/>
                  <a:p>
                    <a:pPr marL="0" marR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 sz="140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defRPr>
                    </a:pPr>
                    <a:r>
                      <a:rPr lang="ru-RU" sz="1400" dirty="0"/>
                      <a:t>Национальная безопасность и правоохранительная деятельность ; </a:t>
                    </a:r>
                    <a:endParaRPr lang="ru-RU" sz="1400" dirty="0" smtClean="0"/>
                  </a:p>
                  <a:p>
                    <a:pPr marL="0" marR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 sz="140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defRPr>
                    </a:pPr>
                    <a:r>
                      <a:rPr lang="ru-RU" sz="1400" dirty="0" smtClean="0"/>
                      <a:t>6,1 </a:t>
                    </a:r>
                    <a:r>
                      <a:rPr lang="ru-RU" sz="1400" b="0" i="0" u="none" strike="noStrike" baseline="0" dirty="0" smtClean="0"/>
                      <a:t>млн. руб.</a:t>
                    </a:r>
                    <a:endParaRPr lang="ru-RU" dirty="0"/>
                  </a:p>
                </c:rich>
              </c:tx>
              <c:spPr>
                <a:noFill/>
                <a:ln w="19050" cap="flat" cmpd="sng" algn="ctr">
                  <a:noFill/>
                  <a:prstDash val="solid"/>
                </a:ln>
                <a:effectLst/>
              </c:spPr>
              <c:showLegendKey val="1"/>
              <c:showVal val="1"/>
              <c:showCatName val="1"/>
              <c:extLst xmlns:c16r2="http://schemas.microsoft.com/office/drawing/2015/06/chart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8-624B-41B3-85EE-BE7099BD67BC}"/>
                </c:ext>
              </c:extLst>
            </c:dLbl>
            <c:dLbl>
              <c:idx val="3"/>
              <c:layout>
                <c:manualLayout>
                  <c:x val="1.4527944188537457E-2"/>
                  <c:y val="0.47244339830785664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Национальная экономика ; </a:t>
                    </a:r>
                    <a:endParaRPr lang="ru-RU" dirty="0" smtClean="0"/>
                  </a:p>
                  <a:p>
                    <a:r>
                      <a:rPr lang="ru-RU" dirty="0" smtClean="0"/>
                      <a:t>148 </a:t>
                    </a:r>
                    <a:r>
                      <a:rPr lang="ru-RU" sz="1400" b="0" i="0" u="none" strike="noStrike" baseline="0" dirty="0" smtClean="0"/>
                      <a:t>млн. руб.</a:t>
                    </a:r>
                    <a:endParaRPr lang="ru-RU" dirty="0"/>
                  </a:p>
                </c:rich>
              </c:tx>
              <c:showLegendKey val="1"/>
              <c:showVal val="1"/>
              <c:showCatName val="1"/>
              <c:extLst xmlns:c16r2="http://schemas.microsoft.com/office/drawing/2015/06/chart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9D6D-4960-8FAC-17AA51A3522F}"/>
                </c:ext>
              </c:extLst>
            </c:dLbl>
            <c:dLbl>
              <c:idx val="4"/>
              <c:layout>
                <c:manualLayout>
                  <c:x val="-0.13966574938966889"/>
                  <c:y val="0.28782267541478246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ЖКХ ; </a:t>
                    </a:r>
                    <a:endParaRPr lang="ru-RU" dirty="0" smtClean="0"/>
                  </a:p>
                  <a:p>
                    <a:r>
                      <a:rPr lang="ru-RU" dirty="0" smtClean="0"/>
                      <a:t>109,2 </a:t>
                    </a:r>
                    <a:r>
                      <a:rPr lang="ru-RU" sz="1400" b="0" i="0" u="none" strike="noStrike" baseline="0" dirty="0" smtClean="0"/>
                      <a:t>млн. руб.</a:t>
                    </a:r>
                    <a:endParaRPr lang="ru-RU" dirty="0"/>
                  </a:p>
                </c:rich>
              </c:tx>
              <c:showLegendKey val="1"/>
              <c:showVal val="1"/>
              <c:showCatName val="1"/>
              <c:extLst xmlns:c16r2="http://schemas.microsoft.com/office/drawing/2015/06/chart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2-9D6D-4960-8FAC-17AA51A3522F}"/>
                </c:ext>
              </c:extLst>
            </c:dLbl>
            <c:dLbl>
              <c:idx val="5"/>
              <c:layout>
                <c:manualLayout>
                  <c:x val="-0.21620294801052509"/>
                  <c:y val="0.23229871954759349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Охрана окружающей среды ; </a:t>
                    </a:r>
                    <a:endParaRPr lang="ru-RU" dirty="0" smtClean="0"/>
                  </a:p>
                  <a:p>
                    <a:r>
                      <a:rPr lang="ru-RU" dirty="0" smtClean="0"/>
                      <a:t>22,5 </a:t>
                    </a:r>
                    <a:r>
                      <a:rPr lang="ru-RU" sz="1400" b="0" i="0" u="none" strike="noStrike" baseline="0" dirty="0" smtClean="0"/>
                      <a:t>млн. руб.</a:t>
                    </a:r>
                    <a:endParaRPr lang="ru-RU" dirty="0"/>
                  </a:p>
                </c:rich>
              </c:tx>
              <c:showLegendKey val="1"/>
              <c:showVal val="1"/>
              <c:showCatName val="1"/>
            </c:dLbl>
            <c:dLbl>
              <c:idx val="6"/>
              <c:layout>
                <c:manualLayout>
                  <c:x val="5.2883606474874112E-2"/>
                  <c:y val="-0.21075729457290382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Образование ; </a:t>
                    </a:r>
                    <a:endParaRPr lang="ru-RU" dirty="0" smtClean="0"/>
                  </a:p>
                  <a:p>
                    <a:r>
                      <a:rPr lang="ru-RU" dirty="0" smtClean="0"/>
                      <a:t>420,7 </a:t>
                    </a:r>
                    <a:r>
                      <a:rPr lang="ru-RU" sz="1400" b="0" i="0" u="none" strike="noStrike" baseline="0" dirty="0" smtClean="0"/>
                      <a:t>млн. руб.</a:t>
                    </a:r>
                    <a:endParaRPr lang="ru-RU" dirty="0"/>
                  </a:p>
                </c:rich>
              </c:tx>
              <c:showLegendKey val="1"/>
              <c:showVal val="1"/>
              <c:showCatName val="1"/>
              <c:extLst xmlns:c16r2="http://schemas.microsoft.com/office/drawing/2015/06/chart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3-9D6D-4960-8FAC-17AA51A3522F}"/>
                </c:ext>
              </c:extLst>
            </c:dLbl>
            <c:dLbl>
              <c:idx val="7"/>
              <c:layout>
                <c:manualLayout>
                  <c:x val="-1.8579132233170675E-2"/>
                  <c:y val="0.25972114209532249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Культура, кинематография ; </a:t>
                    </a:r>
                    <a:r>
                      <a:rPr lang="ru-RU" dirty="0" smtClean="0"/>
                      <a:t>67,8 </a:t>
                    </a:r>
                    <a:r>
                      <a:rPr lang="ru-RU" sz="1400" b="0" i="0" u="none" strike="noStrike" baseline="0" dirty="0" smtClean="0"/>
                      <a:t>млн. руб.</a:t>
                    </a:r>
                    <a:endParaRPr lang="ru-RU" dirty="0"/>
                  </a:p>
                </c:rich>
              </c:tx>
              <c:showLegendKey val="1"/>
              <c:showVal val="1"/>
              <c:showCatName val="1"/>
              <c:extLst xmlns:c16r2="http://schemas.microsoft.com/office/drawing/2015/06/chart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4-9D6D-4960-8FAC-17AA51A3522F}"/>
                </c:ext>
              </c:extLst>
            </c:dLbl>
            <c:dLbl>
              <c:idx val="8"/>
              <c:layout>
                <c:manualLayout>
                  <c:x val="-9.9721469694250692E-2"/>
                  <c:y val="0.40551969186522352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Социальная политика ; </a:t>
                    </a:r>
                    <a:endParaRPr lang="ru-RU" dirty="0" smtClean="0"/>
                  </a:p>
                  <a:p>
                    <a:r>
                      <a:rPr lang="ru-RU" dirty="0" smtClean="0"/>
                      <a:t>188,3 </a:t>
                    </a:r>
                    <a:r>
                      <a:rPr lang="ru-RU" sz="1400" b="0" i="0" u="none" strike="noStrike" baseline="0" dirty="0" smtClean="0"/>
                      <a:t>млн. руб.</a:t>
                    </a:r>
                    <a:endParaRPr lang="ru-RU" dirty="0"/>
                  </a:p>
                </c:rich>
              </c:tx>
              <c:showLegendKey val="1"/>
              <c:showVal val="1"/>
              <c:showCatName val="1"/>
              <c:extLst xmlns:c16r2="http://schemas.microsoft.com/office/drawing/2015/06/chart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5-9D6D-4960-8FAC-17AA51A3522F}"/>
                </c:ext>
              </c:extLst>
            </c:dLbl>
            <c:dLbl>
              <c:idx val="9"/>
              <c:layout>
                <c:manualLayout>
                  <c:x val="-0.20434517247371375"/>
                  <c:y val="0.38012306144387753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Физическая культура и спорт ; </a:t>
                    </a:r>
                    <a:endParaRPr lang="ru-RU" dirty="0" smtClean="0"/>
                  </a:p>
                  <a:p>
                    <a:r>
                      <a:rPr lang="ru-RU" dirty="0" smtClean="0"/>
                      <a:t>33,5 </a:t>
                    </a:r>
                    <a:r>
                      <a:rPr lang="ru-RU" sz="1400" b="0" i="0" u="none" strike="noStrike" baseline="0" dirty="0" smtClean="0"/>
                      <a:t>млн. руб.</a:t>
                    </a:r>
                    <a:endParaRPr lang="ru-RU" dirty="0"/>
                  </a:p>
                </c:rich>
              </c:tx>
              <c:showLegendKey val="1"/>
              <c:showVal val="1"/>
              <c:showCatName val="1"/>
              <c:extLst xmlns:c16r2="http://schemas.microsoft.com/office/drawing/2015/06/chart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6-9D6D-4960-8FAC-17AA51A3522F}"/>
                </c:ext>
              </c:extLst>
            </c:dLbl>
            <c:dLbl>
              <c:idx val="10"/>
              <c:layout>
                <c:manualLayout>
                  <c:x val="-0.33768137823242866"/>
                  <c:y val="0.13910817420912538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Межбюджетные трансферты общего характера системы ; </a:t>
                    </a:r>
                    <a:r>
                      <a:rPr lang="ru-RU" dirty="0" smtClean="0"/>
                      <a:t>30,6 </a:t>
                    </a:r>
                    <a:r>
                      <a:rPr lang="ru-RU" sz="1400" b="0" i="0" u="none" strike="noStrike" baseline="0" dirty="0" smtClean="0"/>
                      <a:t>млн. руб.</a:t>
                    </a:r>
                    <a:endParaRPr lang="ru-RU" dirty="0"/>
                  </a:p>
                </c:rich>
              </c:tx>
              <c:showLegendKey val="1"/>
              <c:showVal val="1"/>
              <c:showCatName val="1"/>
              <c:extLst xmlns:c16r2="http://schemas.microsoft.com/office/drawing/2015/06/chart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7-9D6D-4960-8FAC-17AA51A3522F}"/>
                </c:ext>
              </c:extLst>
            </c:dLbl>
            <c:dLbl>
              <c:idx val="11"/>
              <c:layout>
                <c:manualLayout>
                  <c:x val="0.5285441930953535"/>
                  <c:y val="0.52642507639996183"/>
                </c:manualLayout>
              </c:layout>
              <c:showLegendKey val="1"/>
              <c:showVal val="1"/>
              <c:showCatName val="1"/>
              <c:extLst xmlns:c16r2="http://schemas.microsoft.com/office/drawing/2015/06/chart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B-9D6D-4960-8FAC-17AA51A3522F}"/>
                </c:ext>
              </c:extLst>
            </c:dLbl>
            <c:dLbl>
              <c:idx val="12"/>
              <c:layout>
                <c:manualLayout>
                  <c:x val="-0.28186101354360438"/>
                  <c:y val="2.7320125619845072E-2"/>
                </c:manualLayout>
              </c:layout>
              <c:showLegendKey val="1"/>
              <c:showVal val="1"/>
              <c:showCatName val="1"/>
              <c:extLst xmlns:c16r2="http://schemas.microsoft.com/office/drawing/2015/06/chart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C-9D6D-4960-8FAC-17AA51A3522F}"/>
                </c:ext>
              </c:extLst>
            </c:dLbl>
            <c:dLbl>
              <c:idx val="13"/>
              <c:layout>
                <c:manualLayout>
                  <c:x val="-9.2109720477401819E-2"/>
                  <c:y val="1.0647095549633783E-2"/>
                </c:manualLayout>
              </c:layout>
              <c:showLegendKey val="1"/>
              <c:showVal val="1"/>
              <c:showCatName val="1"/>
              <c:extLst xmlns:c16r2="http://schemas.microsoft.com/office/drawing/2015/06/chart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9-624B-41B3-85EE-BE7099BD67B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1"/>
            <c:showVal val="1"/>
            <c:showCatName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Лист1!$A$2:$A$12</c:f>
              <c:strCache>
                <c:ptCount val="11"/>
                <c:pt idx="0">
                  <c:v>Общегосударственные вопросы </c:v>
                </c:pt>
                <c:pt idx="1">
                  <c:v>Национальная оборона </c:v>
                </c:pt>
                <c:pt idx="2">
                  <c:v>Национальная безопасность и правоохранительная деятельность </c:v>
                </c:pt>
                <c:pt idx="3">
                  <c:v>Национальная экономика </c:v>
                </c:pt>
                <c:pt idx="4">
                  <c:v>ЖКХ </c:v>
                </c:pt>
                <c:pt idx="5">
                  <c:v>Охрана окружающей среды </c:v>
                </c:pt>
                <c:pt idx="6">
                  <c:v>Образование </c:v>
                </c:pt>
                <c:pt idx="7">
                  <c:v>Культура, кинематография </c:v>
                </c:pt>
                <c:pt idx="8">
                  <c:v>Социальная политика </c:v>
                </c:pt>
                <c:pt idx="9">
                  <c:v>Физическая культура и спорт </c:v>
                </c:pt>
                <c:pt idx="10">
                  <c:v>Межбюджетные трансферты общего характера системы </c:v>
                </c:pt>
              </c:strCache>
            </c:strRef>
          </c:cat>
          <c:val>
            <c:numRef>
              <c:f>Лист1!$B$2:$B$12</c:f>
              <c:numCache>
                <c:formatCode>General</c:formatCode>
                <c:ptCount val="11"/>
                <c:pt idx="0">
                  <c:v>85.2</c:v>
                </c:pt>
                <c:pt idx="1">
                  <c:v>1.4</c:v>
                </c:pt>
                <c:pt idx="2">
                  <c:v>6.1</c:v>
                </c:pt>
                <c:pt idx="3">
                  <c:v>148</c:v>
                </c:pt>
                <c:pt idx="4">
                  <c:v>109.2</c:v>
                </c:pt>
                <c:pt idx="5">
                  <c:v>22.5</c:v>
                </c:pt>
                <c:pt idx="6">
                  <c:v>420.7</c:v>
                </c:pt>
                <c:pt idx="7">
                  <c:v>67.8</c:v>
                </c:pt>
                <c:pt idx="8">
                  <c:v>188.3</c:v>
                </c:pt>
                <c:pt idx="9">
                  <c:v>33.5</c:v>
                </c:pt>
                <c:pt idx="10">
                  <c:v>30.6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D-9D6D-4960-8FAC-17AA51A3522F}"/>
            </c:ext>
          </c:extLst>
        </c:ser>
      </c:pie3DChart>
    </c:plotArea>
    <c:plotVisOnly val="1"/>
    <c:dispBlanksAs val="zero"/>
  </c:chart>
  <c:spPr>
    <a:gradFill>
      <a:gsLst>
        <a:gs pos="0">
          <a:srgbClr val="4F81BD">
            <a:tint val="66000"/>
            <a:satMod val="160000"/>
          </a:srgbClr>
        </a:gs>
        <a:gs pos="50000">
          <a:srgbClr val="4F81BD">
            <a:tint val="44500"/>
            <a:satMod val="160000"/>
          </a:srgbClr>
        </a:gs>
        <a:gs pos="100000">
          <a:srgbClr val="4F81BD">
            <a:tint val="23500"/>
            <a:satMod val="160000"/>
          </a:srgbClr>
        </a:gs>
      </a:gsLst>
      <a:lin ang="5400000" scaled="0"/>
    </a:gradFill>
  </c:spPr>
  <c:txPr>
    <a:bodyPr/>
    <a:lstStyle/>
    <a:p>
      <a:pPr>
        <a:defRPr sz="1800"/>
      </a:pPr>
      <a:endParaRPr lang="ru-RU"/>
    </a:p>
  </c:txPr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layout>
        <c:manualLayout>
          <c:xMode val="edge"/>
          <c:yMode val="edge"/>
          <c:x val="0.33503507739102922"/>
          <c:y val="0"/>
        </c:manualLayout>
      </c:layout>
      <c:txPr>
        <a:bodyPr/>
        <a:lstStyle/>
        <a:p>
          <a:pPr>
            <a:defRPr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title>
    <c:view3D>
      <c:rotX val="30"/>
      <c:rAngAx val="1"/>
    </c:view3D>
    <c:plotArea>
      <c:layout>
        <c:manualLayout>
          <c:layoutTarget val="inner"/>
          <c:xMode val="edge"/>
          <c:yMode val="edge"/>
          <c:x val="0.12220877180072116"/>
          <c:y val="0.10848174989103776"/>
          <c:w val="0.63615645006990962"/>
          <c:h val="0.82242937853107589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Собственные ресурсы</c:v>
                </c:pt>
              </c:strCache>
            </c:strRef>
          </c:tx>
          <c:explosion val="15"/>
          <c:dPt>
            <c:idx val="0"/>
            <c:explosion val="9"/>
            <c:spPr>
              <a:solidFill>
                <a:schemeClr val="accent6">
                  <a:lumMod val="60000"/>
                  <a:lumOff val="40000"/>
                </a:schemeClr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0-A005-4F41-BDC4-3F14E59F1CAE}"/>
              </c:ext>
            </c:extLst>
          </c:dPt>
          <c:dPt>
            <c:idx val="1"/>
            <c:explosion val="9"/>
            <c:extLst xmlns:c16r2="http://schemas.microsoft.com/office/drawing/2015/06/chart">
              <c:ext xmlns:c16="http://schemas.microsoft.com/office/drawing/2014/chart" uri="{C3380CC4-5D6E-409C-BE32-E72D297353CC}">
                <c16:uniqueId val="{00000002-A005-4F41-BDC4-3F14E59F1CAE}"/>
              </c:ext>
            </c:extLst>
          </c:dPt>
          <c:dPt>
            <c:idx val="2"/>
            <c:explosion val="12"/>
            <c:spPr>
              <a:solidFill>
                <a:srgbClr val="FFFF0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A005-4F41-BDC4-3F14E59F1CAE}"/>
              </c:ext>
            </c:extLst>
          </c:dPt>
          <c:dLbls>
            <c:dLbl>
              <c:idx val="0"/>
              <c:layout>
                <c:manualLayout>
                  <c:x val="-5.7574508793877266E-2"/>
                  <c:y val="-0.3067238311312783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Фонд </a:t>
                    </a:r>
                    <a:r>
                      <a:rPr lang="ru-RU" dirty="0"/>
                      <a:t>оплаты труда; </a:t>
                    </a:r>
                    <a:r>
                      <a:rPr lang="ru-RU" dirty="0" smtClean="0"/>
                      <a:t>289,5</a:t>
                    </a:r>
                    <a:r>
                      <a:rPr lang="ru-RU" baseline="0" dirty="0" smtClean="0"/>
                      <a:t> </a:t>
                    </a:r>
                    <a:r>
                      <a:rPr lang="ru-RU" sz="1400" b="0" i="0" u="none" strike="noStrike" baseline="0" dirty="0"/>
                      <a:t>млн. руб.</a:t>
                    </a:r>
                    <a:endParaRPr lang="ru-RU" dirty="0"/>
                  </a:p>
                </c:rich>
              </c:tx>
              <c:showVal val="1"/>
              <c:showCatName val="1"/>
              <c:showSer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A005-4F41-BDC4-3F14E59F1CAE}"/>
                </c:ext>
              </c:extLst>
            </c:dLbl>
            <c:dLbl>
              <c:idx val="1"/>
              <c:layout>
                <c:manualLayout>
                  <c:x val="-0.50659454951308669"/>
                  <c:y val="-4.8840940750173062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Коммунальные </a:t>
                    </a:r>
                    <a:r>
                      <a:rPr lang="ru-RU" dirty="0"/>
                      <a:t>услуги; </a:t>
                    </a:r>
                    <a:r>
                      <a:rPr lang="ru-RU" dirty="0" smtClean="0"/>
                      <a:t>46,7 </a:t>
                    </a:r>
                    <a:r>
                      <a:rPr lang="ru-RU" sz="1400" b="0" i="0" u="none" strike="noStrike" baseline="0" dirty="0"/>
                      <a:t>млн. руб.</a:t>
                    </a:r>
                    <a:endParaRPr lang="ru-RU" dirty="0"/>
                  </a:p>
                </c:rich>
              </c:tx>
              <c:showVal val="1"/>
              <c:showCatName val="1"/>
              <c:showSer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2-A005-4F41-BDC4-3F14E59F1CAE}"/>
                </c:ext>
              </c:extLst>
            </c:dLbl>
            <c:dLbl>
              <c:idx val="2"/>
              <c:layout>
                <c:manualLayout>
                  <c:x val="8.9252336448598247E-3"/>
                  <c:y val="-0.1779253970372371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Прочие </a:t>
                    </a:r>
                    <a:r>
                      <a:rPr lang="ru-RU" dirty="0"/>
                      <a:t>расходы; </a:t>
                    </a:r>
                    <a:r>
                      <a:rPr lang="ru-RU" dirty="0" smtClean="0"/>
                      <a:t>140 </a:t>
                    </a:r>
                    <a:r>
                      <a:rPr lang="ru-RU" sz="1400" b="0" i="0" u="none" strike="noStrike" baseline="0" dirty="0" smtClean="0"/>
                      <a:t>млн</a:t>
                    </a:r>
                    <a:r>
                      <a:rPr lang="ru-RU" sz="1400" b="0" i="0" u="none" strike="noStrike" baseline="0" dirty="0"/>
                      <a:t>. руб.</a:t>
                    </a:r>
                    <a:endParaRPr lang="ru-RU" dirty="0"/>
                  </a:p>
                </c:rich>
              </c:tx>
              <c:showVal val="1"/>
              <c:showCatName val="1"/>
              <c:showSer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A005-4F41-BDC4-3F14E59F1CA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Val val="1"/>
            <c:showCatName val="1"/>
            <c:showSerName val="1"/>
            <c:showPercent val="1"/>
            <c:showLeaderLines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Лист1!$A$2:$A$4</c:f>
              <c:strCache>
                <c:ptCount val="3"/>
                <c:pt idx="0">
                  <c:v>Фонд оплаты труда</c:v>
                </c:pt>
                <c:pt idx="1">
                  <c:v>Коммунальные услуги</c:v>
                </c:pt>
                <c:pt idx="2">
                  <c:v>Прочие расходы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289.5</c:v>
                </c:pt>
                <c:pt idx="1">
                  <c:v>46.7</c:v>
                </c:pt>
                <c:pt idx="2">
                  <c:v>140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A005-4F41-BDC4-3F14E59F1CAE}"/>
            </c:ext>
          </c:extLst>
        </c:ser>
      </c:pie3DChart>
      <c:spPr>
        <a:effectLst>
          <a:glow rad="139700">
            <a:schemeClr val="accent2">
              <a:satMod val="175000"/>
              <a:alpha val="40000"/>
            </a:schemeClr>
          </a:glow>
        </a:effectLst>
      </c:spPr>
    </c:plotArea>
    <c:legend>
      <c:legendPos val="r"/>
      <c:legendEntry>
        <c:idx val="1"/>
        <c:txPr>
          <a:bodyPr/>
          <a:lstStyle/>
          <a:p>
            <a:pPr>
              <a:defRPr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</c:legendEntry>
      <c:layout>
        <c:manualLayout>
          <c:xMode val="edge"/>
          <c:yMode val="edge"/>
          <c:x val="0.6531596634532908"/>
          <c:y val="0.75230681969839108"/>
          <c:w val="0.30634189417911722"/>
          <c:h val="0.21809822501000944"/>
        </c:manualLayout>
      </c:layout>
      <c:txPr>
        <a:bodyPr/>
        <a:lstStyle/>
        <a:p>
          <a:pPr>
            <a:defRPr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zero"/>
  </c:chart>
  <c:spPr>
    <a:gradFill>
      <a:gsLst>
        <a:gs pos="0">
          <a:srgbClr val="4F81BD">
            <a:tint val="66000"/>
            <a:satMod val="160000"/>
          </a:srgbClr>
        </a:gs>
        <a:gs pos="50000">
          <a:srgbClr val="4F81BD">
            <a:tint val="44500"/>
            <a:satMod val="160000"/>
          </a:srgbClr>
        </a:gs>
        <a:gs pos="100000">
          <a:srgbClr val="4F81BD">
            <a:tint val="23500"/>
            <a:satMod val="160000"/>
          </a:srgbClr>
        </a:gs>
      </a:gsLst>
      <a:lin ang="5400000" scaled="0"/>
    </a:gradFill>
    <a:scene3d>
      <a:camera prst="orthographicFront"/>
      <a:lightRig rig="threePt" dir="t"/>
    </a:scene3d>
    <a:sp3d>
      <a:bevelT/>
    </a:sp3d>
  </c:spPr>
  <c:txPr>
    <a:bodyPr/>
    <a:lstStyle/>
    <a:p>
      <a:pPr>
        <a:defRPr sz="1800"/>
      </a:pPr>
      <a:endParaRPr lang="ru-RU"/>
    </a:p>
  </c:txPr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perspective val="10"/>
    </c:view3D>
    <c:plotArea>
      <c:layout>
        <c:manualLayout>
          <c:layoutTarget val="inner"/>
          <c:xMode val="edge"/>
          <c:yMode val="edge"/>
          <c:x val="8.7422057055952115E-2"/>
          <c:y val="0.14159593398283163"/>
          <c:w val="0.84073220987563457"/>
          <c:h val="0.81285332977445557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Исполнено за 2023 год</c:v>
                </c:pt>
              </c:strCache>
            </c:strRef>
          </c:tx>
          <c:explosion val="1"/>
          <c:dPt>
            <c:idx val="0"/>
            <c:spPr>
              <a:solidFill>
                <a:srgbClr val="30F035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0-2CDE-4A71-8283-AD46A7ECBB10}"/>
              </c:ext>
            </c:extLst>
          </c:dPt>
          <c:dPt>
            <c:idx val="1"/>
            <c:spPr>
              <a:solidFill>
                <a:schemeClr val="accent5">
                  <a:lumMod val="75000"/>
                </a:schemeClr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2CDE-4A71-8283-AD46A7ECBB10}"/>
              </c:ext>
            </c:extLst>
          </c:dPt>
          <c:dPt>
            <c:idx val="2"/>
            <c:spPr>
              <a:solidFill>
                <a:srgbClr val="FFFF0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2-2CDE-4A71-8283-AD46A7ECBB10}"/>
              </c:ext>
            </c:extLst>
          </c:dPt>
          <c:dPt>
            <c:idx val="3"/>
            <c:spPr>
              <a:solidFill>
                <a:srgbClr val="92D05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2CDE-4A71-8283-AD46A7ECBB10}"/>
              </c:ext>
            </c:extLst>
          </c:dPt>
          <c:dPt>
            <c:idx val="4"/>
            <c:spPr>
              <a:solidFill>
                <a:schemeClr val="accent4">
                  <a:lumMod val="60000"/>
                  <a:lumOff val="40000"/>
                </a:schemeClr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4-2CDE-4A71-8283-AD46A7ECBB10}"/>
              </c:ext>
            </c:extLst>
          </c:dPt>
          <c:dPt>
            <c:idx val="5"/>
            <c:spPr>
              <a:solidFill>
                <a:srgbClr val="7030A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2CDE-4A71-8283-AD46A7ECBB10}"/>
              </c:ext>
            </c:extLst>
          </c:dPt>
          <c:dPt>
            <c:idx val="6"/>
            <c:spPr>
              <a:solidFill>
                <a:schemeClr val="accent6">
                  <a:lumMod val="60000"/>
                  <a:lumOff val="40000"/>
                </a:schemeClr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6-2CDE-4A71-8283-AD46A7ECBB10}"/>
              </c:ext>
            </c:extLst>
          </c:dPt>
          <c:dPt>
            <c:idx val="7"/>
            <c:spPr>
              <a:solidFill>
                <a:schemeClr val="accent2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2CDE-4A71-8283-AD46A7ECBB10}"/>
              </c:ext>
            </c:extLst>
          </c:dPt>
          <c:dLbls>
            <c:dLbl>
              <c:idx val="0"/>
              <c:layout>
                <c:manualLayout>
                  <c:x val="-0.39951332035904108"/>
                  <c:y val="-5.2256769376788073E-3"/>
                </c:manualLayout>
              </c:layout>
              <c:tx>
                <c:rich>
                  <a:bodyPr/>
                  <a:lstStyle/>
                  <a:p>
                    <a:pPr>
                      <a:defRPr sz="1600">
                        <a:latin typeface="Times New Roman" pitchFamily="18" charset="0"/>
                        <a:cs typeface="Times New Roman" pitchFamily="18" charset="0"/>
                      </a:defRPr>
                    </a:pPr>
                    <a:r>
                      <a:rPr lang="ru-RU" sz="1600" dirty="0" smtClean="0">
                        <a:latin typeface="Times New Roman" pitchFamily="18" charset="0"/>
                        <a:cs typeface="Times New Roman" pitchFamily="18" charset="0"/>
                      </a:rPr>
                      <a:t>КСП</a:t>
                    </a:r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; </a:t>
                    </a:r>
                    <a:endParaRPr lang="ru-RU" sz="1600" dirty="0" smtClean="0">
                      <a:latin typeface="Times New Roman" pitchFamily="18" charset="0"/>
                      <a:cs typeface="Times New Roman" pitchFamily="18" charset="0"/>
                    </a:endParaRPr>
                  </a:p>
                  <a:p>
                    <a:pPr>
                      <a:defRPr sz="1600">
                        <a:latin typeface="Times New Roman" pitchFamily="18" charset="0"/>
                        <a:cs typeface="Times New Roman" pitchFamily="18" charset="0"/>
                      </a:defRPr>
                    </a:pPr>
                    <a:r>
                      <a:rPr lang="ru-RU" sz="1600" dirty="0" smtClean="0">
                        <a:latin typeface="Times New Roman" pitchFamily="18" charset="0"/>
                        <a:cs typeface="Times New Roman" pitchFamily="18" charset="0"/>
                      </a:rPr>
                      <a:t>3,5 </a:t>
                    </a:r>
                    <a:r>
                      <a:rPr lang="ru-RU" sz="1600" b="0" i="0" u="none" strike="noStrike" baseline="0" dirty="0" smtClean="0"/>
                      <a:t>млн. руб.</a:t>
                    </a:r>
                    <a:endParaRPr lang="ru-RU" sz="1600" dirty="0">
                      <a:latin typeface="Times New Roman" pitchFamily="18" charset="0"/>
                      <a:cs typeface="Times New Roman" pitchFamily="18" charset="0"/>
                    </a:endParaRPr>
                  </a:p>
                </c:rich>
              </c:tx>
              <c:spPr/>
              <c:showLegendKey val="1"/>
              <c:showVal val="1"/>
              <c:showCatName val="1"/>
              <c:extLst xmlns:c16r2="http://schemas.microsoft.com/office/drawing/2015/06/chart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2CDE-4A71-8283-AD46A7ECBB10}"/>
                </c:ext>
              </c:extLst>
            </c:dLbl>
            <c:dLbl>
              <c:idx val="1"/>
              <c:layout>
                <c:manualLayout>
                  <c:x val="-0.25836485392597541"/>
                  <c:y val="-7.3545753814671475E-2"/>
                </c:manualLayout>
              </c:layout>
              <c:tx>
                <c:rich>
                  <a:bodyPr/>
                  <a:lstStyle/>
                  <a:p>
                    <a:pPr>
                      <a:defRPr sz="1600">
                        <a:latin typeface="Times New Roman" pitchFamily="18" charset="0"/>
                        <a:cs typeface="Times New Roman" pitchFamily="18" charset="0"/>
                      </a:defRPr>
                    </a:pPr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Собрание депутатов; </a:t>
                    </a:r>
                    <a:endParaRPr lang="ru-RU" sz="1600" dirty="0" smtClean="0">
                      <a:latin typeface="Times New Roman" pitchFamily="18" charset="0"/>
                      <a:cs typeface="Times New Roman" pitchFamily="18" charset="0"/>
                    </a:endParaRPr>
                  </a:p>
                  <a:p>
                    <a:pPr>
                      <a:defRPr sz="1600">
                        <a:latin typeface="Times New Roman" pitchFamily="18" charset="0"/>
                        <a:cs typeface="Times New Roman" pitchFamily="18" charset="0"/>
                      </a:defRPr>
                    </a:pPr>
                    <a:r>
                      <a:rPr lang="ru-RU" sz="1600" dirty="0" smtClean="0">
                        <a:latin typeface="Times New Roman" pitchFamily="18" charset="0"/>
                        <a:cs typeface="Times New Roman" pitchFamily="18" charset="0"/>
                      </a:rPr>
                      <a:t>4,6 млн. руб.</a:t>
                    </a:r>
                    <a:endParaRPr lang="ru-RU" sz="1600" dirty="0">
                      <a:latin typeface="Times New Roman" pitchFamily="18" charset="0"/>
                      <a:cs typeface="Times New Roman" pitchFamily="18" charset="0"/>
                    </a:endParaRPr>
                  </a:p>
                </c:rich>
              </c:tx>
              <c:spPr/>
              <c:showLegendKey val="1"/>
              <c:showVal val="1"/>
              <c:showCatName val="1"/>
              <c:extLst xmlns:c16r2="http://schemas.microsoft.com/office/drawing/2015/06/chart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2CDE-4A71-8283-AD46A7ECBB10}"/>
                </c:ext>
              </c:extLst>
            </c:dLbl>
            <c:dLbl>
              <c:idx val="2"/>
              <c:layout>
                <c:manualLayout>
                  <c:x val="-8.4793521720999868E-2"/>
                  <c:y val="-5.5890386583033094E-2"/>
                </c:manualLayout>
              </c:layout>
              <c:tx>
                <c:rich>
                  <a:bodyPr/>
                  <a:lstStyle/>
                  <a:p>
                    <a:pPr>
                      <a:defRPr sz="1600">
                        <a:latin typeface="Times New Roman" pitchFamily="18" charset="0"/>
                        <a:cs typeface="Times New Roman" pitchFamily="18" charset="0"/>
                      </a:defRPr>
                    </a:pPr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КУМИ; </a:t>
                    </a:r>
                    <a:endParaRPr lang="ru-RU" sz="1600" dirty="0" smtClean="0">
                      <a:latin typeface="Times New Roman" pitchFamily="18" charset="0"/>
                      <a:cs typeface="Times New Roman" pitchFamily="18" charset="0"/>
                    </a:endParaRPr>
                  </a:p>
                  <a:p>
                    <a:pPr>
                      <a:defRPr sz="1600">
                        <a:latin typeface="Times New Roman" pitchFamily="18" charset="0"/>
                        <a:cs typeface="Times New Roman" pitchFamily="18" charset="0"/>
                      </a:defRPr>
                    </a:pPr>
                    <a:r>
                      <a:rPr lang="ru-RU" sz="1600" dirty="0" smtClean="0">
                        <a:latin typeface="Times New Roman" pitchFamily="18" charset="0"/>
                        <a:cs typeface="Times New Roman" pitchFamily="18" charset="0"/>
                      </a:rPr>
                      <a:t>23,4 </a:t>
                    </a:r>
                    <a:r>
                      <a:rPr lang="ru-RU" sz="1600" b="0" i="0" u="none" strike="noStrike" baseline="0" dirty="0" smtClean="0"/>
                      <a:t>млн. руб.</a:t>
                    </a:r>
                    <a:endParaRPr lang="ru-RU" sz="1600" dirty="0"/>
                  </a:p>
                </c:rich>
              </c:tx>
              <c:spPr/>
              <c:showLegendKey val="1"/>
              <c:showVal val="1"/>
              <c:showCatName val="1"/>
              <c:extLst xmlns:c16r2="http://schemas.microsoft.com/office/drawing/2015/06/chart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2-2CDE-4A71-8283-AD46A7ECBB10}"/>
                </c:ext>
              </c:extLst>
            </c:dLbl>
            <c:dLbl>
              <c:idx val="3"/>
              <c:layout>
                <c:manualLayout>
                  <c:x val="1.1786739274413266E-2"/>
                  <c:y val="-6.1784999332710533E-2"/>
                </c:manualLayout>
              </c:layout>
              <c:tx>
                <c:rich>
                  <a:bodyPr/>
                  <a:lstStyle/>
                  <a:p>
                    <a:pPr>
                      <a:defRPr sz="1600">
                        <a:latin typeface="Times New Roman" pitchFamily="18" charset="0"/>
                        <a:cs typeface="Times New Roman" pitchFamily="18" charset="0"/>
                      </a:defRPr>
                    </a:pPr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Финансовое управление; </a:t>
                    </a:r>
                    <a:endParaRPr lang="ru-RU" sz="1600" dirty="0" smtClean="0">
                      <a:latin typeface="Times New Roman" pitchFamily="18" charset="0"/>
                      <a:cs typeface="Times New Roman" pitchFamily="18" charset="0"/>
                    </a:endParaRPr>
                  </a:p>
                  <a:p>
                    <a:pPr>
                      <a:defRPr sz="1600">
                        <a:latin typeface="Times New Roman" pitchFamily="18" charset="0"/>
                        <a:cs typeface="Times New Roman" pitchFamily="18" charset="0"/>
                      </a:defRPr>
                    </a:pPr>
                    <a:r>
                      <a:rPr lang="ru-RU" sz="1600" dirty="0" smtClean="0">
                        <a:latin typeface="Times New Roman" pitchFamily="18" charset="0"/>
                        <a:cs typeface="Times New Roman" pitchFamily="18" charset="0"/>
                      </a:rPr>
                      <a:t>46,4 </a:t>
                    </a:r>
                    <a:r>
                      <a:rPr lang="ru-RU" sz="1600" b="0" i="0" u="none" strike="noStrike" baseline="0" dirty="0" smtClean="0"/>
                      <a:t>млн. руб.</a:t>
                    </a:r>
                    <a:endParaRPr lang="ru-RU" sz="1600" dirty="0">
                      <a:latin typeface="Times New Roman" pitchFamily="18" charset="0"/>
                      <a:cs typeface="Times New Roman" pitchFamily="18" charset="0"/>
                    </a:endParaRPr>
                  </a:p>
                </c:rich>
              </c:tx>
              <c:spPr/>
              <c:showLegendKey val="1"/>
              <c:showVal val="1"/>
              <c:showCatName val="1"/>
              <c:extLst xmlns:c16r2="http://schemas.microsoft.com/office/drawing/2015/06/chart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3-2CDE-4A71-8283-AD46A7ECBB10}"/>
                </c:ext>
              </c:extLst>
            </c:dLbl>
            <c:dLbl>
              <c:idx val="4"/>
              <c:layout>
                <c:manualLayout>
                  <c:x val="2.7096965279719911E-2"/>
                  <c:y val="-9.0153933947511242E-3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Отдел культуры; </a:t>
                    </a:r>
                    <a:r>
                      <a:rPr lang="ru-RU" sz="1600" dirty="0" smtClean="0">
                        <a:latin typeface="Times New Roman" pitchFamily="18" charset="0"/>
                        <a:cs typeface="Times New Roman" pitchFamily="18" charset="0"/>
                      </a:rPr>
                      <a:t>82,7 </a:t>
                    </a:r>
                    <a:r>
                      <a:rPr lang="ru-RU" sz="1800" b="0" i="0" u="none" strike="noStrike" baseline="0" dirty="0" smtClean="0"/>
                      <a:t>млн. руб.</a:t>
                    </a:r>
                    <a:endParaRPr lang="ru-RU" sz="1600" dirty="0"/>
                  </a:p>
                </c:rich>
              </c:tx>
              <c:showLegendKey val="1"/>
              <c:showVal val="1"/>
              <c:showCatName val="1"/>
              <c:extLst xmlns:c16r2="http://schemas.microsoft.com/office/drawing/2015/06/chart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4-2CDE-4A71-8283-AD46A7ECBB10}"/>
                </c:ext>
              </c:extLst>
            </c:dLbl>
            <c:dLbl>
              <c:idx val="5"/>
              <c:layout>
                <c:manualLayout>
                  <c:x val="-2.0654205607476848E-2"/>
                  <c:y val="0.25501957382446172"/>
                </c:manualLayout>
              </c:layout>
              <c:tx>
                <c:rich>
                  <a:bodyPr/>
                  <a:lstStyle/>
                  <a:p>
                    <a:pPr>
                      <a:defRPr sz="1600">
                        <a:latin typeface="Times New Roman" pitchFamily="18" charset="0"/>
                        <a:cs typeface="Times New Roman" pitchFamily="18" charset="0"/>
                      </a:defRPr>
                    </a:pPr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Администрация района; </a:t>
                    </a:r>
                    <a:endParaRPr lang="ru-RU" sz="1600" dirty="0" smtClean="0">
                      <a:latin typeface="Times New Roman" pitchFamily="18" charset="0"/>
                      <a:cs typeface="Times New Roman" pitchFamily="18" charset="0"/>
                    </a:endParaRPr>
                  </a:p>
                  <a:p>
                    <a:pPr>
                      <a:defRPr sz="1600">
                        <a:latin typeface="Times New Roman" pitchFamily="18" charset="0"/>
                        <a:cs typeface="Times New Roman" pitchFamily="18" charset="0"/>
                      </a:defRPr>
                    </a:pPr>
                    <a:r>
                      <a:rPr lang="ru-RU" sz="1600" dirty="0" smtClean="0">
                        <a:latin typeface="Times New Roman" pitchFamily="18" charset="0"/>
                        <a:cs typeface="Times New Roman" pitchFamily="18" charset="0"/>
                      </a:rPr>
                      <a:t>365,0 </a:t>
                    </a:r>
                    <a:r>
                      <a:rPr lang="ru-RU" sz="1600" b="0" i="0" u="none" strike="noStrike" baseline="0" dirty="0" smtClean="0"/>
                      <a:t>млн. руб.</a:t>
                    </a:r>
                    <a:endParaRPr lang="ru-RU" sz="1600" dirty="0"/>
                  </a:p>
                </c:rich>
              </c:tx>
              <c:spPr/>
              <c:showLegendKey val="1"/>
              <c:showVal val="1"/>
              <c:showCatName val="1"/>
              <c:extLst xmlns:c16r2="http://schemas.microsoft.com/office/drawing/2015/06/chart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5-2CDE-4A71-8283-AD46A7ECBB10}"/>
                </c:ext>
              </c:extLst>
            </c:dLbl>
            <c:dLbl>
              <c:idx val="6"/>
              <c:layout>
                <c:manualLayout>
                  <c:x val="1.0236290795275618E-2"/>
                  <c:y val="3.8461685001409715E-2"/>
                </c:manualLayout>
              </c:layout>
              <c:tx>
                <c:rich>
                  <a:bodyPr/>
                  <a:lstStyle/>
                  <a:p>
                    <a:pPr>
                      <a:defRPr sz="1600">
                        <a:latin typeface="Times New Roman" pitchFamily="18" charset="0"/>
                        <a:cs typeface="Times New Roman" pitchFamily="18" charset="0"/>
                      </a:defRPr>
                    </a:pPr>
                    <a:r>
                      <a:rPr lang="ru-RU" sz="1600" dirty="0" smtClean="0">
                        <a:latin typeface="Times New Roman" pitchFamily="18" charset="0"/>
                        <a:cs typeface="Times New Roman" pitchFamily="18" charset="0"/>
                      </a:rPr>
                      <a:t>УСЗН</a:t>
                    </a:r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; </a:t>
                    </a:r>
                    <a:endParaRPr lang="ru-RU" sz="1600" dirty="0" smtClean="0">
                      <a:latin typeface="Times New Roman" pitchFamily="18" charset="0"/>
                      <a:cs typeface="Times New Roman" pitchFamily="18" charset="0"/>
                    </a:endParaRPr>
                  </a:p>
                  <a:p>
                    <a:pPr>
                      <a:defRPr sz="1600">
                        <a:latin typeface="Times New Roman" pitchFamily="18" charset="0"/>
                        <a:cs typeface="Times New Roman" pitchFamily="18" charset="0"/>
                      </a:defRPr>
                    </a:pPr>
                    <a:r>
                      <a:rPr lang="ru-RU" sz="1600" dirty="0" smtClean="0">
                        <a:latin typeface="Times New Roman" pitchFamily="18" charset="0"/>
                        <a:cs typeface="Times New Roman" pitchFamily="18" charset="0"/>
                      </a:rPr>
                      <a:t>173,3 </a:t>
                    </a:r>
                    <a:r>
                      <a:rPr lang="ru-RU" sz="1600" b="0" i="0" u="none" strike="noStrike" baseline="0" dirty="0" smtClean="0"/>
                      <a:t>млн. руб.</a:t>
                    </a:r>
                    <a:endParaRPr lang="ru-RU" sz="1600" dirty="0"/>
                  </a:p>
                </c:rich>
              </c:tx>
              <c:spPr/>
              <c:showLegendKey val="1"/>
              <c:showVal val="1"/>
              <c:showCatName val="1"/>
              <c:extLst xmlns:c16r2="http://schemas.microsoft.com/office/drawing/2015/06/chart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6-2CDE-4A71-8283-AD46A7ECBB10}"/>
                </c:ext>
              </c:extLst>
            </c:dLbl>
            <c:dLbl>
              <c:idx val="7"/>
              <c:layout>
                <c:manualLayout>
                  <c:x val="0"/>
                  <c:y val="0.47146381066773441"/>
                </c:manualLayout>
              </c:layout>
              <c:tx>
                <c:rich>
                  <a:bodyPr/>
                  <a:lstStyle/>
                  <a:p>
                    <a:pPr>
                      <a:defRPr sz="1600">
                        <a:latin typeface="Times New Roman" pitchFamily="18" charset="0"/>
                        <a:cs typeface="Times New Roman" pitchFamily="18" charset="0"/>
                      </a:defRPr>
                    </a:pPr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Управление образования; </a:t>
                    </a:r>
                    <a:r>
                      <a:rPr lang="ru-RU" sz="1600" dirty="0" smtClean="0">
                        <a:latin typeface="Times New Roman" pitchFamily="18" charset="0"/>
                        <a:cs typeface="Times New Roman" pitchFamily="18" charset="0"/>
                      </a:rPr>
                      <a:t>414,3 </a:t>
                    </a:r>
                    <a:r>
                      <a:rPr lang="ru-RU" sz="1600" b="0" i="0" u="none" strike="noStrike" baseline="0" dirty="0" smtClean="0"/>
                      <a:t>млн. руб.</a:t>
                    </a:r>
                    <a:endParaRPr lang="ru-RU" sz="1600" dirty="0"/>
                  </a:p>
                </c:rich>
              </c:tx>
              <c:spPr/>
              <c:showLegendKey val="1"/>
              <c:showVal val="1"/>
              <c:showCatName val="1"/>
              <c:extLst xmlns:c16r2="http://schemas.microsoft.com/office/drawing/2015/06/chart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7-2CDE-4A71-8283-AD46A7ECBB1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1"/>
            <c:showVal val="1"/>
            <c:showCatName val="1"/>
            <c:showLeaderLines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Лист1!$A$2:$A$9</c:f>
              <c:strCache>
                <c:ptCount val="8"/>
                <c:pt idx="0">
                  <c:v>КСП</c:v>
                </c:pt>
                <c:pt idx="1">
                  <c:v>Собрание депутатов</c:v>
                </c:pt>
                <c:pt idx="2">
                  <c:v>КУМИ</c:v>
                </c:pt>
                <c:pt idx="3">
                  <c:v>Финансовое управление</c:v>
                </c:pt>
                <c:pt idx="4">
                  <c:v>Отдел культуры</c:v>
                </c:pt>
                <c:pt idx="5">
                  <c:v>Администрация района</c:v>
                </c:pt>
                <c:pt idx="6">
                  <c:v>УСЗН</c:v>
                </c:pt>
                <c:pt idx="7">
                  <c:v>Управление образования</c:v>
                </c:pt>
              </c:strCache>
            </c:strRef>
          </c:cat>
          <c:val>
            <c:numRef>
              <c:f>Лист1!$B$2:$B$9</c:f>
              <c:numCache>
                <c:formatCode>#,##0.0</c:formatCode>
                <c:ptCount val="8"/>
                <c:pt idx="0">
                  <c:v>3.5</c:v>
                </c:pt>
                <c:pt idx="1">
                  <c:v>4.5999999999999996</c:v>
                </c:pt>
                <c:pt idx="2">
                  <c:v>23.4</c:v>
                </c:pt>
                <c:pt idx="3">
                  <c:v>46.4</c:v>
                </c:pt>
                <c:pt idx="4">
                  <c:v>82.7</c:v>
                </c:pt>
                <c:pt idx="5">
                  <c:v>365</c:v>
                </c:pt>
                <c:pt idx="6">
                  <c:v>173.3</c:v>
                </c:pt>
                <c:pt idx="7">
                  <c:v>414.3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8-2CDE-4A71-8283-AD46A7ECBB10}"/>
            </c:ext>
          </c:extLst>
        </c:ser>
      </c:pie3DChart>
    </c:plotArea>
    <c:plotVisOnly val="1"/>
    <c:dispBlanksAs val="zero"/>
  </c:chart>
  <c:spPr>
    <a:gradFill>
      <a:gsLst>
        <a:gs pos="0">
          <a:srgbClr val="4F81BD">
            <a:tint val="66000"/>
            <a:satMod val="160000"/>
          </a:srgbClr>
        </a:gs>
        <a:gs pos="50000">
          <a:srgbClr val="4F81BD">
            <a:tint val="44500"/>
            <a:satMod val="160000"/>
          </a:srgbClr>
        </a:gs>
        <a:gs pos="100000">
          <a:srgbClr val="4F81BD">
            <a:tint val="23500"/>
            <a:satMod val="160000"/>
          </a:srgbClr>
        </a:gs>
      </a:gsLst>
      <a:lin ang="5400000" scaled="0"/>
    </a:gradFill>
  </c:spPr>
  <c:txPr>
    <a:bodyPr/>
    <a:lstStyle/>
    <a:p>
      <a:pPr>
        <a:defRPr sz="1800"/>
      </a:pPr>
      <a:endParaRPr lang="ru-RU"/>
    </a:p>
  </c:txPr>
  <c:externalData r:id="rId1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view3D>
      <c:rAngAx val="1"/>
    </c:view3D>
    <c:floor>
      <c:spPr>
        <a:gradFill>
          <a:gsLst>
            <a:gs pos="0">
              <a:srgbClr val="EEECE1">
                <a:tint val="80000"/>
                <a:satMod val="300000"/>
                <a:alpha val="48000"/>
              </a:srgbClr>
            </a:gs>
            <a:gs pos="100000">
              <a:srgbClr val="EEECE1">
                <a:shade val="30000"/>
                <a:satMod val="200000"/>
              </a:srgbClr>
            </a:gs>
          </a:gsLst>
          <a:path path="circle">
            <a:fillToRect l="50000" t="50000" r="50000" b="50000"/>
          </a:path>
        </a:gradFill>
      </c:spPr>
    </c:floor>
    <c:plotArea>
      <c:layout>
        <c:manualLayout>
          <c:layoutTarget val="inner"/>
          <c:xMode val="edge"/>
          <c:yMode val="edge"/>
          <c:x val="0.1054229853212805"/>
          <c:y val="2.9677211640321895E-2"/>
          <c:w val="0.38999295226986097"/>
          <c:h val="0.9082251787925284"/>
        </c:manualLayout>
      </c:layout>
      <c:bar3DChart>
        <c:barDir val="col"/>
        <c:grouping val="standard"/>
        <c:ser>
          <c:idx val="0"/>
          <c:order val="0"/>
          <c:tx>
            <c:strRef>
              <c:f>Лист1!$B$1</c:f>
              <c:strCache>
                <c:ptCount val="1"/>
                <c:pt idx="0">
                  <c:v>Уменьшился </c:v>
                </c:pt>
              </c:strCache>
            </c:strRef>
          </c:tx>
          <c:spPr>
            <a:solidFill>
              <a:schemeClr val="accent6">
                <a:lumMod val="60000"/>
                <a:lumOff val="40000"/>
              </a:schemeClr>
            </a:solidFill>
            <a:ln w="19050" cap="flat" cmpd="sng" algn="ctr">
              <a:solidFill>
                <a:schemeClr val="accent1">
                  <a:shade val="50000"/>
                </a:schemeClr>
              </a:solidFill>
              <a:prstDash val="solid"/>
            </a:ln>
            <a:effectLst/>
          </c:spPr>
          <c:dLbls>
            <c:dLbl>
              <c:idx val="0"/>
              <c:layout>
                <c:manualLayout>
                  <c:x val="7.7160493827160594E-3"/>
                  <c:y val="0.11234013884360811"/>
                </c:manualLayout>
              </c:layout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CDB8-46F7-937F-8E93189F12B8}"/>
                </c:ext>
              </c:extLst>
            </c:dLbl>
            <c:dLbl>
              <c:idx val="1"/>
              <c:layout>
                <c:manualLayout>
                  <c:x val="7.2530864197530923E-2"/>
                  <c:y val="-2.0611771999719242E-2"/>
                </c:manualLayout>
              </c:layout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CDB8-46F7-937F-8E93189F12B8}"/>
                </c:ext>
              </c:extLst>
            </c:dLbl>
            <c:dLbl>
              <c:idx val="2"/>
              <c:layout>
                <c:manualLayout>
                  <c:x val="8.6419753086419679E-2"/>
                  <c:y val="-3.4588088383225232E-2"/>
                </c:manualLayout>
              </c:layout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CDB8-46F7-937F-8E93189F12B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Лист1!$B$2</c:f>
              <c:numCache>
                <c:formatCode>0.0</c:formatCode>
                <c:ptCount val="1"/>
                <c:pt idx="0">
                  <c:v>30.4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CDB8-46F7-937F-8E93189F12B8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Уточненные бюджетные назначения</c:v>
                </c:pt>
              </c:strCache>
            </c:strRef>
          </c:tx>
          <c:spPr>
            <a:solidFill>
              <a:schemeClr val="accent2"/>
            </a:solidFill>
            <a:ln w="9525" cap="flat" cmpd="sng" algn="ctr">
              <a:solidFill>
                <a:schemeClr val="accent5"/>
              </a:solidFill>
              <a:prstDash val="solid"/>
            </a:ln>
            <a:effectLst>
              <a:outerShdw blurRad="38100" dist="25400" dir="5400000" rotWithShape="0">
                <a:srgbClr val="000000">
                  <a:alpha val="40000"/>
                </a:srgbClr>
              </a:outerShdw>
            </a:effectLst>
          </c:spPr>
          <c:dLbls>
            <c:dLbl>
              <c:idx val="0"/>
              <c:layout>
                <c:manualLayout>
                  <c:x val="-5.0925925925925923E-2"/>
                  <c:y val="0.16300238691073424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1005,8</a:t>
                    </a:r>
                    <a:endParaRPr lang="en-US" dirty="0"/>
                  </a:p>
                </c:rich>
              </c:tx>
              <c:showVal val="1"/>
              <c:extLst xmlns:c16r2="http://schemas.microsoft.com/office/drawing/2015/06/chart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4-CDB8-46F7-937F-8E93189F12B8}"/>
                </c:ext>
              </c:extLst>
            </c:dLbl>
            <c:dLbl>
              <c:idx val="1"/>
              <c:layout>
                <c:manualLayout>
                  <c:x val="7.8703703703703734E-2"/>
                  <c:y val="0"/>
                </c:manualLayout>
              </c:layout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CDB8-46F7-937F-8E93189F12B8}"/>
                </c:ext>
              </c:extLst>
            </c:dLbl>
            <c:dLbl>
              <c:idx val="2"/>
              <c:layout>
                <c:manualLayout>
                  <c:x val="-4.1666666666666692E-2"/>
                  <c:y val="-3.4588088383225232E-2"/>
                </c:manualLayout>
              </c:layout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CDB8-46F7-937F-8E93189F12B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Лист1!$C$2</c:f>
              <c:numCache>
                <c:formatCode>0.0</c:formatCode>
                <c:ptCount val="1"/>
                <c:pt idx="0">
                  <c:v>999.4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7-CDB8-46F7-937F-8E93189F12B8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Исполнено</c:v>
                </c:pt>
              </c:strCache>
            </c:strRef>
          </c:tx>
          <c:spPr>
            <a:solidFill>
              <a:srgbClr val="30F035"/>
            </a:solidFill>
            <a:ln w="19050" cap="flat" cmpd="sng" algn="ctr">
              <a:solidFill>
                <a:schemeClr val="accent4">
                  <a:shade val="50000"/>
                </a:schemeClr>
              </a:solidFill>
              <a:prstDash val="solid"/>
            </a:ln>
            <a:effectLst/>
          </c:spPr>
          <c:dLbls>
            <c:dLbl>
              <c:idx val="0"/>
              <c:layout>
                <c:manualLayout>
                  <c:x val="1.8518518518518583E-2"/>
                  <c:y val="-3.3747287293561141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961,2</a:t>
                    </a:r>
                    <a:endParaRPr lang="en-US" dirty="0"/>
                  </a:p>
                </c:rich>
              </c:tx>
              <c:showVal val="1"/>
              <c:extLst xmlns:c16r2="http://schemas.microsoft.com/office/drawing/2015/06/chart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8D89-4B0C-B43A-8F22AAB2BDBA}"/>
                </c:ext>
              </c:extLst>
            </c:dLbl>
            <c:dLbl>
              <c:idx val="1"/>
              <c:layout>
                <c:manualLayout>
                  <c:x val="4.0123456790123462E-2"/>
                  <c:y val="-2.5764714999649028E-2"/>
                </c:manualLayout>
              </c:layout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CDB8-46F7-937F-8E93189F12B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Лист1!$D$2</c:f>
              <c:numCache>
                <c:formatCode>0.0</c:formatCode>
                <c:ptCount val="1"/>
                <c:pt idx="0">
                  <c:v>969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A-CDB8-46F7-937F-8E93189F12B8}"/>
            </c:ext>
          </c:extLst>
        </c:ser>
        <c:shape val="pyramid"/>
        <c:axId val="118106752"/>
        <c:axId val="118124928"/>
        <c:axId val="129439488"/>
      </c:bar3DChart>
      <c:catAx>
        <c:axId val="118106752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sz="1600"/>
            </a:pPr>
            <a:endParaRPr lang="ru-RU"/>
          </a:p>
        </c:txPr>
        <c:crossAx val="118124928"/>
        <c:crosses val="autoZero"/>
        <c:auto val="1"/>
        <c:lblAlgn val="ctr"/>
        <c:lblOffset val="100"/>
      </c:catAx>
      <c:valAx>
        <c:axId val="118124928"/>
        <c:scaling>
          <c:orientation val="minMax"/>
        </c:scaling>
        <c:axPos val="l"/>
        <c:majorGridlines>
          <c:spPr>
            <a:ln w="0">
              <a:solidFill>
                <a:schemeClr val="accent1"/>
              </a:solidFill>
            </a:ln>
            <a:effectLst>
              <a:outerShdw blurRad="50800" sx="1000" sy="1000" algn="ctr" rotWithShape="0">
                <a:prstClr val="white"/>
              </a:outerShdw>
            </a:effectLst>
          </c:spPr>
        </c:majorGridlines>
        <c:numFmt formatCode="0.0" sourceLinked="1"/>
        <c:tickLblPos val="nextTo"/>
        <c:txPr>
          <a:bodyPr/>
          <a:lstStyle/>
          <a:p>
            <a:pPr>
              <a:defRPr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18106752"/>
        <c:crosses val="autoZero"/>
        <c:crossBetween val="between"/>
      </c:valAx>
      <c:serAx>
        <c:axId val="129439488"/>
        <c:scaling>
          <c:orientation val="minMax"/>
        </c:scaling>
        <c:axPos val="b"/>
        <c:tickLblPos val="nextTo"/>
        <c:txPr>
          <a:bodyPr/>
          <a:lstStyle/>
          <a:p>
            <a:pPr>
              <a:defRPr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18124928"/>
        <c:crosses val="autoZero"/>
      </c:serAx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56763876737630015"/>
          <c:y val="0.21402565183976371"/>
          <c:w val="0.3073612326236998"/>
          <c:h val="0.35341992921451038"/>
        </c:manualLayout>
      </c:layout>
      <c:txPr>
        <a:bodyPr/>
        <a:lstStyle/>
        <a:p>
          <a:pPr>
            <a:defRPr sz="160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</c:chart>
  <c:txPr>
    <a:bodyPr/>
    <a:lstStyle/>
    <a:p>
      <a:pPr>
        <a:defRPr sz="1800"/>
      </a:pPr>
      <a:endParaRPr lang="ru-RU"/>
    </a:p>
  </c:txPr>
  <c:externalData r:id="rId1"/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0.30869</cdr:x>
      <cdr:y>0.07565</cdr:y>
    </cdr:from>
    <cdr:to>
      <cdr:x>0.49084</cdr:x>
      <cdr:y>0.17583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2684549" y="348640"/>
          <a:ext cx="1584106" cy="46168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>
          <a:spAutoFit/>
        </a:bodyPr>
        <a:lstStyle xmlns:a="http://schemas.openxmlformats.org/drawingml/2006/main"/>
        <a:p xmlns:a="http://schemas.openxmlformats.org/drawingml/2006/main">
          <a:endParaRPr lang="ru-RU" sz="2400" b="1" dirty="0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0.58522</cdr:x>
      <cdr:y>0.01797</cdr:y>
    </cdr:from>
    <cdr:to>
      <cdr:x>0.70843</cdr:x>
      <cdr:y>0.11815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5089488" y="82815"/>
          <a:ext cx="1071522" cy="46166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>
          <a:spAutoFit/>
        </a:bodyPr>
        <a:lstStyle xmlns:a="http://schemas.openxmlformats.org/drawingml/2006/main"/>
        <a:p xmlns:a="http://schemas.openxmlformats.org/drawingml/2006/main">
          <a:endParaRPr lang="ru-RU" sz="2400" b="1" dirty="0"/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</cdr:x>
      <cdr:y>0</cdr:y>
    </cdr:from>
    <cdr:to>
      <cdr:x>0.33831</cdr:x>
      <cdr:y>0.07954</cdr:y>
    </cdr:to>
    <cdr:sp macro="" textlink="">
      <cdr:nvSpPr>
        <cdr:cNvPr id="4" name="TextBox 1"/>
        <cdr:cNvSpPr txBox="1"/>
      </cdr:nvSpPr>
      <cdr:spPr>
        <a:xfrm xmlns:a="http://schemas.openxmlformats.org/drawingml/2006/main">
          <a:off x="0" y="0"/>
          <a:ext cx="2972649" cy="3693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lvl1pPr marL="0" indent="0">
            <a:defRPr sz="1100">
              <a:latin typeface="Tw Cen MT"/>
            </a:defRPr>
          </a:lvl1pPr>
          <a:lvl2pPr marL="457200" indent="0">
            <a:defRPr sz="1100">
              <a:latin typeface="Tw Cen MT"/>
            </a:defRPr>
          </a:lvl2pPr>
          <a:lvl3pPr marL="914400" indent="0">
            <a:defRPr sz="1100">
              <a:latin typeface="Tw Cen MT"/>
            </a:defRPr>
          </a:lvl3pPr>
          <a:lvl4pPr marL="1371600" indent="0">
            <a:defRPr sz="1100">
              <a:latin typeface="Tw Cen MT"/>
            </a:defRPr>
          </a:lvl4pPr>
          <a:lvl5pPr marL="1828800" indent="0">
            <a:defRPr sz="1100">
              <a:latin typeface="Tw Cen MT"/>
            </a:defRPr>
          </a:lvl5pPr>
          <a:lvl6pPr marL="2286000" indent="0">
            <a:defRPr sz="1100">
              <a:latin typeface="Tw Cen MT"/>
            </a:defRPr>
          </a:lvl6pPr>
          <a:lvl7pPr marL="2743200" indent="0">
            <a:defRPr sz="1100">
              <a:latin typeface="Tw Cen MT"/>
            </a:defRPr>
          </a:lvl7pPr>
          <a:lvl8pPr marL="3200400" indent="0">
            <a:defRPr sz="1100">
              <a:latin typeface="Tw Cen MT"/>
            </a:defRPr>
          </a:lvl8pPr>
          <a:lvl9pPr marL="3657600" indent="0">
            <a:defRPr sz="1100">
              <a:latin typeface="Tw Cen MT"/>
            </a:defRPr>
          </a:lvl9pPr>
        </a:lstStyle>
        <a:p xmlns:a="http://schemas.openxmlformats.org/drawingml/2006/main">
          <a:endParaRPr lang="ru-RU" sz="1800" b="1" dirty="0">
            <a:solidFill>
              <a:srgbClr val="FF0000"/>
            </a:solidFill>
          </a:endParaRPr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0.28175</cdr:x>
      <cdr:y>0.63387</cdr:y>
    </cdr:from>
    <cdr:to>
      <cdr:x>0.39362</cdr:x>
      <cdr:y>0.81518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303042" y="3196952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0.30818</cdr:x>
      <cdr:y>0.76237</cdr:y>
    </cdr:from>
    <cdr:to>
      <cdr:x>0.42004</cdr:x>
      <cdr:y>0.94367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2519066" y="3845024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0.11805</cdr:x>
      <cdr:y>0.35536</cdr:y>
    </cdr:from>
    <cdr:to>
      <cdr:x>0.30035</cdr:x>
      <cdr:y>0.41586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971528" y="1536702"/>
          <a:ext cx="1500198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>
          <a:spAutoFit/>
        </a:bodyPr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0.53854</cdr:x>
      <cdr:y>0.20813</cdr:y>
    </cdr:from>
    <cdr:to>
      <cdr:x>0.73979</cdr:x>
      <cdr:y>0.33223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4432006" y="921854"/>
          <a:ext cx="1656184" cy="54964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>
          <a:spAutoFit/>
        </a:bodyPr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0.48999</cdr:x>
      <cdr:y>0.06503</cdr:y>
    </cdr:from>
    <cdr:to>
      <cdr:x>0.76776</cdr:x>
      <cdr:y>0.14842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4032448" y="288032"/>
          <a:ext cx="2285936" cy="36934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>
          <a:spAutoFit/>
        </a:bodyPr>
        <a:lstStyle xmlns:a="http://schemas.openxmlformats.org/drawingml/2006/main"/>
        <a:p xmlns:a="http://schemas.openxmlformats.org/drawingml/2006/main">
          <a:r>
            <a:rPr lang="ru-RU" sz="1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(</a:t>
          </a:r>
          <a:r>
            <a:rPr lang="ru-RU" sz="18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97 </a:t>
          </a:r>
          <a:r>
            <a:rPr lang="ru-RU" sz="1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% исполнено)</a:t>
          </a:r>
        </a:p>
      </cdr:txBody>
    </cdr:sp>
  </cdr:relSizeAnchor>
  <cdr:relSizeAnchor xmlns:cdr="http://schemas.openxmlformats.org/drawingml/2006/chartDrawing">
    <cdr:from>
      <cdr:x>0.25174</cdr:x>
      <cdr:y>0.91661</cdr:y>
    </cdr:from>
    <cdr:to>
      <cdr:x>0.59028</cdr:x>
      <cdr:y>1</cdr:y>
    </cdr:to>
    <cdr:sp macro="" textlink="">
      <cdr:nvSpPr>
        <cdr:cNvPr id="7" name="TextBox 6"/>
        <cdr:cNvSpPr txBox="1"/>
      </cdr:nvSpPr>
      <cdr:spPr>
        <a:xfrm xmlns:a="http://schemas.openxmlformats.org/drawingml/2006/main">
          <a:off x="2071720" y="4059809"/>
          <a:ext cx="2786048" cy="36934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>
          <a:spAutoFit/>
        </a:bodyPr>
        <a:lstStyle xmlns:a="http://schemas.openxmlformats.org/drawingml/2006/main"/>
        <a:p xmlns:a="http://schemas.openxmlformats.org/drawingml/2006/main">
          <a:endParaRPr lang="ru-RU" sz="1800" b="1" dirty="0">
            <a:solidFill>
              <a:srgbClr val="FF0000"/>
            </a:solidFill>
          </a:endParaRPr>
        </a:p>
      </cdr:txBody>
    </cdr:sp>
  </cdr:relSizeAnchor>
</c:userShapes>
</file>

<file path=ppt/drawings/drawing6.xml><?xml version="1.0" encoding="utf-8"?>
<c:userShapes xmlns:c="http://schemas.openxmlformats.org/drawingml/2006/chart">
  <cdr:relSizeAnchor xmlns:cdr="http://schemas.openxmlformats.org/drawingml/2006/chartDrawing">
    <cdr:from>
      <cdr:x>0.11805</cdr:x>
      <cdr:y>0.35536</cdr:y>
    </cdr:from>
    <cdr:to>
      <cdr:x>0.30035</cdr:x>
      <cdr:y>0.41586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971528" y="1536702"/>
          <a:ext cx="1500198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>
          <a:spAutoFit/>
        </a:bodyPr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0.18229</cdr:x>
      <cdr:y>0.07246</cdr:y>
    </cdr:from>
    <cdr:to>
      <cdr:x>0.28646</cdr:x>
      <cdr:y>0.14739</cdr:y>
    </cdr:to>
    <cdr:sp macro="" textlink="">
      <cdr:nvSpPr>
        <cdr:cNvPr id="9" name="TextBox 8"/>
        <cdr:cNvSpPr txBox="1"/>
      </cdr:nvSpPr>
      <cdr:spPr>
        <a:xfrm xmlns:a="http://schemas.openxmlformats.org/drawingml/2006/main">
          <a:off x="1500198" y="357190"/>
          <a:ext cx="857256" cy="3693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>
          <a:spAutoFit/>
        </a:bodyPr>
        <a:lstStyle xmlns:a="http://schemas.openxmlformats.org/drawingml/2006/main"/>
        <a:p xmlns:a="http://schemas.openxmlformats.org/drawingml/2006/main">
          <a:endParaRPr lang="ru-RU" sz="1800" b="1" dirty="0">
            <a:solidFill>
              <a:srgbClr val="FF0000"/>
            </a:solidFill>
            <a:latin typeface="Georgia" pitchFamily="18" charset="0"/>
          </a:endParaRPr>
        </a:p>
      </cdr:txBody>
    </cdr:sp>
  </cdr:relSizeAnchor>
  <cdr:relSizeAnchor xmlns:cdr="http://schemas.openxmlformats.org/drawingml/2006/chartDrawing">
    <cdr:from>
      <cdr:x>0.65105</cdr:x>
      <cdr:y>0.27536</cdr:y>
    </cdr:from>
    <cdr:to>
      <cdr:x>0.8073</cdr:x>
      <cdr:y>0.40648</cdr:y>
    </cdr:to>
    <cdr:sp macro="" textlink="">
      <cdr:nvSpPr>
        <cdr:cNvPr id="10" name="TextBox 1"/>
        <cdr:cNvSpPr txBox="1"/>
      </cdr:nvSpPr>
      <cdr:spPr>
        <a:xfrm xmlns:a="http://schemas.openxmlformats.org/drawingml/2006/main">
          <a:off x="5357850" y="1357322"/>
          <a:ext cx="1285884" cy="64633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lvl1pPr marL="0" indent="0">
            <a:defRPr sz="1100">
              <a:latin typeface="Georgia"/>
            </a:defRPr>
          </a:lvl1pPr>
          <a:lvl2pPr marL="457200" indent="0">
            <a:defRPr sz="1100">
              <a:latin typeface="Georgia"/>
            </a:defRPr>
          </a:lvl2pPr>
          <a:lvl3pPr marL="914400" indent="0">
            <a:defRPr sz="1100">
              <a:latin typeface="Georgia"/>
            </a:defRPr>
          </a:lvl3pPr>
          <a:lvl4pPr marL="1371600" indent="0">
            <a:defRPr sz="1100">
              <a:latin typeface="Georgia"/>
            </a:defRPr>
          </a:lvl4pPr>
          <a:lvl5pPr marL="1828800" indent="0">
            <a:defRPr sz="1100">
              <a:latin typeface="Georgia"/>
            </a:defRPr>
          </a:lvl5pPr>
          <a:lvl6pPr marL="2286000" indent="0">
            <a:defRPr sz="1100">
              <a:latin typeface="Georgia"/>
            </a:defRPr>
          </a:lvl6pPr>
          <a:lvl7pPr marL="2743200" indent="0">
            <a:defRPr sz="1100">
              <a:latin typeface="Georgia"/>
            </a:defRPr>
          </a:lvl7pPr>
          <a:lvl8pPr marL="3200400" indent="0">
            <a:defRPr sz="1100">
              <a:latin typeface="Georgia"/>
            </a:defRPr>
          </a:lvl8pPr>
          <a:lvl9pPr marL="3657600" indent="0">
            <a:defRPr sz="1100">
              <a:latin typeface="Georgia"/>
            </a:defRPr>
          </a:lvl9pPr>
        </a:lstStyle>
        <a:p xmlns:a="http://schemas.openxmlformats.org/drawingml/2006/main">
          <a:endParaRPr lang="ru-RU" sz="1800" b="1" dirty="0">
            <a:solidFill>
              <a:srgbClr val="FF0000"/>
            </a:solidFill>
          </a:endParaRPr>
        </a:p>
        <a:p xmlns:a="http://schemas.openxmlformats.org/drawingml/2006/main">
          <a:endParaRPr lang="ru-RU" sz="1800" b="1" dirty="0">
            <a:solidFill>
              <a:srgbClr val="FF0000"/>
            </a:solidFill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8F0A99-CC93-4E79-ADB1-7E128633B518}" type="datetimeFigureOut">
              <a:rPr lang="ru-RU" smtClean="0"/>
              <a:pPr/>
              <a:t>23.04.2024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51C7DC4-76FE-4D40-9ADA-208B45D771BF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1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64A14C7-00B2-4839-997A-D389E20BA427}" type="slidenum">
              <a:rPr lang="ru-RU" smtClean="0"/>
              <a:pPr>
                <a:defRPr/>
              </a:pPr>
              <a:t>1</a:t>
            </a:fld>
            <a:endParaRPr lang="ru-RU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0420C8-DEFB-4791-8660-8E66A11469D3}" type="slidenum">
              <a:rPr lang="ru-RU" smtClean="0"/>
              <a:pPr/>
              <a:t>2</a:t>
            </a:fld>
            <a:endParaRPr lang="ru-RU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b="1" dirty="0"/>
              <a:t>Слайд исправлен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0420C8-DEFB-4791-8660-8E66A11469D3}" type="slidenum">
              <a:rPr lang="ru-RU" smtClean="0"/>
              <a:pPr/>
              <a:t>4</a:t>
            </a:fld>
            <a:endParaRPr lang="ru-RU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b="1" dirty="0"/>
              <a:t>Слайд исправлен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0420C8-DEFB-4791-8660-8E66A11469D3}" type="slidenum">
              <a:rPr lang="ru-RU" smtClean="0"/>
              <a:pPr/>
              <a:t>7</a:t>
            </a:fld>
            <a:endParaRPr lang="ru-RU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sz="1600" b="1" i="0" baseline="0" dirty="0">
                <a:solidFill>
                  <a:srgbClr val="FF0000"/>
                </a:solidFill>
              </a:rPr>
              <a:t>Слайд исправлен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0420C8-DEFB-4791-8660-8E66A11469D3}" type="slidenum">
              <a:rPr lang="ru-RU" smtClean="0"/>
              <a:pPr/>
              <a:t>11</a:t>
            </a:fld>
            <a:endParaRPr lang="ru-RU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b="1" i="0" baseline="0" dirty="0">
                <a:solidFill>
                  <a:srgbClr val="FF0000"/>
                </a:solidFill>
              </a:rPr>
              <a:t>Слайд исправлен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0420C8-DEFB-4791-8660-8E66A11469D3}" type="slidenum">
              <a:rPr lang="ru-RU" smtClean="0"/>
              <a:pPr/>
              <a:t>12</a:t>
            </a:fld>
            <a:endParaRPr 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b="1" dirty="0">
                <a:solidFill>
                  <a:srgbClr val="FF0000"/>
                </a:solidFill>
              </a:rPr>
              <a:t>Слайд исправлен</a:t>
            </a:r>
            <a:endParaRPr lang="ru-RU" b="1" i="0" dirty="0">
              <a:solidFill>
                <a:srgbClr val="FF0000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0420C8-DEFB-4791-8660-8E66A11469D3}" type="slidenum">
              <a:rPr lang="ru-RU" smtClean="0"/>
              <a:pPr/>
              <a:t>16</a:t>
            </a:fld>
            <a:endParaRPr lang="ru-R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1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64A14C7-00B2-4839-997A-D389E20BA427}" type="slidenum">
              <a:rPr lang="ru-RU" smtClean="0"/>
              <a:pPr>
                <a:defRPr/>
              </a:pPr>
              <a:t>17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23.04.2024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23.04.2024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23.04.2024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23.04.2024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23.04.2024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23.04.2024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23.04.2024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3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827584" y="1196752"/>
            <a:ext cx="7774260" cy="898575"/>
          </a:xfrm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ctr"/>
            <a:r>
              <a:rPr lang="ru-RU" sz="36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itchFamily="18" charset="0"/>
              </a:rPr>
              <a:t>Нязепетровский</a:t>
            </a:r>
            <a:r>
              <a:rPr lang="ru-RU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itchFamily="18" charset="0"/>
              </a:rPr>
              <a:t> муниципальный район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B8C78992-DE29-4D97-87F3-CCAEABEE3F1B}" type="slidenum">
              <a:rPr lang="ru-RU" smtClean="0"/>
              <a:pPr/>
              <a:t>1</a:t>
            </a:fld>
            <a:endParaRPr lang="ru-RU" dirty="0"/>
          </a:p>
        </p:txBody>
      </p:sp>
      <p:sp>
        <p:nvSpPr>
          <p:cNvPr id="35" name="TextBox 34"/>
          <p:cNvSpPr txBox="1"/>
          <p:nvPr/>
        </p:nvSpPr>
        <p:spPr>
          <a:xfrm>
            <a:off x="827584" y="2204864"/>
            <a:ext cx="7786742" cy="2800767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>
              <a:defRPr/>
            </a:pPr>
            <a:r>
              <a:rPr lang="ru-RU" sz="4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Основные итоги исполнения бюджета Нязепетровского муниципального района </a:t>
            </a:r>
          </a:p>
          <a:p>
            <a:pPr algn="ctr">
              <a:defRPr/>
            </a:pPr>
            <a:r>
              <a:rPr lang="ru-RU" sz="4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за </a:t>
            </a:r>
            <a:r>
              <a:rPr lang="ru-RU" sz="4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2023 </a:t>
            </a:r>
            <a:r>
              <a:rPr lang="ru-RU" sz="4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год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95536" y="5157192"/>
            <a:ext cx="8429684" cy="584775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algn="ctr"/>
            <a:r>
              <a:rPr lang="ru-RU" sz="1600" smtClean="0">
                <a:latin typeface="Times New Roman" pitchFamily="18" charset="0"/>
                <a:cs typeface="Times New Roman" pitchFamily="18" charset="0"/>
              </a:rPr>
              <a:t>2024 год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Нязепетровск</a:t>
            </a:r>
          </a:p>
        </p:txBody>
      </p:sp>
      <p:pic>
        <p:nvPicPr>
          <p:cNvPr id="8" name="Рисунок 7" descr="cfoto">
            <a:extLst>
              <a:ext uri="{FF2B5EF4-FFF2-40B4-BE49-F238E27FC236}">
                <a16:creationId xmlns:a16="http://schemas.microsoft.com/office/drawing/2014/main" xmlns="" id="{FF5BB2DF-3DF5-4F30-86E8-80D2FCD17CB3}"/>
              </a:ext>
            </a:extLst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23928" y="55883"/>
            <a:ext cx="1143372" cy="1153792"/>
          </a:xfrm>
          <a:prstGeom prst="rect">
            <a:avLst/>
          </a:prstGeom>
          <a:noFill/>
        </p:spPr>
      </p:pic>
    </p:spTree>
  </p:cSld>
  <p:clrMapOvr>
    <a:masterClrMapping/>
  </p:clrMapOvr>
  <p:transition>
    <p:cover dir="d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47664" y="260648"/>
            <a:ext cx="7200800" cy="1161792"/>
          </a:xfrm>
          <a:solidFill>
            <a:schemeClr val="accent1"/>
          </a:solidFill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algn="ctr"/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Расходы</a:t>
            </a:r>
            <a:r>
              <a:rPr lang="en-US" sz="2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бюджета </a:t>
            </a:r>
            <a:r>
              <a:rPr lang="en-US" sz="2200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200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Нязепетровского муниципального района за счёт собственных ресурсов в</a:t>
            </a:r>
            <a:r>
              <a:rPr lang="en-US" sz="2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2023 </a:t>
            </a:r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году  –  </a:t>
            </a: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476,2 </a:t>
            </a:r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млн. руб.</a:t>
            </a: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585766848"/>
              </p:ext>
            </p:extLst>
          </p:nvPr>
        </p:nvGraphicFramePr>
        <p:xfrm>
          <a:off x="611560" y="1916832"/>
          <a:ext cx="8153400" cy="46805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5" name="Рисунок 4" descr="cfoto">
            <a:extLst>
              <a:ext uri="{FF2B5EF4-FFF2-40B4-BE49-F238E27FC236}">
                <a16:creationId xmlns:a16="http://schemas.microsoft.com/office/drawing/2014/main" xmlns="" id="{3A2EB406-8948-4514-AEEE-47F1FE907188}"/>
              </a:ext>
            </a:extLst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536" y="332656"/>
            <a:ext cx="1080120" cy="108012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47664" y="188640"/>
            <a:ext cx="7272808" cy="1224136"/>
          </a:xfrm>
          <a:solidFill>
            <a:schemeClr val="accent1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algn="ctr"/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Ведомственная структура</a:t>
            </a:r>
            <a:r>
              <a:rPr lang="en-US" sz="2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расходов бюджета </a:t>
            </a:r>
            <a:r>
              <a:rPr lang="ru-RU" sz="2200" b="1" dirty="0" err="1">
                <a:latin typeface="Times New Roman" pitchFamily="18" charset="0"/>
                <a:cs typeface="Times New Roman" pitchFamily="18" charset="0"/>
              </a:rPr>
              <a:t>Нязепетровского</a:t>
            </a:r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 муниципального</a:t>
            </a:r>
            <a:r>
              <a:rPr lang="en-US" sz="2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района </a:t>
            </a:r>
            <a:r>
              <a:rPr lang="en-US" sz="2200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200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2023 </a:t>
            </a:r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году –  </a:t>
            </a: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1113,2 </a:t>
            </a:r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млн.руб.</a:t>
            </a:r>
          </a:p>
        </p:txBody>
      </p:sp>
      <p:graphicFrame>
        <p:nvGraphicFramePr>
          <p:cNvPr id="8" name="Содержимое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624887746"/>
              </p:ext>
            </p:extLst>
          </p:nvPr>
        </p:nvGraphicFramePr>
        <p:xfrm>
          <a:off x="467544" y="1628800"/>
          <a:ext cx="8352928" cy="47243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4" name="Рисунок 3" descr="cfoto">
            <a:extLst>
              <a:ext uri="{FF2B5EF4-FFF2-40B4-BE49-F238E27FC236}">
                <a16:creationId xmlns:a16="http://schemas.microsoft.com/office/drawing/2014/main" xmlns="" id="{3A2EB406-8948-4514-AEEE-47F1FE907188}"/>
              </a:ext>
            </a:extLst>
          </p:cNvPr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23528" y="260648"/>
            <a:ext cx="1152128" cy="115212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131212831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TextBox 6"/>
          <p:cNvSpPr txBox="1"/>
          <p:nvPr/>
        </p:nvSpPr>
        <p:spPr>
          <a:xfrm>
            <a:off x="395536" y="2132856"/>
            <a:ext cx="1357322" cy="615553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endParaRPr lang="ru-RU" dirty="0"/>
          </a:p>
          <a:p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МЛН.РУБ.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59900" y="332656"/>
            <a:ext cx="7132579" cy="1296144"/>
          </a:xfrm>
          <a:solidFill>
            <a:schemeClr val="accent1"/>
          </a:solidFill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algn="ctr"/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Расходы</a:t>
            </a:r>
            <a:r>
              <a:rPr lang="en-US" sz="2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по муниципальным</a:t>
            </a:r>
            <a:r>
              <a:rPr lang="en-US" sz="2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программам из бюджета Нязепетровского  муниципального района в </a:t>
            </a: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2023 </a:t>
            </a:r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году</a:t>
            </a: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434641974"/>
              </p:ext>
            </p:extLst>
          </p:nvPr>
        </p:nvGraphicFramePr>
        <p:xfrm>
          <a:off x="467544" y="2060848"/>
          <a:ext cx="8229600" cy="44291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6" name="Рисунок 5" descr="cfoto">
            <a:extLst>
              <a:ext uri="{FF2B5EF4-FFF2-40B4-BE49-F238E27FC236}">
                <a16:creationId xmlns:a16="http://schemas.microsoft.com/office/drawing/2014/main" xmlns="" id="{3A2EB406-8948-4514-AEEE-47F1FE907188}"/>
              </a:ext>
            </a:extLst>
          </p:cNvPr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67544" y="332656"/>
            <a:ext cx="1224136" cy="122413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97882343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19672" y="134634"/>
            <a:ext cx="7416824" cy="972108"/>
          </a:xfrm>
          <a:solidFill>
            <a:schemeClr val="accent1"/>
          </a:solidFill>
        </p:spPr>
        <p:txBody>
          <a:bodyPr>
            <a:noAutofit/>
          </a:bodyPr>
          <a:lstStyle/>
          <a:p>
            <a:pPr algn="ctr"/>
            <a:r>
              <a:rPr lang="ru-RU" sz="18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Основные расходы бюджета Нязепетровского  муниципального района в рамках  муниципальных  программ</a:t>
            </a:r>
            <a:r>
              <a:rPr lang="en-US" sz="18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за </a:t>
            </a:r>
            <a:r>
              <a:rPr lang="ru-RU" sz="1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2023 </a:t>
            </a:r>
            <a:r>
              <a:rPr lang="ru-RU" sz="18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год </a:t>
            </a:r>
            <a:r>
              <a:rPr lang="ru-RU" sz="1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– 969 </a:t>
            </a:r>
            <a:r>
              <a:rPr lang="ru-RU" sz="18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(млн. руб. )</a:t>
            </a: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736327753"/>
              </p:ext>
            </p:extLst>
          </p:nvPr>
        </p:nvGraphicFramePr>
        <p:xfrm>
          <a:off x="0" y="1196752"/>
          <a:ext cx="9144000" cy="54315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5" name="Рисунок 4" descr="cfoto">
            <a:extLst>
              <a:ext uri="{FF2B5EF4-FFF2-40B4-BE49-F238E27FC236}">
                <a16:creationId xmlns:a16="http://schemas.microsoft.com/office/drawing/2014/main" xmlns="" id="{3A2EB406-8948-4514-AEEE-47F1FE907188}"/>
              </a:ext>
            </a:extLst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528" y="188640"/>
            <a:ext cx="1152128" cy="100811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63688" y="285628"/>
            <a:ext cx="7128792" cy="1199156"/>
          </a:xfrm>
          <a:solidFill>
            <a:schemeClr val="accent1"/>
          </a:solidFill>
        </p:spPr>
        <p:txBody>
          <a:bodyPr>
            <a:noAutofit/>
          </a:bodyPr>
          <a:lstStyle/>
          <a:p>
            <a:pPr algn="ctr"/>
            <a:r>
              <a:rPr lang="ru-RU" sz="22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Структура расходов по межбюджетным трансфертам из бюджета Нязепетровского муниципального района за </a:t>
            </a:r>
            <a:r>
              <a:rPr lang="ru-RU" sz="2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2023 </a:t>
            </a:r>
            <a:r>
              <a:rPr lang="ru-RU" sz="22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год – </a:t>
            </a:r>
            <a:r>
              <a:rPr lang="ru-RU" sz="2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226,7 </a:t>
            </a:r>
            <a:r>
              <a:rPr lang="ru-RU" sz="22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млн.руб.</a:t>
            </a: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251584139"/>
              </p:ext>
            </p:extLst>
          </p:nvPr>
        </p:nvGraphicFramePr>
        <p:xfrm>
          <a:off x="395536" y="1628800"/>
          <a:ext cx="8496944" cy="50143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5" name="Рисунок 4" descr="cfoto">
            <a:extLst>
              <a:ext uri="{FF2B5EF4-FFF2-40B4-BE49-F238E27FC236}">
                <a16:creationId xmlns:a16="http://schemas.microsoft.com/office/drawing/2014/main" xmlns="" id="{3A2EB406-8948-4514-AEEE-47F1FE907188}"/>
              </a:ext>
            </a:extLst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520" y="260648"/>
            <a:ext cx="1296144" cy="122413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03648" y="332656"/>
            <a:ext cx="7488832" cy="1224136"/>
          </a:xfrm>
          <a:solidFill>
            <a:schemeClr val="accent1"/>
          </a:solidFill>
        </p:spPr>
        <p:txBody>
          <a:bodyPr>
            <a:noAutofit/>
          </a:bodyPr>
          <a:lstStyle/>
          <a:p>
            <a:pPr algn="ctr"/>
            <a:r>
              <a:rPr lang="ru-RU" sz="22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Структура расходов по межбюджетным трансфертам из бюджета Нязепетровского муниципального района в разрезе поселений за </a:t>
            </a:r>
            <a:r>
              <a:rPr lang="ru-RU" sz="2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2023 </a:t>
            </a:r>
            <a:r>
              <a:rPr lang="ru-RU" sz="22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год – 133,4 млн.руб</a:t>
            </a:r>
            <a:r>
              <a:rPr lang="ru-RU" sz="2200" dirty="0">
                <a:solidFill>
                  <a:schemeClr val="bg1"/>
                </a:solidFill>
              </a:rPr>
              <a:t>.</a:t>
            </a: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855280812"/>
              </p:ext>
            </p:extLst>
          </p:nvPr>
        </p:nvGraphicFramePr>
        <p:xfrm>
          <a:off x="323528" y="1700808"/>
          <a:ext cx="8568952" cy="49685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5" name="Рисунок 4" descr="cfoto">
            <a:extLst>
              <a:ext uri="{FF2B5EF4-FFF2-40B4-BE49-F238E27FC236}">
                <a16:creationId xmlns:a16="http://schemas.microsoft.com/office/drawing/2014/main" xmlns="" id="{3A2EB406-8948-4514-AEEE-47F1FE907188}"/>
              </a:ext>
            </a:extLst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332656"/>
            <a:ext cx="1224136" cy="122413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TextBox 6"/>
          <p:cNvSpPr txBox="1"/>
          <p:nvPr/>
        </p:nvSpPr>
        <p:spPr>
          <a:xfrm>
            <a:off x="428596" y="1285860"/>
            <a:ext cx="1357322" cy="615553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endParaRPr lang="ru-RU" dirty="0"/>
          </a:p>
          <a:p>
            <a:r>
              <a:rPr lang="ru-RU" sz="1600" b="1" dirty="0"/>
              <a:t>МЛН.РУБ.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91680" y="188640"/>
            <a:ext cx="7272808" cy="1269924"/>
          </a:xfrm>
          <a:solidFill>
            <a:schemeClr val="accent1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algn="ctr"/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Динамика дебиторской и кредиторской задолженности по бюджету Нязепетровского муниципального района в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2023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году </a:t>
            </a: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919740791"/>
              </p:ext>
            </p:extLst>
          </p:nvPr>
        </p:nvGraphicFramePr>
        <p:xfrm>
          <a:off x="323528" y="1700808"/>
          <a:ext cx="8229600" cy="492922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Box 1"/>
          <p:cNvSpPr txBox="1"/>
          <p:nvPr/>
        </p:nvSpPr>
        <p:spPr>
          <a:xfrm>
            <a:off x="1547664" y="1988840"/>
            <a:ext cx="2016224" cy="338554"/>
          </a:xfrm>
          <a:prstGeom prst="rect">
            <a:avLst/>
          </a:prstGeom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(9,8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млн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. руб.)</a:t>
            </a:r>
            <a:endParaRPr lang="ru-RU" sz="1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1"/>
          <p:cNvSpPr txBox="1"/>
          <p:nvPr/>
        </p:nvSpPr>
        <p:spPr>
          <a:xfrm>
            <a:off x="4572000" y="1988840"/>
            <a:ext cx="1941635" cy="338554"/>
          </a:xfrm>
          <a:prstGeom prst="rect">
            <a:avLst/>
          </a:prstGeom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(21,7 млн. руб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.)</a:t>
            </a:r>
            <a:endParaRPr lang="ru-RU" sz="12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Рисунок 7" descr="cfoto">
            <a:extLst>
              <a:ext uri="{FF2B5EF4-FFF2-40B4-BE49-F238E27FC236}">
                <a16:creationId xmlns:a16="http://schemas.microsoft.com/office/drawing/2014/main" xmlns="" id="{3A2EB406-8948-4514-AEEE-47F1FE907188}"/>
              </a:ext>
            </a:extLst>
          </p:cNvPr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5536" y="188640"/>
            <a:ext cx="1224136" cy="122413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20442882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827583" y="2876548"/>
            <a:ext cx="7848873" cy="1056507"/>
          </a:xfrm>
          <a:solidFill>
            <a:schemeClr val="accent3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algn="ctr"/>
            <a:r>
              <a:rPr lang="ru-RU" sz="34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Нязепетровский</a:t>
            </a:r>
            <a:r>
              <a:rPr lang="ru-RU" sz="34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муниципальный район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B8C78992-DE29-4D97-87F3-CCAEABEE3F1B}" type="slidenum">
              <a:rPr lang="ru-RU" smtClean="0"/>
              <a:pPr/>
              <a:t>17</a:t>
            </a:fld>
            <a:endParaRPr lang="ru-RU" dirty="0"/>
          </a:p>
        </p:txBody>
      </p:sp>
      <p:sp>
        <p:nvSpPr>
          <p:cNvPr id="35" name="TextBox 34"/>
          <p:cNvSpPr txBox="1"/>
          <p:nvPr/>
        </p:nvSpPr>
        <p:spPr>
          <a:xfrm>
            <a:off x="827584" y="4149080"/>
            <a:ext cx="7848872" cy="923330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>
              <a:defRPr/>
            </a:pPr>
            <a:r>
              <a:rPr lang="ru-RU" sz="5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Благодарю за внимание!</a:t>
            </a:r>
          </a:p>
        </p:txBody>
      </p:sp>
      <p:pic>
        <p:nvPicPr>
          <p:cNvPr id="6" name="Рисунок 5" descr="cfoto">
            <a:extLst>
              <a:ext uri="{FF2B5EF4-FFF2-40B4-BE49-F238E27FC236}">
                <a16:creationId xmlns:a16="http://schemas.microsoft.com/office/drawing/2014/main" xmlns="" id="{3A2EB406-8948-4514-AEEE-47F1FE907188}"/>
              </a:ext>
            </a:extLst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19872" y="476672"/>
            <a:ext cx="2304256" cy="2052228"/>
          </a:xfrm>
          <a:prstGeom prst="rect">
            <a:avLst/>
          </a:prstGeom>
          <a:noFill/>
        </p:spPr>
      </p:pic>
    </p:spTree>
  </p:cSld>
  <p:clrMapOvr>
    <a:masterClrMapping/>
  </p:clrMapOvr>
  <p:transition>
    <p:cover dir="d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6"/>
          <p:cNvSpPr>
            <a:spLocks noGrp="1"/>
          </p:cNvSpPr>
          <p:nvPr>
            <p:ph type="title"/>
          </p:nvPr>
        </p:nvSpPr>
        <p:spPr>
          <a:xfrm>
            <a:off x="1367644" y="258054"/>
            <a:ext cx="7380820" cy="936104"/>
          </a:xfr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ctr"/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400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Показатели исполнения бюджета </a:t>
            </a:r>
            <a:br>
              <a:rPr lang="ru-RU" sz="2400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Нязепетровского муниципального района за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2023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год</a:t>
            </a:r>
            <a:r>
              <a:rPr lang="ru-RU" sz="2700" dirty="0"/>
              <a:t/>
            </a:r>
            <a:br>
              <a:rPr lang="ru-RU" sz="2700" dirty="0"/>
            </a:br>
            <a:endParaRPr lang="ru-RU" sz="2400" b="1" dirty="0"/>
          </a:p>
        </p:txBody>
      </p:sp>
      <p:graphicFrame>
        <p:nvGraphicFramePr>
          <p:cNvPr id="2" name="Диаграмма 1"/>
          <p:cNvGraphicFramePr/>
          <p:nvPr>
            <p:extLst>
              <p:ext uri="{D42A27DB-BD31-4B8C-83A1-F6EECF244321}">
                <p14:modId xmlns:p14="http://schemas.microsoft.com/office/powerpoint/2010/main" xmlns="" val="1411023434"/>
              </p:ext>
            </p:extLst>
          </p:nvPr>
        </p:nvGraphicFramePr>
        <p:xfrm>
          <a:off x="467544" y="1556792"/>
          <a:ext cx="8676456" cy="50519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2" name="TextBox 1"/>
          <p:cNvSpPr txBox="1"/>
          <p:nvPr/>
        </p:nvSpPr>
        <p:spPr>
          <a:xfrm>
            <a:off x="7884369" y="2060848"/>
            <a:ext cx="1080119" cy="338554"/>
          </a:xfrm>
          <a:prstGeom prst="rect">
            <a:avLst/>
          </a:prstGeom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млн.</a:t>
            </a:r>
            <a:r>
              <a:rPr lang="ru-RU" sz="1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руб.</a:t>
            </a:r>
          </a:p>
        </p:txBody>
      </p:sp>
      <p:pic>
        <p:nvPicPr>
          <p:cNvPr id="7" name="Рисунок 6" descr="cfoto">
            <a:extLst>
              <a:ext uri="{FF2B5EF4-FFF2-40B4-BE49-F238E27FC236}">
                <a16:creationId xmlns:a16="http://schemas.microsoft.com/office/drawing/2014/main" xmlns="" id="{C2CD2A56-8FA4-4E80-B352-C9D0D0C822CF}"/>
              </a:ext>
            </a:extLst>
          </p:cNvPr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1520" y="260648"/>
            <a:ext cx="1008112" cy="93610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828950602"/>
              </p:ext>
            </p:extLst>
          </p:nvPr>
        </p:nvGraphicFramePr>
        <p:xfrm>
          <a:off x="323528" y="1315481"/>
          <a:ext cx="8496944" cy="5384438"/>
        </p:xfrm>
        <a:graphic>
          <a:graphicData uri="http://schemas.openxmlformats.org/drawingml/2006/table">
            <a:tbl>
              <a:tblPr/>
              <a:tblGrid>
                <a:gridCol w="849694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81261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Доходы бюджета Нязепетровского муниципального района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за </a:t>
                      </a:r>
                      <a:r>
                        <a:rPr lang="ru-RU" sz="24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2023</a:t>
                      </a:r>
                      <a:r>
                        <a:rPr lang="ru-RU" sz="2400" b="1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ru-RU" sz="2400" b="1" baseline="0" dirty="0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год – </a:t>
                      </a:r>
                      <a:r>
                        <a:rPr lang="ru-RU" sz="24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1096,7 </a:t>
                      </a:r>
                      <a:r>
                        <a:rPr lang="ru-RU" sz="2400" b="1" dirty="0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млн.руб.</a:t>
                      </a:r>
                      <a:endParaRPr lang="ru-RU" sz="2400" dirty="0">
                        <a:solidFill>
                          <a:schemeClr val="bg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1094" marR="610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1354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094" marR="610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22772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61094" marR="610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  <p:graphicFrame>
        <p:nvGraphicFramePr>
          <p:cNvPr id="6" name="Диаграмма 5"/>
          <p:cNvGraphicFramePr/>
          <p:nvPr>
            <p:extLst>
              <p:ext uri="{D42A27DB-BD31-4B8C-83A1-F6EECF244321}">
                <p14:modId xmlns:p14="http://schemas.microsoft.com/office/powerpoint/2010/main" xmlns="" val="2519018657"/>
              </p:ext>
            </p:extLst>
          </p:nvPr>
        </p:nvGraphicFramePr>
        <p:xfrm>
          <a:off x="0" y="2420887"/>
          <a:ext cx="9144000" cy="447572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Заголовок 6">
            <a:extLst>
              <a:ext uri="{FF2B5EF4-FFF2-40B4-BE49-F238E27FC236}">
                <a16:creationId xmlns:a16="http://schemas.microsoft.com/office/drawing/2014/main" xmlns="" id="{4989112C-DEEC-4202-AB7D-7C127F8E1E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67644" y="258054"/>
            <a:ext cx="7452828" cy="936104"/>
          </a:xfr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ctr"/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400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Структура доходов бюджета</a:t>
            </a:r>
            <a:br>
              <a:rPr lang="ru-RU" sz="2400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Нязепетровского муниципального района за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2023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год</a:t>
            </a:r>
            <a:r>
              <a:rPr lang="ru-RU" sz="2700" dirty="0"/>
              <a:t/>
            </a:r>
            <a:br>
              <a:rPr lang="ru-RU" sz="2700" dirty="0"/>
            </a:br>
            <a:endParaRPr lang="ru-RU" sz="2400" b="1" dirty="0"/>
          </a:p>
        </p:txBody>
      </p:sp>
      <p:pic>
        <p:nvPicPr>
          <p:cNvPr id="8" name="Рисунок 7" descr="cfoto">
            <a:extLst>
              <a:ext uri="{FF2B5EF4-FFF2-40B4-BE49-F238E27FC236}">
                <a16:creationId xmlns:a16="http://schemas.microsoft.com/office/drawing/2014/main" xmlns="" id="{73D5D0EE-C2B3-408B-A09A-4E11FFE9736C}"/>
              </a:ext>
            </a:extLst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260648"/>
            <a:ext cx="1008112" cy="93610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TextBox 6"/>
          <p:cNvSpPr txBox="1"/>
          <p:nvPr/>
        </p:nvSpPr>
        <p:spPr>
          <a:xfrm>
            <a:off x="428596" y="1285860"/>
            <a:ext cx="1357322" cy="615553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endParaRPr lang="ru-RU" dirty="0"/>
          </a:p>
          <a:p>
            <a:r>
              <a:rPr lang="ru-RU" sz="1600" b="1" dirty="0"/>
              <a:t>МЛН.РУБ.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47664" y="260648"/>
            <a:ext cx="7181135" cy="864096"/>
          </a:xfr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ctr"/>
            <a:r>
              <a:rPr lang="ru-RU" sz="2700" b="1" dirty="0">
                <a:latin typeface="Times New Roman" pitchFamily="18" charset="0"/>
                <a:cs typeface="Times New Roman" pitchFamily="18" charset="0"/>
              </a:rPr>
              <a:t>Динамика изменения доходов бюджета в </a:t>
            </a:r>
            <a:r>
              <a:rPr lang="ru-RU" sz="2700" b="1" dirty="0" smtClean="0">
                <a:latin typeface="Times New Roman" pitchFamily="18" charset="0"/>
                <a:cs typeface="Times New Roman" pitchFamily="18" charset="0"/>
              </a:rPr>
              <a:t>2023 </a:t>
            </a:r>
            <a:r>
              <a:rPr lang="ru-RU" sz="2700" b="1" dirty="0">
                <a:latin typeface="Times New Roman" pitchFamily="18" charset="0"/>
                <a:cs typeface="Times New Roman" pitchFamily="18" charset="0"/>
              </a:rPr>
              <a:t>году  к  </a:t>
            </a:r>
            <a:r>
              <a:rPr lang="ru-RU" sz="2700" b="1" dirty="0" smtClean="0">
                <a:latin typeface="Times New Roman" pitchFamily="18" charset="0"/>
                <a:cs typeface="Times New Roman" pitchFamily="18" charset="0"/>
              </a:rPr>
              <a:t>2022 </a:t>
            </a:r>
            <a:r>
              <a:rPr lang="ru-RU" sz="2700" b="1" dirty="0">
                <a:latin typeface="Times New Roman" pitchFamily="18" charset="0"/>
                <a:cs typeface="Times New Roman" pitchFamily="18" charset="0"/>
              </a:rPr>
              <a:t>году</a:t>
            </a:r>
            <a:endParaRPr lang="ru-RU" sz="18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2" name="Диаграмма 11"/>
          <p:cNvGraphicFramePr/>
          <p:nvPr>
            <p:extLst>
              <p:ext uri="{D42A27DB-BD31-4B8C-83A1-F6EECF244321}">
                <p14:modId xmlns:p14="http://schemas.microsoft.com/office/powerpoint/2010/main" xmlns="" val="29802609"/>
              </p:ext>
            </p:extLst>
          </p:nvPr>
        </p:nvGraphicFramePr>
        <p:xfrm>
          <a:off x="539552" y="1556792"/>
          <a:ext cx="8498842" cy="49685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5" name="Рисунок 4" descr="cfoto">
            <a:extLst>
              <a:ext uri="{FF2B5EF4-FFF2-40B4-BE49-F238E27FC236}">
                <a16:creationId xmlns:a16="http://schemas.microsoft.com/office/drawing/2014/main" xmlns="" id="{C8D4A28A-1ECE-4E9F-9EF9-4F2358C48E79}"/>
              </a:ext>
            </a:extLst>
          </p:cNvPr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5536" y="260648"/>
            <a:ext cx="1008112" cy="93610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728" y="0"/>
            <a:ext cx="7715272" cy="1053900"/>
          </a:xfr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ctr"/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Структура налоговых и неналоговых доходов бюджета Нязепетровского муниципального района за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2023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год  </a:t>
            </a:r>
            <a:r>
              <a:rPr lang="ru-RU" sz="2700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(тыс.руб.) </a:t>
            </a:r>
            <a:endParaRPr lang="ru-RU" sz="1800" dirty="0"/>
          </a:p>
        </p:txBody>
      </p:sp>
      <p:graphicFrame>
        <p:nvGraphicFramePr>
          <p:cNvPr id="7" name="Содержимое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21989957"/>
              </p:ext>
            </p:extLst>
          </p:nvPr>
        </p:nvGraphicFramePr>
        <p:xfrm>
          <a:off x="179512" y="1124744"/>
          <a:ext cx="8784979" cy="55309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3244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79208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792088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576064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792088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864099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</a:tblGrid>
              <a:tr h="532339"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Наименование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Исполнено за 2022 год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Уточненный план на 2023 год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Исполнено за 2023 год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% исполнения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% исполнения к  2022 году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Доля в общем объеме               Н и НД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40941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Налоговые доходы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174 749,7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178 484,0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182 341,8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102%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104%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90,1%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0684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Налоги на прибыль, 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доходы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146 496,5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151 139,8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154 193,5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102%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105%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76,2%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Налоги на товары 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, 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реализуемые на территории 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РФ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12 119,1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11 994,5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12 687,3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106%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105%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6,3%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Налоги на совокупный доход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14 570,3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13 930,0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14 018,3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101%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96%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6,9%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Налог на добычу полезных ископаемых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8,7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Государственная пошлина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1 560,0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1 419,7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1 431,1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101%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92%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0,7%</a:t>
                      </a:r>
                    </a:p>
                  </a:txBody>
                  <a:tcPr marL="9525" marR="9525" marT="9525" marB="0" anchor="ctr"/>
                </a:tc>
              </a:tr>
              <a:tr h="37631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Задолженность и перерасчеты по отмененным налогам и сборам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2,9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</a:tr>
              <a:tr h="220888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Неналоговые доходы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64 314,3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18 220,2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20 006,2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110%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31%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9,9%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48291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Доходы от использования имущества, находящегося в государственной и муниципальной собственности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4 479,6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4 952,1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5 382,0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109%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120%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2,7%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Платежи при пользовании природными ресурсами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42,2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48,4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51,8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107%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123%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0,0%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Доходы от оказания платных услуг и компенсации затрат государства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55 406,5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10 826,8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11 041,7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102%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5,5%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34479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Доходы от продажи материальных и нематериальных активов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2 784,6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1 370,5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1 543,2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113%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55%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0,8%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33974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Штрафы, санкции, возмещение ущерба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1 590,7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1 019,6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1 988,6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195%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125%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1,0%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28075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Прочие неналоговые доходы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10,7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-1,1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-39%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-10%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0,0%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33974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Итого налоговые и неналоговые доходы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239 064,0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196 704,2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202 348,0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103%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85%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100,0%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</a:tbl>
          </a:graphicData>
        </a:graphic>
      </p:graphicFrame>
      <p:pic>
        <p:nvPicPr>
          <p:cNvPr id="4" name="Рисунок 3" descr="cfoto">
            <a:extLst>
              <a:ext uri="{FF2B5EF4-FFF2-40B4-BE49-F238E27FC236}">
                <a16:creationId xmlns:a16="http://schemas.microsoft.com/office/drawing/2014/main" xmlns="" id="{E654956E-72A0-4463-A297-0A9BBBC26181}"/>
              </a:ext>
            </a:extLst>
          </p:cNvPr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0"/>
            <a:ext cx="1008112" cy="100811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75656" y="116632"/>
            <a:ext cx="7488832" cy="1224136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algn="ctr"/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Структура собственных налоговых и неналоговых доходов бюджета Нязепетровского муниципального района за </a:t>
            </a: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2023 </a:t>
            </a:r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год </a:t>
            </a: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– 202,4 </a:t>
            </a:r>
            <a:r>
              <a:rPr lang="en-US" sz="2200" b="1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млн. руб.</a:t>
            </a:r>
            <a:r>
              <a:rPr lang="en-US" sz="2200" b="1" dirty="0">
                <a:latin typeface="Times New Roman" pitchFamily="18" charset="0"/>
                <a:cs typeface="Times New Roman" pitchFamily="18" charset="0"/>
              </a:rPr>
              <a:t>)</a:t>
            </a:r>
            <a:endParaRPr lang="ru-RU" sz="22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Объект 5">
            <a:extLst>
              <a:ext uri="{FF2B5EF4-FFF2-40B4-BE49-F238E27FC236}">
                <a16:creationId xmlns:a16="http://schemas.microsoft.com/office/drawing/2014/main" xmlns="" id="{3DEDA35B-397E-47C5-80C1-1B9397B72CE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720981216"/>
              </p:ext>
            </p:extLst>
          </p:nvPr>
        </p:nvGraphicFramePr>
        <p:xfrm>
          <a:off x="467544" y="1484784"/>
          <a:ext cx="8496944" cy="487156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7" name="Рисунок 6" descr="cfoto">
            <a:extLst>
              <a:ext uri="{FF2B5EF4-FFF2-40B4-BE49-F238E27FC236}">
                <a16:creationId xmlns:a16="http://schemas.microsoft.com/office/drawing/2014/main" xmlns="" id="{616A9F89-604F-470C-86D0-DFF1051082DA}"/>
              </a:ext>
            </a:extLst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528" y="260648"/>
            <a:ext cx="1080120" cy="108012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TextBox 6"/>
          <p:cNvSpPr txBox="1"/>
          <p:nvPr/>
        </p:nvSpPr>
        <p:spPr>
          <a:xfrm>
            <a:off x="7812360" y="1051157"/>
            <a:ext cx="1008111" cy="338554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тыс. руб.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75656" y="188640"/>
            <a:ext cx="7289301" cy="946189"/>
          </a:xfr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ctr"/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Безвозмездные поступления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из областного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бюджета в бюджет Нязепетровского муниципального района в </a:t>
            </a: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2023 </a:t>
            </a:r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году</a:t>
            </a:r>
          </a:p>
        </p:txBody>
      </p:sp>
      <p:graphicFrame>
        <p:nvGraphicFramePr>
          <p:cNvPr id="9" name="Содержимое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256418814"/>
              </p:ext>
            </p:extLst>
          </p:nvPr>
        </p:nvGraphicFramePr>
        <p:xfrm>
          <a:off x="395536" y="1340768"/>
          <a:ext cx="8297413" cy="35428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2431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09919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879359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879359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732799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806079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676303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</a:tblGrid>
              <a:tr h="57606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Наименование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Исполнено за 2022 год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Уточненный план на 2023 год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Исполнено за 2023 год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% исполнения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% исполнения к 2022 году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Доля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6725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Дотации бюджетам субъектов Российской Федерации и муниципальных образований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260 132,4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252 252,6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252 252,6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100,0%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97%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27%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6725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Субсидии 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бюджетам 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субъектов Российской Федерации и муниципальных образований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185 651,8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262 383,4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261 344,2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99,6%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141%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28%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6725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Субвенции бюджетам субъектов Российской Федерации и муниципальных образований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333 956,7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353 205,6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351 248,0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99,0%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105%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37%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6725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Прочие межбюджетные трансферты, передаваемые бюджетам муниципальных районов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14 170,6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29 358,2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29 313,1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99,8%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207%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6725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Итого поступлений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793 911,5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897 199,8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894 157,9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99,7%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113%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100%</a:t>
                      </a:r>
                    </a:p>
                  </a:txBody>
                  <a:tcPr marL="9525" marR="9525" marT="9525" marB="0" anchor="ctr"/>
                </a:tc>
              </a:tr>
              <a:tr h="48758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Возврат неиспользованных остаток субсидий, субвенций и иных </a:t>
                      </a:r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межбюджетиных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трансфертов прошлых лет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-55 283,6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-429,3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16161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ИТОГО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738 627,9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897 199,8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893 728,6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251220760"/>
              </p:ext>
            </p:extLst>
          </p:nvPr>
        </p:nvGraphicFramePr>
        <p:xfrm>
          <a:off x="1428728" y="4857760"/>
          <a:ext cx="6096000" cy="259609"/>
        </p:xfrm>
        <a:graphic>
          <a:graphicData uri="http://schemas.openxmlformats.org/drawingml/2006/table">
            <a:tbl>
              <a:tblPr/>
              <a:tblGrid>
                <a:gridCol w="60960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25960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Безвозмездные </a:t>
                      </a:r>
                      <a:r>
                        <a:rPr lang="ru-RU" sz="1600" b="1" i="0" u="none" strike="noStrike" dirty="0">
                          <a:solidFill>
                            <a:schemeClr val="tx1"/>
                          </a:solidFill>
                          <a:latin typeface="Times New Roman"/>
                        </a:rPr>
                        <a:t>поступления из бюджетов поселений за </a:t>
                      </a:r>
                      <a:r>
                        <a:rPr lang="ru-RU" sz="1600" b="1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2023 </a:t>
                      </a:r>
                      <a:r>
                        <a:rPr lang="ru-RU" sz="1600" b="1" i="0" u="none" strike="noStrike" dirty="0">
                          <a:solidFill>
                            <a:schemeClr val="tx1"/>
                          </a:solidFill>
                          <a:latin typeface="Times New Roman"/>
                        </a:rPr>
                        <a:t>год</a:t>
                      </a:r>
                    </a:p>
                  </a:txBody>
                  <a:tcPr marL="7211" marR="7211" marT="721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869255975"/>
              </p:ext>
            </p:extLst>
          </p:nvPr>
        </p:nvGraphicFramePr>
        <p:xfrm>
          <a:off x="395536" y="5187950"/>
          <a:ext cx="8313413" cy="14871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6867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08955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871646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799009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799009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799009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686509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Наименование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Исполнено за 2022год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Уточненный план на 2023 год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Исполнено за 2023 год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% исполнения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% исполнения к 2022 году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Доля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Прочие межбюджетные трансферты, передаваемые бюджетам муниципальных районов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76,6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108,5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108,5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100%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142%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100%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ИТОГО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76,6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108,5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108,5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142%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100%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  <p:pic>
        <p:nvPicPr>
          <p:cNvPr id="8" name="Рисунок 7" descr="cfoto">
            <a:extLst>
              <a:ext uri="{FF2B5EF4-FFF2-40B4-BE49-F238E27FC236}">
                <a16:creationId xmlns:a16="http://schemas.microsoft.com/office/drawing/2014/main" xmlns="" id="{3A2EB406-8948-4514-AEEE-47F1FE907188}"/>
              </a:ext>
            </a:extLst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536" y="188640"/>
            <a:ext cx="1080120" cy="100811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47664" y="188640"/>
            <a:ext cx="7272808" cy="1235816"/>
          </a:xfrm>
          <a:solidFill>
            <a:schemeClr val="accent1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algn="ctr"/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Структура </a:t>
            </a:r>
            <a:r>
              <a:rPr lang="en-US" sz="2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безвозмездных поступлений</a:t>
            </a:r>
            <a:r>
              <a:rPr lang="en-US" sz="2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en-US" sz="2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бюджет </a:t>
            </a:r>
            <a:r>
              <a:rPr lang="en-US" sz="2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b="1" dirty="0" err="1">
                <a:latin typeface="Times New Roman" pitchFamily="18" charset="0"/>
                <a:cs typeface="Times New Roman" pitchFamily="18" charset="0"/>
              </a:rPr>
              <a:t>Нязепетровского</a:t>
            </a:r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муниципального </a:t>
            </a:r>
            <a:r>
              <a:rPr lang="en-US" sz="2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района за  </a:t>
            </a: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2023 </a:t>
            </a:r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год -   </a:t>
            </a: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894,2 </a:t>
            </a:r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млн. руб.</a:t>
            </a:r>
            <a:endParaRPr lang="ru-RU" sz="22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950015579"/>
              </p:ext>
            </p:extLst>
          </p:nvPr>
        </p:nvGraphicFramePr>
        <p:xfrm>
          <a:off x="539552" y="1600200"/>
          <a:ext cx="8247289" cy="50435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5" name="Рисунок 4" descr="cfoto">
            <a:extLst>
              <a:ext uri="{FF2B5EF4-FFF2-40B4-BE49-F238E27FC236}">
                <a16:creationId xmlns:a16="http://schemas.microsoft.com/office/drawing/2014/main" xmlns="" id="{3A2EB406-8948-4514-AEEE-47F1FE907188}"/>
              </a:ext>
            </a:extLst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528" y="260648"/>
            <a:ext cx="1224136" cy="115212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03648" y="188640"/>
            <a:ext cx="7488832" cy="1008112"/>
          </a:xfrm>
          <a:solidFill>
            <a:schemeClr val="accent1"/>
          </a:solidFill>
        </p:spPr>
        <p:txBody>
          <a:bodyPr>
            <a:noAutofit/>
          </a:bodyPr>
          <a:lstStyle/>
          <a:p>
            <a:pPr algn="ctr"/>
            <a:r>
              <a:rPr lang="ru-RU" sz="22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Функциональная структура расходов бюджета Нязепетровского муниципального района </a:t>
            </a:r>
            <a:r>
              <a:rPr lang="en-US" sz="22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2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2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за </a:t>
            </a:r>
            <a:r>
              <a:rPr lang="ru-RU" sz="2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2023 </a:t>
            </a:r>
            <a:r>
              <a:rPr lang="ru-RU" sz="22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год – </a:t>
            </a:r>
            <a:r>
              <a:rPr lang="ru-RU" sz="2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1113,3 </a:t>
            </a:r>
            <a:r>
              <a:rPr lang="ru-RU" sz="22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млн. руб.</a:t>
            </a:r>
            <a:endParaRPr lang="ru-RU" sz="22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320923553"/>
              </p:ext>
            </p:extLst>
          </p:nvPr>
        </p:nvGraphicFramePr>
        <p:xfrm>
          <a:off x="467545" y="1484784"/>
          <a:ext cx="8424936" cy="51125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4" name="Рисунок 3" descr="cfoto">
            <a:extLst>
              <a:ext uri="{FF2B5EF4-FFF2-40B4-BE49-F238E27FC236}">
                <a16:creationId xmlns:a16="http://schemas.microsoft.com/office/drawing/2014/main" xmlns="" id="{3A2EB406-8948-4514-AEEE-47F1FE907188}"/>
              </a:ext>
            </a:extLst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528" y="188640"/>
            <a:ext cx="1080120" cy="108012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4999</TotalTime>
  <Words>1192</Words>
  <Application>Microsoft Office PowerPoint</Application>
  <PresentationFormat>Экран (4:3)</PresentationFormat>
  <Paragraphs>331</Paragraphs>
  <Slides>17</Slides>
  <Notes>8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Тема Office</vt:lpstr>
      <vt:lpstr>Нязепетровский муниципальный район</vt:lpstr>
      <vt:lpstr> Показатели исполнения бюджета  Нязепетровского муниципального района за 2023 год </vt:lpstr>
      <vt:lpstr> Структура доходов бюджета Нязепетровского муниципального района за 2023 год </vt:lpstr>
      <vt:lpstr>Динамика изменения доходов бюджета в 2023 году  к  2022 году</vt:lpstr>
      <vt:lpstr>Структура налоговых и неналоговых доходов бюджета Нязепетровского муниципального района за 2023 год   (тыс.руб.) </vt:lpstr>
      <vt:lpstr>Структура собственных налоговых и неналоговых доходов бюджета Нязепетровского муниципального района за 2023 год – 202,4 (млн. руб.)</vt:lpstr>
      <vt:lpstr>Безвозмездные поступления из областного бюджета в бюджет Нязепетровского муниципального района в 2023 году</vt:lpstr>
      <vt:lpstr>Структура  безвозмездных поступлений в бюджет  Нязепетровского  муниципального  района за  2023 год -   894,2 млн. руб.</vt:lpstr>
      <vt:lpstr>Функциональная структура расходов бюджета Нязепетровского муниципального района  за 2023 год – 1113,3 млн. руб.</vt:lpstr>
      <vt:lpstr>Расходы бюджета  Нязепетровского муниципального района за счёт собственных ресурсов в 2023 году  –  476,2 млн. руб.</vt:lpstr>
      <vt:lpstr>Ведомственная структура расходов бюджета Нязепетровского муниципального района  в 2023 году –  1113,2 млн.руб.</vt:lpstr>
      <vt:lpstr>Расходы по муниципальным программам из бюджета Нязепетровского  муниципального района в 2023 году</vt:lpstr>
      <vt:lpstr>Основные расходы бюджета Нязепетровского  муниципального района в рамках  муниципальных  программ за 2023 год – 969 (млн. руб. )</vt:lpstr>
      <vt:lpstr>Структура расходов по межбюджетным трансфертам из бюджета Нязепетровского муниципального района за 2023 год – 226,7 млн.руб.</vt:lpstr>
      <vt:lpstr>Структура расходов по межбюджетным трансфертам из бюджета Нязепетровского муниципального района в разрезе поселений за 2023 год – 133,4 млн.руб.</vt:lpstr>
      <vt:lpstr>Динамика дебиторской и кредиторской задолженности по бюджету Нязепетровского муниципального района в 2023 году </vt:lpstr>
      <vt:lpstr>Нязепетровский муниципальный район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Нязепетровский муниципальный район</dc:title>
  <dc:creator>Неволина Н.М.</dc:creator>
  <cp:lastModifiedBy>Круглова А.В.</cp:lastModifiedBy>
  <cp:revision>152</cp:revision>
  <dcterms:created xsi:type="dcterms:W3CDTF">2022-04-05T11:36:12Z</dcterms:created>
  <dcterms:modified xsi:type="dcterms:W3CDTF">2024-04-23T08:39:30Z</dcterms:modified>
</cp:coreProperties>
</file>