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2" r:id="rId6"/>
    <p:sldId id="274" r:id="rId7"/>
    <p:sldId id="263" r:id="rId8"/>
    <p:sldId id="264" r:id="rId9"/>
    <p:sldId id="276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124" autoAdjust="0"/>
  </p:normalViewPr>
  <p:slideViewPr>
    <p:cSldViewPr>
      <p:cViewPr>
        <p:scale>
          <a:sx n="120" d="100"/>
          <a:sy n="120" d="100"/>
        </p:scale>
        <p:origin x="-137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14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0.15342401361250571"/>
          <c:y val="2.8522221489278982E-2"/>
          <c:w val="0.7144418009172866"/>
          <c:h val="0.86506766732283469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dLbl>
              <c:idx val="0"/>
              <c:layout>
                <c:manualLayout>
                  <c:x val="6.2610350651034014E-2"/>
                  <c:y val="4.8612220169981492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997,5</a:t>
                    </a:r>
                    <a:endParaRPr lang="en-US" b="1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F0F-4ABE-9AC2-8440A4781273}"/>
                </c:ext>
              </c:extLst>
            </c:dLbl>
            <c:dLbl>
              <c:idx val="1"/>
              <c:layout>
                <c:manualLayout>
                  <c:x val="4.3809675591077041E-3"/>
                  <c:y val="-0.35942208678203275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F0F-4ABE-9AC2-8440A4781273}"/>
                </c:ext>
              </c:extLst>
            </c:dLbl>
            <c:dLbl>
              <c:idx val="2"/>
              <c:layout>
                <c:manualLayout>
                  <c:x val="4.5644852552844855E-3"/>
                  <c:y val="-0.10431892116153761"/>
                </c:manualLayout>
              </c:layout>
              <c:tx>
                <c:rich>
                  <a:bodyPr/>
                  <a:lstStyle/>
                  <a:p>
                    <a:r>
                      <a:rPr lang="ru-RU" b="1" dirty="0">
                        <a:latin typeface="Times New Roman" pitchFamily="18" charset="0"/>
                        <a:cs typeface="Times New Roman" pitchFamily="18" charset="0"/>
                      </a:rPr>
                      <a:t>7,0</a:t>
                    </a:r>
                    <a:endParaRPr lang="en-US" b="1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F0F-4ABE-9AC2-8440A4781273}"/>
                </c:ext>
              </c:extLst>
            </c:dLbl>
            <c:dLbl>
              <c:idx val="3"/>
              <c:layout>
                <c:manualLayout>
                  <c:x val="2.9206450394051358E-3"/>
                  <c:y val="-3.0313472114210205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F0F-4ABE-9AC2-8440A4781273}"/>
                </c:ext>
              </c:extLst>
            </c:dLbl>
            <c:delete val="1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Доходы  2021 год</c:v>
                </c:pt>
                <c:pt idx="1">
                  <c:v>Расходы 2021 год</c:v>
                </c:pt>
                <c:pt idx="2">
                  <c:v>Профицит бюджета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 formatCode="0.0">
                  <c:v>997.5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F0F-4ABE-9AC2-8440A478127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dLbls>
            <c:dLbl>
              <c:idx val="0"/>
              <c:layout>
                <c:manualLayout>
                  <c:x val="2.9206450394051332E-2"/>
                  <c:y val="-2.5077725738806816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F0F-4ABE-9AC2-8440A4781273}"/>
                </c:ext>
              </c:extLst>
            </c:dLbl>
            <c:dLbl>
              <c:idx val="1"/>
              <c:layout>
                <c:manualLayout>
                  <c:x val="7.0217826076507811E-2"/>
                  <c:y val="3.6601401927563948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978,7</a:t>
                    </a:r>
                    <a:endParaRPr lang="en-US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F0F-4ABE-9AC2-8440A4781273}"/>
                </c:ext>
              </c:extLst>
            </c:dLbl>
            <c:dLbl>
              <c:idx val="2"/>
              <c:layout>
                <c:manualLayout>
                  <c:x val="7.6075118129083994E-3"/>
                  <c:y val="-2.259762351291669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F0F-4ABE-9AC2-8440A47812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Доходы  2021 год</c:v>
                </c:pt>
                <c:pt idx="1">
                  <c:v>Расходы 2021 год</c:v>
                </c:pt>
                <c:pt idx="2">
                  <c:v>Профицит бюджета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1">
                  <c:v>978.7</c:v>
                </c:pt>
                <c:pt idx="2">
                  <c:v>-18.799999999999937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F0F-4ABE-9AC2-8440A4781273}"/>
            </c:ext>
          </c:extLst>
        </c:ser>
        <c:gapWidth val="0"/>
        <c:shape val="cone"/>
        <c:axId val="94909568"/>
        <c:axId val="94911104"/>
        <c:axId val="0"/>
      </c:bar3DChart>
      <c:catAx>
        <c:axId val="94909568"/>
        <c:scaling>
          <c:orientation val="minMax"/>
        </c:scaling>
        <c:axPos val="b"/>
        <c:numFmt formatCode="General" sourceLinked="0"/>
        <c:tickLblPos val="nextTo"/>
        <c:txPr>
          <a:bodyPr anchor="b"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4911104"/>
        <c:crosses val="autoZero"/>
        <c:auto val="1"/>
        <c:lblAlgn val="ctr"/>
        <c:lblOffset val="100"/>
      </c:catAx>
      <c:valAx>
        <c:axId val="94911104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49095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52955227086477"/>
          <c:y val="0.29294813597100638"/>
          <c:w val="0.13460160619379125"/>
          <c:h val="0.15297388831796668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gradFill>
          <a:gsLst>
            <a:gs pos="0">
              <a:srgbClr val="EEECE1">
                <a:tint val="80000"/>
                <a:satMod val="300000"/>
                <a:alpha val="48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plotArea>
      <c:layout>
        <c:manualLayout>
          <c:layoutTarget val="inner"/>
          <c:xMode val="edge"/>
          <c:yMode val="edge"/>
          <c:x val="0.10542298532128019"/>
          <c:y val="2.9677211640321815E-2"/>
          <c:w val="0.38999295226985947"/>
          <c:h val="0.9082251787925284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Уменьшился 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1905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-4.4753086419753133E-2"/>
                  <c:y val="0.14785412841633941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DB8-46F7-937F-8E93189F12B8}"/>
                </c:ext>
              </c:extLst>
            </c:dLbl>
            <c:dLbl>
              <c:idx val="1"/>
              <c:layout>
                <c:manualLayout>
                  <c:x val="7.2530864197530923E-2"/>
                  <c:y val="-2.061177199971924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DB8-46F7-937F-8E93189F12B8}"/>
                </c:ext>
              </c:extLst>
            </c:dLbl>
            <c:dLbl>
              <c:idx val="2"/>
              <c:layout>
                <c:manualLayout>
                  <c:x val="8.6419753086419679E-2"/>
                  <c:y val="-3.458808838322523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DB8-46F7-937F-8E93189F12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0.0</c:formatCode>
                <c:ptCount val="1"/>
                <c:pt idx="0">
                  <c:v>-169.4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DB8-46F7-937F-8E93189F12B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Уточненные бюджетные назначения</c:v>
                </c:pt>
              </c:strCache>
            </c:strRef>
          </c:tx>
          <c:spPr>
            <a:solidFill>
              <a:schemeClr val="accent2"/>
            </a:solidFill>
            <a:ln w="9525" cap="flat" cmpd="sng" algn="ctr">
              <a:solidFill>
                <a:schemeClr val="accent5"/>
              </a:solidFill>
              <a:prstDash val="solid"/>
            </a:ln>
            <a:effectLst>
              <a:outerShdw blurRad="38100" dist="25400" dir="5400000" rotWithShape="0">
                <a:srgbClr val="000000">
                  <a:alpha val="40000"/>
                </a:srgbClr>
              </a:outerShdw>
            </a:effectLst>
          </c:spPr>
          <c:dLbls>
            <c:dLbl>
              <c:idx val="0"/>
              <c:layout>
                <c:manualLayout>
                  <c:x val="-5.0925925925925923E-2"/>
                  <c:y val="0.1630023869107342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925,3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DB8-46F7-937F-8E93189F12B8}"/>
                </c:ext>
              </c:extLst>
            </c:dLbl>
            <c:dLbl>
              <c:idx val="1"/>
              <c:layout>
                <c:manualLayout>
                  <c:x val="7.8703703703703734E-2"/>
                  <c:y val="0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DB8-46F7-937F-8E93189F12B8}"/>
                </c:ext>
              </c:extLst>
            </c:dLbl>
            <c:dLbl>
              <c:idx val="2"/>
              <c:layout>
                <c:manualLayout>
                  <c:x val="-4.1666666666666692E-2"/>
                  <c:y val="-3.458808838322523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DB8-46F7-937F-8E93189F12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0.0</c:formatCode>
                <c:ptCount val="1"/>
                <c:pt idx="0">
                  <c:v>925.3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CDB8-46F7-937F-8E93189F12B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rgbClr val="30F035"/>
            </a:solidFill>
            <a:ln w="19050" cap="flat" cmpd="sng" algn="ctr">
              <a:solidFill>
                <a:schemeClr val="accent4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1.8518518518518583E-2"/>
                  <c:y val="-3.374728729356114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</a:t>
                    </a:r>
                    <a:r>
                      <a:rPr lang="en-US" dirty="0" smtClean="0"/>
                      <a:t>61,</a:t>
                    </a:r>
                    <a:r>
                      <a:rPr lang="ru-RU" dirty="0" smtClean="0"/>
                      <a:t>1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4.0123456790123462E-2"/>
                  <c:y val="-2.5764714999649028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DB8-46F7-937F-8E93189F12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0.0</c:formatCode>
                <c:ptCount val="1"/>
                <c:pt idx="0">
                  <c:v>861.1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CDB8-46F7-937F-8E93189F12B8}"/>
            </c:ext>
          </c:extLst>
        </c:ser>
        <c:shape val="pyramid"/>
        <c:axId val="152577152"/>
        <c:axId val="152578688"/>
        <c:axId val="151112320"/>
      </c:bar3DChart>
      <c:catAx>
        <c:axId val="15257715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52578688"/>
        <c:crosses val="autoZero"/>
        <c:auto val="1"/>
        <c:lblAlgn val="ctr"/>
        <c:lblOffset val="100"/>
      </c:catAx>
      <c:valAx>
        <c:axId val="152578688"/>
        <c:scaling>
          <c:orientation val="minMax"/>
        </c:scaling>
        <c:axPos val="l"/>
        <c:majorGridlines>
          <c:spPr>
            <a:ln w="0">
              <a:solidFill>
                <a:schemeClr val="accent1"/>
              </a:solidFill>
            </a:ln>
            <a:effectLst>
              <a:outerShdw blurRad="50800" sx="1000" sy="1000" algn="ctr" rotWithShape="0">
                <a:prstClr val="white"/>
              </a:outerShdw>
            </a:effectLst>
          </c:spPr>
        </c:majorGridlines>
        <c:numFmt formatCode="0.0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2577152"/>
        <c:crosses val="autoZero"/>
        <c:crossBetween val="between"/>
      </c:valAx>
      <c:serAx>
        <c:axId val="151112320"/>
        <c:scaling>
          <c:orientation val="minMax"/>
        </c:scaling>
        <c:axPos val="b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2578688"/>
        <c:crosses val="autoZero"/>
      </c:ser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9263876737630015"/>
          <c:y val="0.25703610349240352"/>
          <c:w val="0.3073612326236998"/>
          <c:h val="0.35341992921450915"/>
        </c:manualLayout>
      </c:layout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40"/>
      <c:perspective val="0"/>
    </c:view3D>
    <c:plotArea>
      <c:layout/>
      <c:pie3DChart>
        <c:varyColors val="1"/>
        <c:ser>
          <c:idx val="0"/>
          <c:order val="0"/>
          <c:tx>
            <c:strRef>
              <c:f>Лист1!$B$2</c:f>
              <c:strCache>
                <c:ptCount val="1"/>
                <c:pt idx="0">
                  <c:v>Исполнено за 2020год</c:v>
                </c:pt>
              </c:strCache>
            </c:strRef>
          </c:tx>
          <c:explosion val="1"/>
          <c:dPt>
            <c:idx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4669-4583-A74E-188DFE35F01E}"/>
              </c:ext>
            </c:extLst>
          </c:dPt>
          <c:dPt>
            <c:idx val="1"/>
            <c:spPr>
              <a:solidFill>
                <a:schemeClr val="accent2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669-4583-A74E-188DFE35F01E}"/>
              </c:ext>
            </c:extLst>
          </c:dPt>
          <c:dPt>
            <c:idx val="2"/>
            <c:spPr>
              <a:solidFill>
                <a:srgbClr val="FF99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669-4583-A74E-188DFE35F01E}"/>
              </c:ext>
            </c:extLst>
          </c:dPt>
          <c:dPt>
            <c:idx val="3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669-4583-A74E-188DFE35F01E}"/>
              </c:ext>
            </c:extLst>
          </c:dPt>
          <c:dPt>
            <c:idx val="4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4669-4583-A74E-188DFE35F01E}"/>
              </c:ext>
            </c:extLst>
          </c:dPt>
          <c:dPt>
            <c:idx val="5"/>
            <c:spPr>
              <a:solidFill>
                <a:schemeClr val="tx2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669-4583-A74E-188DFE35F01E}"/>
              </c:ext>
            </c:extLst>
          </c:dPt>
          <c:dPt>
            <c:idx val="7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4669-4583-A74E-188DFE35F01E}"/>
              </c:ext>
            </c:extLst>
          </c:dPt>
          <c:dPt>
            <c:idx val="8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669-4583-A74E-188DFE35F01E}"/>
              </c:ext>
            </c:extLst>
          </c:dPt>
          <c:dPt>
            <c:idx val="9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4669-4583-A74E-188DFE35F01E}"/>
              </c:ext>
            </c:extLst>
          </c:dPt>
          <c:dPt>
            <c:idx val="1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669-4583-A74E-188DFE35F01E}"/>
              </c:ext>
            </c:extLst>
          </c:dPt>
          <c:dPt>
            <c:idx val="11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4669-4583-A74E-188DFE35F01E}"/>
              </c:ext>
            </c:extLst>
          </c:dPt>
          <c:dPt>
            <c:idx val="13"/>
            <c:spPr>
              <a:solidFill>
                <a:srgbClr val="92D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4669-4583-A74E-188DFE35F01E}"/>
              </c:ext>
            </c:extLst>
          </c:dPt>
          <c:dPt>
            <c:idx val="14"/>
            <c:spPr>
              <a:solidFill>
                <a:srgbClr val="ED5BC7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4669-4583-A74E-188DFE35F01E}"/>
              </c:ext>
            </c:extLst>
          </c:dPt>
          <c:dPt>
            <c:idx val="15"/>
            <c:spPr>
              <a:solidFill>
                <a:srgbClr val="FF99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4669-4583-A74E-188DFE35F01E}"/>
              </c:ext>
            </c:extLst>
          </c:dPt>
          <c:dPt>
            <c:idx val="16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4669-4583-A74E-188DFE35F01E}"/>
              </c:ext>
            </c:extLst>
          </c:dPt>
          <c:dPt>
            <c:idx val="22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4669-4583-A74E-188DFE35F01E}"/>
              </c:ext>
            </c:extLst>
          </c:dPt>
          <c:dLbls>
            <c:dLbl>
              <c:idx val="0"/>
              <c:layout>
                <c:manualLayout>
                  <c:x val="0.216687406010032"/>
                  <c:y val="-3.660337788922978E-2"/>
                </c:manualLayout>
              </c:layout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669-4583-A74E-188DFE35F01E}"/>
                </c:ext>
              </c:extLst>
            </c:dLbl>
            <c:dLbl>
              <c:idx val="1"/>
              <c:layout>
                <c:manualLayout>
                  <c:x val="5.8870297201201544E-2"/>
                  <c:y val="-2.7566815186321283E-2"/>
                </c:manualLayout>
              </c:layout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669-4583-A74E-188DFE35F01E}"/>
                </c:ext>
              </c:extLst>
            </c:dLbl>
            <c:dLbl>
              <c:idx val="2"/>
              <c:layout>
                <c:manualLayout>
                  <c:x val="1.1772147490531867E-3"/>
                  <c:y val="0.44010329206128834"/>
                </c:manualLayout>
              </c:layout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669-4583-A74E-188DFE35F01E}"/>
                </c:ext>
              </c:extLst>
            </c:dLbl>
            <c:dLbl>
              <c:idx val="3"/>
              <c:layout>
                <c:manualLayout>
                  <c:x val="-0.74268252462033568"/>
                  <c:y val="-0.20340121203979444"/>
                </c:manualLayout>
              </c:layout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669-4583-A74E-188DFE35F01E}"/>
                </c:ext>
              </c:extLst>
            </c:dLbl>
            <c:dLbl>
              <c:idx val="4"/>
              <c:layout>
                <c:manualLayout>
                  <c:x val="-0.79954755075828154"/>
                  <c:y val="-0.11965198635708905"/>
                </c:manualLayout>
              </c:layout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669-4583-A74E-188DFE35F01E}"/>
                </c:ext>
              </c:extLst>
            </c:dLbl>
            <c:dLbl>
              <c:idx val="5"/>
              <c:layout>
                <c:manualLayout>
                  <c:x val="8.1620677827141982E-2"/>
                  <c:y val="-6.6390338012821987E-2"/>
                </c:manualLayout>
              </c:layout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669-4583-A74E-188DFE35F01E}"/>
                </c:ext>
              </c:extLst>
            </c:dLbl>
            <c:dLbl>
              <c:idx val="6"/>
              <c:layout>
                <c:manualLayout>
                  <c:x val="-0.59579505355849205"/>
                  <c:y val="-4.3230974184447983E-2"/>
                </c:manualLayout>
              </c:layout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669-4583-A74E-188DFE35F01E}"/>
                </c:ext>
              </c:extLst>
            </c:dLbl>
            <c:dLbl>
              <c:idx val="7"/>
              <c:layout>
                <c:manualLayout>
                  <c:x val="-0.26410853865359124"/>
                  <c:y val="3.1492697161707328E-2"/>
                </c:manualLayout>
              </c:layout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669-4583-A74E-188DFE35F01E}"/>
                </c:ext>
              </c:extLst>
            </c:dLbl>
            <c:dLbl>
              <c:idx val="8"/>
              <c:layout>
                <c:manualLayout>
                  <c:x val="0.2661997336471964"/>
                  <c:y val="-0.44968113054056674"/>
                </c:manualLayout>
              </c:layout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669-4583-A74E-188DFE35F01E}"/>
                </c:ext>
              </c:extLst>
            </c:dLbl>
            <c:dLbl>
              <c:idx val="9"/>
              <c:layout>
                <c:manualLayout>
                  <c:x val="0.16765978038526241"/>
                  <c:y val="-4.6467807058788439E-2"/>
                </c:manualLayout>
              </c:layout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669-4583-A74E-188DFE35F01E}"/>
                </c:ext>
              </c:extLst>
            </c:dLbl>
            <c:dLbl>
              <c:idx val="10"/>
              <c:layout>
                <c:manualLayout>
                  <c:x val="1.6038071470956126E-2"/>
                  <c:y val="2.3695975042727405E-3"/>
                </c:manualLayout>
              </c:layout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669-4583-A74E-188DFE35F01E}"/>
                </c:ext>
              </c:extLst>
            </c:dLbl>
            <c:dLbl>
              <c:idx val="11"/>
              <c:layout>
                <c:manualLayout>
                  <c:x val="-6.8379572547224585E-2"/>
                  <c:y val="-0.26624555000783628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669-4583-A74E-188DFE35F01E}"/>
                </c:ext>
              </c:extLst>
            </c:dLbl>
            <c:dLbl>
              <c:idx val="12"/>
              <c:layout>
                <c:manualLayout>
                  <c:x val="7.2267146717785525E-3"/>
                  <c:y val="0.37767148795796707"/>
                </c:manualLayout>
              </c:layout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669-4583-A74E-188DFE35F01E}"/>
                </c:ext>
              </c:extLst>
            </c:dLbl>
            <c:dLbl>
              <c:idx val="13"/>
              <c:layout>
                <c:manualLayout>
                  <c:x val="0.7926557687050706"/>
                  <c:y val="6.3304263782847842E-2"/>
                </c:manualLayout>
              </c:layout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669-4583-A74E-188DFE35F01E}"/>
                </c:ext>
              </c:extLst>
            </c:dLbl>
            <c:dLbl>
              <c:idx val="14"/>
              <c:layout>
                <c:manualLayout>
                  <c:x val="1.7882192487357805E-2"/>
                  <c:y val="0.83527547037443406"/>
                </c:manualLayout>
              </c:layout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669-4583-A74E-188DFE35F01E}"/>
                </c:ext>
              </c:extLst>
            </c:dLbl>
            <c:dLbl>
              <c:idx val="15"/>
              <c:layout>
                <c:manualLayout>
                  <c:x val="-0.16406941196848651"/>
                  <c:y val="0.5888875206173636"/>
                </c:manualLayout>
              </c:layout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669-4583-A74E-188DFE35F01E}"/>
                </c:ext>
              </c:extLst>
            </c:dLbl>
            <c:dLbl>
              <c:idx val="16"/>
              <c:layout>
                <c:manualLayout>
                  <c:x val="4.9894034739671009E-2"/>
                  <c:y val="-2.3695975042727427E-3"/>
                </c:manualLayout>
              </c:layout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669-4583-A74E-188DFE35F01E}"/>
                </c:ext>
              </c:extLst>
            </c:dLbl>
            <c:dLbl>
              <c:idx val="17"/>
              <c:layout>
                <c:manualLayout>
                  <c:x val="0.42204343722124532"/>
                  <c:y val="0.15340774242661726"/>
                </c:manualLayout>
              </c:layout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669-4583-A74E-188DFE35F01E}"/>
                </c:ext>
              </c:extLst>
            </c:dLbl>
            <c:dLbl>
              <c:idx val="18"/>
              <c:layout>
                <c:manualLayout>
                  <c:x val="-0.36964713830065471"/>
                  <c:y val="0.1473236608975364"/>
                </c:manualLayout>
              </c:layout>
              <c:showLegendKey val="1"/>
              <c:showVal val="1"/>
              <c:showCatName val="1"/>
            </c:dLbl>
            <c:dLbl>
              <c:idx val="19"/>
              <c:layout>
                <c:manualLayout>
                  <c:x val="0.18067082576425067"/>
                  <c:y val="7.7263805237743743E-4"/>
                </c:manualLayout>
              </c:layout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669-4583-A74E-188DFE35F01E}"/>
                </c:ext>
              </c:extLst>
            </c:dLbl>
            <c:dLbl>
              <c:idx val="20"/>
              <c:layout>
                <c:manualLayout>
                  <c:x val="-0.39399297267436956"/>
                  <c:y val="0.28455992656113543"/>
                </c:manualLayout>
              </c:layout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669-4583-A74E-188DFE35F01E}"/>
                </c:ext>
              </c:extLst>
            </c:dLbl>
            <c:dLbl>
              <c:idx val="2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669-4583-A74E-188DFE35F01E}"/>
                </c:ext>
              </c:extLst>
            </c:dLbl>
            <c:dLbl>
              <c:idx val="22"/>
              <c:layout>
                <c:manualLayout>
                  <c:x val="0.40258570712891201"/>
                  <c:y val="0.84735909304416801"/>
                </c:manualLayout>
              </c:layout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669-4583-A74E-188DFE35F01E}"/>
                </c:ext>
              </c:extLst>
            </c:dLbl>
            <c:dLbl>
              <c:idx val="23"/>
              <c:layout>
                <c:manualLayout>
                  <c:x val="-0.40999510049873106"/>
                  <c:y val="0"/>
                </c:manualLayout>
              </c:layout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669-4583-A74E-188DFE35F01E}"/>
                </c:ext>
              </c:extLst>
            </c:dLbl>
            <c:spPr>
              <a:solidFill>
                <a:schemeClr val="lt1"/>
              </a:solidFill>
              <a:ln>
                <a:solidFill>
                  <a:prstClr val="black"/>
                </a:solidFill>
              </a:ln>
              <a:effectLst/>
            </c:spPr>
            <c:txPr>
              <a:bodyPr/>
              <a:lstStyle/>
              <a:p>
                <a:pPr>
                  <a:defRPr sz="900"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Лист1!$A$3:$A$23</c:f>
              <c:strCache>
                <c:ptCount val="21"/>
                <c:pt idx="0">
                  <c:v>МП "Чистая вода"</c:v>
                </c:pt>
                <c:pt idx="1">
                  <c:v>МП "Формирование современной городской среды"</c:v>
                </c:pt>
                <c:pt idx="2">
                  <c:v>МП "Управление муниципальными финансами и муниципальным долгомР"</c:v>
                </c:pt>
                <c:pt idx="3">
                  <c:v>МП "Управление муниципальной собственностью на территории"</c:v>
                </c:pt>
                <c:pt idx="4">
                  <c:v>МП "Социальная поддержка граждан Нязепетровского МР"</c:v>
                </c:pt>
                <c:pt idx="5">
                  <c:v>МП "Сохранение и развитие культуры"</c:v>
                </c:pt>
                <c:pt idx="6">
                  <c:v>Мп "Реализация молодежной политики"</c:v>
                </c:pt>
                <c:pt idx="7">
                  <c:v>МП "Развитие физической культуры и спорта"</c:v>
                </c:pt>
                <c:pt idx="8">
                  <c:v>МП "Развитие туризма на территории Нязепетровского МР"</c:v>
                </c:pt>
                <c:pt idx="9">
                  <c:v>МП "Развитие транспортного обслуживания населения Нязепетровского МР"</c:v>
                </c:pt>
                <c:pt idx="10">
                  <c:v>МП "Развитие сельского хозяйства"</c:v>
                </c:pt>
                <c:pt idx="11">
                  <c:v>МП "Развитие образования в Нязепетровском МР"</c:v>
                </c:pt>
                <c:pt idx="12">
                  <c:v>МП "Развитие кадрового потенциала бюджетной сферы"</c:v>
                </c:pt>
                <c:pt idx="13">
                  <c:v>МП "Развитие дошкольного образования в Нязепетровского МР"</c:v>
                </c:pt>
                <c:pt idx="14">
                  <c:v>МП "Развитие дорожного хозяйства в Нязепетровском МР"</c:v>
                </c:pt>
                <c:pt idx="15">
                  <c:v>МП "Природоохранные мероприятияпо оздоровлению экологической оюстановки в Нязепетровском МР"</c:v>
                </c:pt>
                <c:pt idx="16">
                  <c:v>МП "Обеспечение доступным и комфортным жильем граждан РФ в Нязепетровского МР"</c:v>
                </c:pt>
                <c:pt idx="17">
                  <c:v>МП "Обеспечение безопасности жизнедеятельности населения Нязепетровского МР"</c:v>
                </c:pt>
                <c:pt idx="18">
                  <c:v>МП "Автоматизация бюджетного процесса и развитие информационных систем"управления"финансами в Нязепетровском МР"</c:v>
                </c:pt>
                <c:pt idx="19">
                  <c:v>МП "Разработка градостроительной документации территориального планирования Нязепетровского МР"</c:v>
                </c:pt>
                <c:pt idx="20">
                  <c:v>МП "Развитие и поддержка соц. - ориент-х некомер. организ. Нязепетровского МР</c:v>
                </c:pt>
              </c:strCache>
            </c:strRef>
          </c:cat>
          <c:val>
            <c:numRef>
              <c:f>Лист1!$B$3:$B$23</c:f>
              <c:numCache>
                <c:formatCode>0.0</c:formatCode>
                <c:ptCount val="21"/>
                <c:pt idx="0">
                  <c:v>60.9</c:v>
                </c:pt>
                <c:pt idx="1">
                  <c:v>54.8</c:v>
                </c:pt>
                <c:pt idx="2">
                  <c:v>28.8</c:v>
                </c:pt>
                <c:pt idx="3">
                  <c:v>1.7</c:v>
                </c:pt>
                <c:pt idx="4">
                  <c:v>167.4</c:v>
                </c:pt>
                <c:pt idx="5">
                  <c:v>54.5</c:v>
                </c:pt>
                <c:pt idx="6">
                  <c:v>0.5</c:v>
                </c:pt>
                <c:pt idx="7">
                  <c:v>38.800000000000004</c:v>
                </c:pt>
                <c:pt idx="8">
                  <c:v>0.4</c:v>
                </c:pt>
                <c:pt idx="9">
                  <c:v>5.2</c:v>
                </c:pt>
                <c:pt idx="10">
                  <c:v>0.2</c:v>
                </c:pt>
                <c:pt idx="11">
                  <c:v>255.2</c:v>
                </c:pt>
                <c:pt idx="12">
                  <c:v>0.2</c:v>
                </c:pt>
                <c:pt idx="13">
                  <c:v>92.6</c:v>
                </c:pt>
                <c:pt idx="14">
                  <c:v>41.3</c:v>
                </c:pt>
                <c:pt idx="15">
                  <c:v>2.2999999999999998</c:v>
                </c:pt>
                <c:pt idx="16">
                  <c:v>48.3</c:v>
                </c:pt>
                <c:pt idx="17">
                  <c:v>3.6</c:v>
                </c:pt>
                <c:pt idx="18">
                  <c:v>2.7</c:v>
                </c:pt>
                <c:pt idx="19">
                  <c:v>0.1</c:v>
                </c:pt>
                <c:pt idx="20">
                  <c:v>1.6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4669-4583-A74E-188DFE35F01E}"/>
            </c:ext>
          </c:extLst>
        </c:ser>
      </c:pie3DChart>
      <c:spPr>
        <a:ln>
          <a:noFill/>
        </a:ln>
      </c:spPr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5549780585158045E-2"/>
          <c:y val="9.9942963580451405E-2"/>
          <c:w val="0.84259957086188664"/>
          <c:h val="0.8203758865192862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на 2021 год</c:v>
                </c:pt>
              </c:strCache>
            </c:strRef>
          </c:tx>
          <c:explosion val="25"/>
          <c:dPt>
            <c:idx val="0"/>
            <c:explosion val="0"/>
          </c:dPt>
          <c:dPt>
            <c:idx val="1"/>
            <c:explosion val="5"/>
          </c:dPt>
          <c:dPt>
            <c:idx val="2"/>
            <c:explosion val="4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C099-4AB4-AE9C-A80261701C29}"/>
              </c:ext>
            </c:extLst>
          </c:dPt>
          <c:dPt>
            <c:idx val="3"/>
            <c:explosion val="5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099-4AB4-AE9C-A80261701C29}"/>
              </c:ext>
            </c:extLst>
          </c:dPt>
          <c:dLbls>
            <c:dLbl>
              <c:idx val="0"/>
              <c:layout>
                <c:manualLayout>
                  <c:x val="7.6582355472612607E-2"/>
                  <c:y val="1.9863349539428404E-2"/>
                </c:manualLayout>
              </c:layout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099-4AB4-AE9C-A80261701C29}"/>
                </c:ext>
              </c:extLst>
            </c:dLbl>
            <c:dLbl>
              <c:idx val="1"/>
              <c:layout>
                <c:manualLayout>
                  <c:x val="-3.2400472624789851E-2"/>
                  <c:y val="0.16253088007932884"/>
                </c:manualLayout>
              </c:layout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099-4AB4-AE9C-A80261701C29}"/>
                </c:ext>
              </c:extLst>
            </c:dLbl>
            <c:dLbl>
              <c:idx val="2"/>
              <c:layout>
                <c:manualLayout>
                  <c:x val="-5.9502760592165624E-2"/>
                  <c:y val="0"/>
                </c:manualLayout>
              </c:layout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099-4AB4-AE9C-A80261701C29}"/>
                </c:ext>
              </c:extLst>
            </c:dLbl>
            <c:dLbl>
              <c:idx val="3"/>
              <c:layout>
                <c:manualLayout>
                  <c:x val="4.6854284034788932E-2"/>
                  <c:y val="-0.23046900965562181"/>
                </c:manualLayout>
              </c:layout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099-4AB4-AE9C-A80261701C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Дотации бюджетам субъектов РФ и муниципальных образований </c:v>
                </c:pt>
                <c:pt idx="1">
                  <c:v>Субсидии бюджетам субъектов РФ и муниципальных образований</c:v>
                </c:pt>
                <c:pt idx="2">
                  <c:v>Субвенции бюджетам субъектов РФ и муниципальных</c:v>
                </c:pt>
                <c:pt idx="3">
                  <c:v>Иные МБТ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12.2</c:v>
                </c:pt>
                <c:pt idx="1">
                  <c:v>40.1</c:v>
                </c:pt>
                <c:pt idx="2">
                  <c:v>0.9</c:v>
                </c:pt>
                <c:pt idx="3">
                  <c:v>80.2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099-4AB4-AE9C-A80261701C29}"/>
            </c:ext>
          </c:extLst>
        </c:ser>
      </c:pie3DChart>
      <c:spPr>
        <a:noFill/>
      </c:spPr>
    </c:plotArea>
    <c:plotVisOnly val="1"/>
    <c:dispBlanksAs val="zero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1386542104957856"/>
          <c:y val="0.15986152682381688"/>
          <c:w val="0.84104938271604934"/>
          <c:h val="0.8132675852630624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2020год</c:v>
                </c:pt>
              </c:strCache>
            </c:strRef>
          </c:tx>
          <c:explosion val="36"/>
          <c:dPt>
            <c:idx val="0"/>
            <c:explosion val="19"/>
          </c:dPt>
          <c:dPt>
            <c:idx val="1"/>
            <c:explosion val="17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DCC9-43D9-85E7-6D9B3AFC4C75}"/>
              </c:ext>
            </c:extLst>
          </c:dPt>
          <c:dPt>
            <c:idx val="2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CC9-43D9-85E7-6D9B3AFC4C75}"/>
              </c:ext>
            </c:extLst>
          </c:dPt>
          <c:dPt>
            <c:idx val="3"/>
            <c:explosion val="25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CC9-43D9-85E7-6D9B3AFC4C75}"/>
              </c:ext>
            </c:extLst>
          </c:dPt>
          <c:dPt>
            <c:idx val="4"/>
            <c:explosion val="25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CC9-43D9-85E7-6D9B3AFC4C75}"/>
              </c:ext>
            </c:extLst>
          </c:dPt>
          <c:dLbls>
            <c:dLbl>
              <c:idx val="0"/>
              <c:layout>
                <c:manualLayout>
                  <c:x val="-0.13607411369238226"/>
                  <c:y val="1.2968330316239401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err="1" smtClean="0">
                        <a:latin typeface="Times New Roman" pitchFamily="18" charset="0"/>
                        <a:cs typeface="Times New Roman" pitchFamily="18" charset="0"/>
                      </a:rPr>
                      <a:t>Гривенское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сельское поселение; 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7,6 млн.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 руб.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; 5,6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631-4256-817D-6B8605F9BAF3}"/>
                </c:ext>
              </c:extLst>
            </c:dLbl>
            <c:dLbl>
              <c:idx val="1"/>
              <c:layout>
                <c:manualLayout>
                  <c:x val="3.2906180845041432E-3"/>
                  <c:y val="-4.4286745406824146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Кургинское сельское поселение; 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3,90 </a:t>
                    </a:r>
                    <a:r>
                      <a:rPr lang="ru-RU" sz="1600" b="0" i="0" u="none" strike="noStrike" baseline="0" dirty="0" smtClean="0"/>
                      <a:t>млн. </a:t>
                    </a:r>
                    <a:r>
                      <a:rPr lang="ru-RU" sz="1600" b="0" i="0" u="none" strike="noStrike" baseline="0" dirty="0" err="1" smtClean="0"/>
                      <a:t>руб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; 3,0%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CC9-43D9-85E7-6D9B3AFC4C75}"/>
                </c:ext>
              </c:extLst>
            </c:dLbl>
            <c:dLbl>
              <c:idx val="2"/>
              <c:layout>
                <c:manualLayout>
                  <c:x val="-0.5880353264583188"/>
                  <c:y val="-4.6125798113935051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400" dirty="0" err="1" smtClean="0">
                        <a:latin typeface="Times New Roman" pitchFamily="18" charset="0"/>
                        <a:cs typeface="Times New Roman" pitchFamily="18" charset="0"/>
                      </a:rPr>
                      <a:t>Нязепетровское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сельское поснление; 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101,5 </a:t>
                    </a:r>
                    <a:r>
                      <a:rPr lang="ru-RU" sz="1400" b="0" i="0" u="none" strike="noStrike" baseline="0" dirty="0" smtClean="0"/>
                      <a:t>млн. </a:t>
                    </a:r>
                    <a:r>
                      <a:rPr lang="ru-RU" sz="1400" b="0" i="0" u="none" strike="noStrike" baseline="0" dirty="0" err="1" smtClean="0"/>
                      <a:t>руб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; 76,1%</a:t>
                    </a:r>
                    <a:endParaRPr lang="ru-RU" sz="14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CC9-43D9-85E7-6D9B3AFC4C75}"/>
                </c:ext>
              </c:extLst>
            </c:dLbl>
            <c:dLbl>
              <c:idx val="3"/>
              <c:layout>
                <c:manualLayout>
                  <c:x val="-5.3221225173604045E-2"/>
                  <c:y val="0.18303971127391075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400" dirty="0" err="1" smtClean="0">
                        <a:latin typeface="Times New Roman" pitchFamily="18" charset="0"/>
                        <a:cs typeface="Times New Roman" pitchFamily="18" charset="0"/>
                      </a:rPr>
                      <a:t>Ункурдинское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сельское поселение; 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8,7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400" b="0" i="0" u="none" strike="noStrike" baseline="0" dirty="0" smtClean="0"/>
                      <a:t>млн. </a:t>
                    </a:r>
                    <a:r>
                      <a:rPr lang="ru-RU" sz="1400" b="0" i="0" u="none" strike="noStrike" baseline="0" dirty="0" err="1" smtClean="0"/>
                      <a:t>руб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; 6,5%</a:t>
                    </a:r>
                    <a:endParaRPr lang="ru-RU" sz="14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CC9-43D9-85E7-6D9B3AFC4C75}"/>
                </c:ext>
              </c:extLst>
            </c:dLbl>
            <c:dLbl>
              <c:idx val="4"/>
              <c:layout>
                <c:manualLayout>
                  <c:x val="-9.640793062631868E-2"/>
                  <c:y val="1.1111111111111125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Шемахинское сельское поселение; 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11,7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b="0" i="0" u="none" strike="noStrike" baseline="0" dirty="0" smtClean="0"/>
                      <a:t>млн. </a:t>
                    </a:r>
                    <a:r>
                      <a:rPr lang="ru-RU" sz="1600" b="0" i="0" u="none" strike="noStrike" baseline="0" dirty="0" err="1" smtClean="0"/>
                      <a:t>руб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; 8,8%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CC9-43D9-85E7-6D9B3AFC4C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Гривенское сельское поселение</c:v>
                </c:pt>
                <c:pt idx="1">
                  <c:v>Кургинское сельское поселение</c:v>
                </c:pt>
                <c:pt idx="2">
                  <c:v>Нязепетровское сельское поснление</c:v>
                </c:pt>
                <c:pt idx="3">
                  <c:v>Ункурдинское сельское поселение</c:v>
                </c:pt>
                <c:pt idx="4">
                  <c:v>Шемахинское сельское поселение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7.6</c:v>
                </c:pt>
                <c:pt idx="1">
                  <c:v>3.9</c:v>
                </c:pt>
                <c:pt idx="2">
                  <c:v>101.5</c:v>
                </c:pt>
                <c:pt idx="3">
                  <c:v>8.7000000000000011</c:v>
                </c:pt>
                <c:pt idx="4">
                  <c:v>11.7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CC9-43D9-85E7-6D9B3AFC4C75}"/>
            </c:ext>
          </c:extLst>
        </c:ser>
      </c:pie3DChart>
    </c:plotArea>
    <c:plotVisOnly val="1"/>
    <c:dispBlanksAs val="zero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gradFill>
          <a:gsLst>
            <a:gs pos="0">
              <a:srgbClr val="EEECE1">
                <a:tint val="80000"/>
                <a:satMod val="300000"/>
                <a:alpha val="48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01.01.2021 г.</c:v>
                </c:pt>
              </c:strCache>
            </c:strRef>
          </c:tx>
          <c:spPr>
            <a:solidFill>
              <a:schemeClr val="accent6"/>
            </a:solidFill>
            <a:ln w="19050" cap="flat" cmpd="sng" algn="ctr">
              <a:solidFill>
                <a:schemeClr val="accent6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7.7160493827163161E-3"/>
                  <c:y val="-4.42593171904207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6E-415A-9727-6472901742CB}"/>
                </c:ext>
              </c:extLst>
            </c:dLbl>
            <c:dLbl>
              <c:idx val="1"/>
              <c:layout>
                <c:manualLayout>
                  <c:x val="-1.543209876543215E-3"/>
                  <c:y val="-2.5764714999649028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6E-415A-9727-6472901742CB}"/>
                </c:ext>
              </c:extLst>
            </c:dLbl>
            <c:dLbl>
              <c:idx val="2"/>
              <c:layout>
                <c:manualLayout>
                  <c:x val="8.6419753086419679E-2"/>
                  <c:y val="-3.458808838322523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6E-415A-9727-6472901742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Дебиторская задолженность</c:v>
                </c:pt>
                <c:pt idx="1">
                  <c:v>Кредиторская задолженность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627.9</c:v>
                </c:pt>
                <c:pt idx="1">
                  <c:v>615.6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66E-415A-9727-6472901742C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01.01.2022 г.</c:v>
                </c:pt>
              </c:strCache>
            </c:strRef>
          </c:tx>
          <c:spPr>
            <a:solidFill>
              <a:schemeClr val="accent2"/>
            </a:solidFill>
            <a:ln w="1905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5.7098765432098832E-2"/>
                  <c:y val="-4.91826093448440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6E-415A-9727-6472901742CB}"/>
                </c:ext>
              </c:extLst>
            </c:dLbl>
            <c:dLbl>
              <c:idx val="1"/>
              <c:layout>
                <c:manualLayout>
                  <c:x val="0.10493827160493827"/>
                  <c:y val="-5.410610437103471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6E-415A-9727-6472901742CB}"/>
                </c:ext>
              </c:extLst>
            </c:dLbl>
            <c:dLbl>
              <c:idx val="2"/>
              <c:layout>
                <c:manualLayout>
                  <c:x val="-4.1666666666666692E-2"/>
                  <c:y val="-3.458808838322523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66E-415A-9727-6472901742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Дебиторская задолженность</c:v>
                </c:pt>
                <c:pt idx="1">
                  <c:v>Кредиторская задолженность</c:v>
                </c:pt>
              </c:strCache>
            </c:strRef>
          </c:cat>
          <c:val>
            <c:numRef>
              <c:f>Лист1!$C$2:$C$3</c:f>
              <c:numCache>
                <c:formatCode>0.0</c:formatCode>
                <c:ptCount val="2"/>
                <c:pt idx="0">
                  <c:v>697.9</c:v>
                </c:pt>
                <c:pt idx="1">
                  <c:v>674.1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066E-415A-9727-6472901742CB}"/>
            </c:ext>
          </c:extLst>
        </c:ser>
        <c:shape val="cylinder"/>
        <c:axId val="153040000"/>
        <c:axId val="153041536"/>
        <c:axId val="0"/>
      </c:bar3DChart>
      <c:catAx>
        <c:axId val="1530400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3041536"/>
        <c:crosses val="autoZero"/>
        <c:auto val="1"/>
        <c:lblAlgn val="ctr"/>
        <c:lblOffset val="100"/>
      </c:catAx>
      <c:valAx>
        <c:axId val="153041536"/>
        <c:scaling>
          <c:orientation val="minMax"/>
        </c:scaling>
        <c:axPos val="l"/>
        <c:majorGridlines>
          <c:spPr>
            <a:ln w="0">
              <a:solidFill>
                <a:schemeClr val="accent1"/>
              </a:solidFill>
            </a:ln>
            <a:effectLst>
              <a:outerShdw blurRad="50800" sx="1000" sy="1000" algn="ctr" rotWithShape="0">
                <a:prstClr val="white"/>
              </a:outerShdw>
            </a:effectLst>
          </c:spPr>
        </c:majorGridlines>
        <c:numFmt formatCode="0.0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304000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7905852046271995"/>
          <c:y val="0.32032580395041194"/>
          <c:w val="0.19502004957713684"/>
          <c:h val="0.12131407349882002"/>
        </c:manualLayout>
      </c:layout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sideWall>
      <c:spPr>
        <a:scene3d>
          <a:camera prst="orthographicFront"/>
          <a:lightRig rig="threePt" dir="t"/>
        </a:scene3d>
        <a:sp3d>
          <a:bevelT/>
        </a:sp3d>
      </c:spPr>
    </c:sideWall>
    <c:backWall>
      <c:spPr>
        <a:scene3d>
          <a:camera prst="orthographicFront"/>
          <a:lightRig rig="threePt" dir="t"/>
        </a:scene3d>
        <a:sp3d>
          <a:bevelT/>
        </a:sp3d>
      </c:spPr>
    </c:backWall>
    <c:plotArea>
      <c:layout>
        <c:manualLayout>
          <c:layoutTarget val="inner"/>
          <c:xMode val="edge"/>
          <c:yMode val="edge"/>
          <c:x val="0.13267060367454009"/>
          <c:y val="7.4043903074430724E-4"/>
          <c:w val="0.53439960559353805"/>
          <c:h val="0.86506766732283469"/>
        </c:manualLayout>
      </c:layout>
      <c:bar3D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 - 19,4% </c:v>
                </c:pt>
              </c:strCache>
            </c:strRef>
          </c:tx>
          <c:dLbls>
            <c:dLbl>
              <c:idx val="0"/>
              <c:layout>
                <c:manualLayout>
                  <c:x val="-9.0783138576927362E-4"/>
                  <c:y val="-2.4180702884061416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dirty="0" smtClean="0">
                        <a:latin typeface="Times New Roman" pitchFamily="18" charset="0"/>
                        <a:cs typeface="Times New Roman" pitchFamily="18" charset="0"/>
                      </a:rPr>
                      <a:t>170,2</a:t>
                    </a:r>
                    <a:endParaRPr lang="en-US" sz="2000" b="1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3A6-434F-AD28-02BF84189425}"/>
                </c:ext>
              </c:extLst>
            </c:dLbl>
            <c:dLbl>
              <c:idx val="1"/>
              <c:layout>
                <c:manualLayout>
                  <c:x val="1.7523870236431534E-2"/>
                  <c:y val="-3.9277319881126493E-3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ru-RU" sz="1400" b="1" dirty="0"/>
                      <a:t>56,5</a:t>
                    </a:r>
                    <a:endParaRPr lang="en-US" sz="1400" b="1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3A6-434F-AD28-02BF84189425}"/>
                </c:ext>
              </c:extLst>
            </c:dLbl>
            <c:dLbl>
              <c:idx val="2"/>
              <c:layout>
                <c:manualLayout>
                  <c:x val="4.5645070877450376E-3"/>
                  <c:y val="-4.2370544086717928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3A6-434F-AD28-02BF84189425}"/>
                </c:ext>
              </c:extLst>
            </c:dLbl>
            <c:dLbl>
              <c:idx val="3"/>
              <c:layout>
                <c:manualLayout>
                  <c:x val="2.9206450394051358E-3"/>
                  <c:y val="-3.031347211420961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3A6-434F-AD28-02BF84189425}"/>
                </c:ext>
              </c:extLst>
            </c:dLbl>
            <c:delete val="1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0.0</c:formatCode>
                <c:ptCount val="1"/>
                <c:pt idx="0">
                  <c:v>170.2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3A6-434F-AD28-02BF8418942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 из областного бюджета - 80,3 %</c:v>
                </c:pt>
              </c:strCache>
            </c:strRef>
          </c:tx>
          <c:dLbls>
            <c:dLbl>
              <c:idx val="0"/>
              <c:layout>
                <c:manualLayout>
                  <c:x val="2.4585762809390472E-2"/>
                  <c:y val="-3.2767955331650611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dirty="0" smtClean="0">
                        <a:latin typeface="Times New Roman" pitchFamily="18" charset="0"/>
                        <a:cs typeface="Times New Roman" pitchFamily="18" charset="0"/>
                      </a:rPr>
                      <a:t>827,3</a:t>
                    </a:r>
                    <a:endParaRPr lang="en-US" sz="2000" b="1" dirty="0"/>
                  </a:p>
                  <a:p>
                    <a:endParaRPr lang="en-US" sz="1400" b="1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3A6-434F-AD28-02BF84189425}"/>
                </c:ext>
              </c:extLst>
            </c:dLbl>
            <c:dLbl>
              <c:idx val="1"/>
              <c:layout>
                <c:manualLayout>
                  <c:x val="-2.7982999086206897E-3"/>
                  <c:y val="-1.9772976613709681E-2"/>
                </c:manualLayout>
              </c:layout>
              <c:tx>
                <c:rich>
                  <a:bodyPr/>
                  <a:lstStyle/>
                  <a:p>
                    <a:endParaRPr lang="ru-RU" sz="2000" b="1" dirty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r>
                      <a:rPr lang="ru-RU" sz="1400" b="1" dirty="0"/>
                      <a:t>519,8</a:t>
                    </a:r>
                  </a:p>
                  <a:p>
                    <a:endParaRPr lang="ru-RU" sz="1400" b="1" dirty="0"/>
                  </a:p>
                  <a:p>
                    <a:endParaRPr lang="en-US" sz="1400" b="1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3A6-434F-AD28-02BF84189425}"/>
                </c:ext>
              </c:extLst>
            </c:dLbl>
            <c:dLbl>
              <c:idx val="2"/>
              <c:layout>
                <c:manualLayout>
                  <c:x val="7.6075118129083985E-3"/>
                  <c:y val="-2.259762351291624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3A6-434F-AD28-02BF841894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0.0</c:formatCode>
                <c:ptCount val="1"/>
                <c:pt idx="0">
                  <c:v>827.3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3A6-434F-AD28-02BF8418942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Межбюджетные трансферты из бюджетов поселений - 0,3 %</c:v>
                </c:pt>
              </c:strCache>
            </c:strRef>
          </c:tx>
          <c:dLbls>
            <c:dLbl>
              <c:idx val="0"/>
              <c:layout>
                <c:manualLayout>
                  <c:x val="3.0690835520560088E-2"/>
                  <c:y val="7.0583009717089303E-3"/>
                </c:manualLayout>
              </c:layout>
              <c:tx>
                <c:rich>
                  <a:bodyPr/>
                  <a:lstStyle/>
                  <a:p>
                    <a:r>
                      <a:rPr lang="ru-RU" sz="2000" dirty="0" smtClean="0">
                        <a:latin typeface="Times New Roman" pitchFamily="18" charset="0"/>
                        <a:cs typeface="Times New Roman" pitchFamily="18" charset="0"/>
                      </a:rPr>
                      <a:t>24,6</a:t>
                    </a:r>
                    <a:endParaRPr lang="en-US" sz="2000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3A6-434F-AD28-02BF841894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#,##0.0</c:formatCode>
                <c:ptCount val="1"/>
                <c:pt idx="0">
                  <c:v>24.6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B3A6-434F-AD28-02BF84189425}"/>
            </c:ext>
          </c:extLst>
        </c:ser>
        <c:shape val="cylinder"/>
        <c:axId val="95243264"/>
        <c:axId val="95269632"/>
        <c:axId val="0"/>
      </c:bar3DChart>
      <c:catAx>
        <c:axId val="95243264"/>
        <c:scaling>
          <c:orientation val="minMax"/>
        </c:scaling>
        <c:axPos val="l"/>
        <c:numFmt formatCode="General" sourceLinked="1"/>
        <c:tickLblPos val="nextTo"/>
        <c:crossAx val="95269632"/>
        <c:crosses val="autoZero"/>
        <c:auto val="1"/>
        <c:lblAlgn val="ctr"/>
        <c:lblOffset val="100"/>
      </c:catAx>
      <c:valAx>
        <c:axId val="95269632"/>
        <c:scaling>
          <c:orientation val="minMax"/>
        </c:scaling>
        <c:axPos val="b"/>
        <c:majorGridlines/>
        <c:numFmt formatCode="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524326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6096759780554493"/>
          <c:y val="0.19275553872502871"/>
          <c:w val="0.31012564878021481"/>
          <c:h val="0.34338793595035416"/>
        </c:manualLayout>
      </c:layout>
      <c:txPr>
        <a:bodyPr/>
        <a:lstStyle/>
        <a:p>
          <a:pPr rtl="0"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всего</c:v>
                </c:pt>
              </c:strCache>
            </c:strRef>
          </c:tx>
          <c:dLbls>
            <c:dLbl>
              <c:idx val="0"/>
              <c:layout>
                <c:manualLayout>
                  <c:x val="3.0857848179387245E-2"/>
                  <c:y val="-8.0757534460528229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C81-42C3-9E6C-ACA3044D3A02}"/>
                </c:ext>
              </c:extLst>
            </c:dLbl>
            <c:dLbl>
              <c:idx val="1"/>
              <c:layout>
                <c:manualLayout>
                  <c:x val="8.9129082069844268E-3"/>
                  <c:y val="-2.188009000184187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C81-42C3-9E6C-ACA3044D3A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2020 год</c:v>
                </c:pt>
                <c:pt idx="1">
                  <c:v>2021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866.5</c:v>
                </c:pt>
                <c:pt idx="1">
                  <c:v>997.5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C81-42C3-9E6C-ACA3044D3A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dLbls>
            <c:dLbl>
              <c:idx val="0"/>
              <c:layout>
                <c:manualLayout>
                  <c:x val="4.3556051518548113E-2"/>
                  <c:y val="-1.421198771795082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C81-42C3-9E6C-ACA3044D3A02}"/>
                </c:ext>
              </c:extLst>
            </c:dLbl>
            <c:dLbl>
              <c:idx val="1"/>
              <c:layout>
                <c:manualLayout>
                  <c:x val="5.5289885374972245E-2"/>
                  <c:y val="5.1121534000247984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C81-42C3-9E6C-ACA3044D3A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2020 год</c:v>
                </c:pt>
                <c:pt idx="1">
                  <c:v>2021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695.6</c:v>
                </c:pt>
                <c:pt idx="1">
                  <c:v>827.3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C81-42C3-9E6C-ACA3044D3A0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dLbls>
            <c:dLbl>
              <c:idx val="0"/>
              <c:layout>
                <c:manualLayout>
                  <c:x val="4.6611997257979383E-2"/>
                  <c:y val="-5.613325572520928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C81-42C3-9E6C-ACA3044D3A02}"/>
                </c:ext>
              </c:extLst>
            </c:dLbl>
            <c:dLbl>
              <c:idx val="1"/>
              <c:layout>
                <c:manualLayout>
                  <c:x val="4.3600970882548433E-2"/>
                  <c:y val="-4.688303216782729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C81-42C3-9E6C-ACA3044D3A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2020 год</c:v>
                </c:pt>
                <c:pt idx="1">
                  <c:v>2021 год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168.2</c:v>
                </c:pt>
                <c:pt idx="1">
                  <c:v>170.2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1C81-42C3-9E6C-ACA3044D3A02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Межбюджетные трансфетры </c:v>
                </c:pt>
              </c:strCache>
            </c:strRef>
          </c:tx>
          <c:dLbls>
            <c:dLbl>
              <c:idx val="0"/>
              <c:layout>
                <c:manualLayout>
                  <c:x val="1.3008039036408308E-2"/>
                  <c:y val="-2.461521233043401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C81-42C3-9E6C-ACA3044D3A02}"/>
                </c:ext>
              </c:extLst>
            </c:dLbl>
            <c:dLbl>
              <c:idx val="1"/>
              <c:layout>
                <c:manualLayout>
                  <c:x val="2.7774493113273412E-2"/>
                  <c:y val="-4.1025387501853847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C81-42C3-9E6C-ACA3044D3A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2020 год</c:v>
                </c:pt>
                <c:pt idx="1">
                  <c:v>2021 год</c:v>
                </c:pt>
              </c:strCache>
            </c:strRef>
          </c:cat>
          <c:val>
            <c:numRef>
              <c:f>Лист1!$E$2:$E$3</c:f>
              <c:numCache>
                <c:formatCode>0.0</c:formatCode>
                <c:ptCount val="2"/>
                <c:pt idx="0">
                  <c:v>2.7</c:v>
                </c:pt>
                <c:pt idx="1">
                  <c:v>24.6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1C81-42C3-9E6C-ACA3044D3A02}"/>
            </c:ext>
          </c:extLst>
        </c:ser>
        <c:shape val="cylinder"/>
        <c:axId val="106400768"/>
        <c:axId val="106423040"/>
        <c:axId val="0"/>
      </c:bar3DChart>
      <c:catAx>
        <c:axId val="106400768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6423040"/>
        <c:crosses val="autoZero"/>
        <c:auto val="1"/>
        <c:lblAlgn val="ctr"/>
        <c:lblOffset val="100"/>
      </c:catAx>
      <c:valAx>
        <c:axId val="10642304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64007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002730208719228"/>
          <c:y val="0.45026438286245313"/>
          <c:w val="0.32935100865940786"/>
          <c:h val="0.48740236592069741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8.2992180217360614E-2"/>
          <c:y val="0.1768133696638822"/>
          <c:w val="0.75378717498821968"/>
          <c:h val="0.7379643424722153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2021 год </c:v>
                </c:pt>
              </c:strCache>
            </c:strRef>
          </c:tx>
          <c:explosion val="13"/>
          <c:dPt>
            <c:idx val="0"/>
            <c:spPr>
              <a:solidFill>
                <a:schemeClr val="accent2"/>
              </a:solidFill>
              <a:ln cap="rnd">
                <a:miter lim="800000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2EA-4F54-86DA-A2ACB9BB9783}"/>
              </c:ext>
            </c:extLst>
          </c:dPt>
          <c:dPt>
            <c:idx val="1"/>
            <c:spPr>
              <a:solidFill>
                <a:srgbClr val="92D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2EA-4F54-86DA-A2ACB9BB9783}"/>
              </c:ext>
            </c:extLst>
          </c:dPt>
          <c:dPt>
            <c:idx val="2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2EA-4F54-86DA-A2ACB9BB9783}"/>
              </c:ext>
            </c:extLst>
          </c:dPt>
          <c:dPt>
            <c:idx val="3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2EA-4F54-86DA-A2ACB9BB9783}"/>
              </c:ext>
            </c:extLst>
          </c:dPt>
          <c:dPt>
            <c:idx val="4"/>
            <c:spPr>
              <a:solidFill>
                <a:srgbClr val="FFFF00"/>
              </a:solidFill>
              <a:ln>
                <a:solidFill>
                  <a:schemeClr val="accent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2EA-4F54-86DA-A2ACB9BB9783}"/>
              </c:ext>
            </c:extLst>
          </c:dPt>
          <c:dPt>
            <c:idx val="5"/>
            <c:spPr>
              <a:solidFill>
                <a:schemeClr val="tx2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2EA-4F54-86DA-A2ACB9BB9783}"/>
              </c:ext>
            </c:extLst>
          </c:dPt>
          <c:dPt>
            <c:idx val="6"/>
            <c:spPr>
              <a:solidFill>
                <a:srgbClr val="9F5FC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82EA-4F54-86DA-A2ACB9BB9783}"/>
              </c:ext>
            </c:extLst>
          </c:dPt>
          <c:dPt>
            <c:idx val="7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82EA-4F54-86DA-A2ACB9BB9783}"/>
              </c:ext>
            </c:extLst>
          </c:dPt>
          <c:dLbls>
            <c:dLbl>
              <c:idx val="0"/>
              <c:layout>
                <c:manualLayout>
                  <c:x val="-6.3346627756489124E-2"/>
                  <c:y val="9.2067644562270068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Налоги на  доходы физических ; </a:t>
                    </a:r>
                    <a:r>
                      <a:rPr lang="ru-RU" dirty="0" smtClean="0"/>
                      <a:t>128,3; 75,4%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Percent val="1"/>
            </c:dLbl>
            <c:dLbl>
              <c:idx val="1"/>
              <c:layout>
                <c:manualLayout>
                  <c:x val="0.20554966585633627"/>
                  <c:y val="0.58034007955552691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Доход от акцизов на нефтепродукты; 10,2; </a:t>
                    </a:r>
                    <a:r>
                      <a:rPr lang="ru-RU" dirty="0" smtClean="0"/>
                      <a:t>6,0%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Percent val="1"/>
            </c:dLbl>
            <c:dLbl>
              <c:idx val="2"/>
              <c:layout>
                <c:manualLayout>
                  <c:x val="0"/>
                  <c:y val="0.54155193627675369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Налоги на совокупный доход ; 12,9; </a:t>
                    </a:r>
                    <a:r>
                      <a:rPr lang="ru-RU" dirty="0" smtClean="0"/>
                      <a:t>7,6%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2EA-4F54-86DA-A2ACB9BB9783}"/>
                </c:ext>
              </c:extLst>
            </c:dLbl>
            <c:dLbl>
              <c:idx val="3"/>
              <c:layout>
                <c:manualLayout>
                  <c:x val="-7.5965664831967872E-2"/>
                  <c:y val="0.3891155328697181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Государственная пошлина ; 1,5; </a:t>
                    </a:r>
                    <a:r>
                      <a:rPr lang="ru-RU" dirty="0" smtClean="0"/>
                      <a:t>0,8%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2EA-4F54-86DA-A2ACB9BB9783}"/>
                </c:ext>
              </c:extLst>
            </c:dLbl>
            <c:dLbl>
              <c:idx val="4"/>
              <c:layout>
                <c:manualLayout>
                  <c:x val="-6.1139969380496408E-2"/>
                  <c:y val="-3.316826257751235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Доходы от использования имущества, находящегося в государственной и муниципальной собственности ; 4,4; </a:t>
                    </a:r>
                    <a:r>
                      <a:rPr lang="ru-RU" dirty="0" smtClean="0"/>
                      <a:t>2,6%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2EA-4F54-86DA-A2ACB9BB9783}"/>
                </c:ext>
              </c:extLst>
            </c:dLbl>
            <c:dLbl>
              <c:idx val="5"/>
              <c:layout>
                <c:manualLayout>
                  <c:x val="0.10065583579225661"/>
                  <c:y val="-1.71776385663255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Доходы от оказания платных услуг (работ) и компенсации затрат государства ; 10,5; </a:t>
                    </a:r>
                    <a:r>
                      <a:rPr lang="ru-RU" dirty="0" smtClean="0"/>
                      <a:t>6,2%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2EA-4F54-86DA-A2ACB9BB9783}"/>
                </c:ext>
              </c:extLst>
            </c:dLbl>
            <c:dLbl>
              <c:idx val="6"/>
              <c:layout>
                <c:manualLayout>
                  <c:x val="0.32946057157081576"/>
                  <c:y val="1.1796919633016265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Доходы </a:t>
                    </a:r>
                    <a:r>
                      <a:rPr lang="ru-RU" dirty="0"/>
                      <a:t>от продажи материальных и нематериальных активов ; 2,1; </a:t>
                    </a:r>
                    <a:r>
                      <a:rPr lang="ru-RU" dirty="0" smtClean="0"/>
                      <a:t>1,2%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2EA-4F54-86DA-A2ACB9BB9783}"/>
                </c:ext>
              </c:extLst>
            </c:dLbl>
            <c:dLbl>
              <c:idx val="7"/>
              <c:layout>
                <c:manualLayout>
                  <c:x val="0.44354883183457067"/>
                  <c:y val="0.1490030957017298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Штрафы, санкции, возмещение ущерба ; 0,4; </a:t>
                    </a:r>
                    <a:r>
                      <a:rPr lang="ru-RU" dirty="0" smtClean="0"/>
                      <a:t>0,2%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2EA-4F54-86DA-A2ACB9BB9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Налоги на  доходы физических </c:v>
                </c:pt>
                <c:pt idx="1">
                  <c:v>Доход от акцизов на нефтепродукты</c:v>
                </c:pt>
                <c:pt idx="2">
                  <c:v>Налоги на совокупный доход </c:v>
                </c:pt>
                <c:pt idx="3">
                  <c:v>Государственная пошлина </c:v>
                </c:pt>
                <c:pt idx="4">
                  <c:v>Доходы от использования имущества, находящегося в государственной и муниципальной собственности </c:v>
                </c:pt>
                <c:pt idx="5">
                  <c:v>Доходы от оказания платных услуг (работ) и компенсации затрат государства </c:v>
                </c:pt>
                <c:pt idx="6">
                  <c:v>Доходы от продажи материальных и нематериальных активов </c:v>
                </c:pt>
                <c:pt idx="7">
                  <c:v>Штрафы, санкции, возмещение ущерба 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128.30000000000001</c:v>
                </c:pt>
                <c:pt idx="1">
                  <c:v>10.200000000000001</c:v>
                </c:pt>
                <c:pt idx="2">
                  <c:v>12.9</c:v>
                </c:pt>
                <c:pt idx="3">
                  <c:v>1.5</c:v>
                </c:pt>
                <c:pt idx="4">
                  <c:v>4.4000000000000004</c:v>
                </c:pt>
                <c:pt idx="5">
                  <c:v>10.5</c:v>
                </c:pt>
                <c:pt idx="6">
                  <c:v>2.1</c:v>
                </c:pt>
                <c:pt idx="7">
                  <c:v>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82EA-4F54-86DA-A2ACB9BB978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Лист1!$A$2:$A$9</c:f>
              <c:strCache>
                <c:ptCount val="8"/>
                <c:pt idx="0">
                  <c:v>Налоги на  доходы физических </c:v>
                </c:pt>
                <c:pt idx="1">
                  <c:v>Доход от акцизов на нефтепродукты</c:v>
                </c:pt>
                <c:pt idx="2">
                  <c:v>Налоги на совокупный доход </c:v>
                </c:pt>
                <c:pt idx="3">
                  <c:v>Государственная пошлина </c:v>
                </c:pt>
                <c:pt idx="4">
                  <c:v>Доходы от использования имущества, находящегося в государственной и муниципальной собственности </c:v>
                </c:pt>
                <c:pt idx="5">
                  <c:v>Доходы от оказания платных услуг (работ) и компенсации затрат государства </c:v>
                </c:pt>
                <c:pt idx="6">
                  <c:v>Доходы от продажи материальных и нематериальных активов </c:v>
                </c:pt>
                <c:pt idx="7">
                  <c:v>Штрафы, санкции, возмещение ущерба 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75.400000000000006</c:v>
                </c:pt>
                <c:pt idx="1">
                  <c:v>6</c:v>
                </c:pt>
                <c:pt idx="2">
                  <c:v>7.6</c:v>
                </c:pt>
                <c:pt idx="3">
                  <c:v>0.8</c:v>
                </c:pt>
                <c:pt idx="4">
                  <c:v>2.6</c:v>
                </c:pt>
                <c:pt idx="5">
                  <c:v>6.2</c:v>
                </c:pt>
                <c:pt idx="6">
                  <c:v>1.2</c:v>
                </c:pt>
                <c:pt idx="7">
                  <c:v>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82EA-4F54-86DA-A2ACB9BB9783}"/>
            </c:ext>
          </c:extLst>
        </c:ser>
      </c:pie3DChart>
    </c:plotArea>
    <c:plotVisOnly val="1"/>
    <c:dispBlanksAs val="zero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  <a:ln>
      <a:noFill/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2021 год </c:v>
                </c:pt>
              </c:strCache>
            </c:strRef>
          </c:tx>
          <c:explosion val="25"/>
          <c:dPt>
            <c:idx val="0"/>
            <c:explosion val="5"/>
            <c:spPr>
              <a:solidFill>
                <a:srgbClr val="ED5BC7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7EFB-41A5-A56E-C9B23215F49B}"/>
              </c:ext>
            </c:extLst>
          </c:dPt>
          <c:dPt>
            <c:idx val="1"/>
            <c:explosion val="11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EFB-41A5-A56E-C9B23215F49B}"/>
              </c:ext>
            </c:extLst>
          </c:dPt>
          <c:dPt>
            <c:idx val="2"/>
            <c:explosion val="14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7EFB-41A5-A56E-C9B23215F49B}"/>
              </c:ext>
            </c:extLst>
          </c:dPt>
          <c:dPt>
            <c:idx val="3"/>
            <c:explosion val="11"/>
            <c:spPr>
              <a:solidFill>
                <a:schemeClr val="accent1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EFB-41A5-A56E-C9B23215F49B}"/>
              </c:ext>
            </c:extLst>
          </c:dPt>
          <c:dLbls>
            <c:dLbl>
              <c:idx val="0"/>
              <c:layout>
                <c:manualLayout>
                  <c:x val="-0.13828416136055638"/>
                  <c:y val="6.7365981231325409E-2"/>
                </c:manualLayout>
              </c:layout>
              <c:dLblPos val="bestFit"/>
              <c:showVal val="1"/>
              <c:showCatName val="1"/>
              <c:showSer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EFB-41A5-A56E-C9B23215F49B}"/>
                </c:ext>
              </c:extLst>
            </c:dLbl>
            <c:dLbl>
              <c:idx val="1"/>
              <c:layout>
                <c:manualLayout>
                  <c:x val="8.1332544548881461E-2"/>
                  <c:y val="-9.6184998146132492E-3"/>
                </c:manualLayout>
              </c:layout>
              <c:dLblPos val="bestFit"/>
              <c:showVal val="1"/>
              <c:showCatName val="1"/>
              <c:showSer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EFB-41A5-A56E-C9B23215F49B}"/>
                </c:ext>
              </c:extLst>
            </c:dLbl>
            <c:dLbl>
              <c:idx val="2"/>
              <c:layout>
                <c:manualLayout>
                  <c:x val="-4.4157176982642432E-2"/>
                  <c:y val="-3.2735138821971252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  <c:showCatName val="1"/>
              <c:showSer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EFB-41A5-A56E-C9B23215F49B}"/>
                </c:ext>
              </c:extLst>
            </c:dLbl>
            <c:dLbl>
              <c:idx val="3"/>
              <c:layout>
                <c:manualLayout>
                  <c:x val="0.17521369749501939"/>
                  <c:y val="4.862744398246456E-2"/>
                </c:manualLayout>
              </c:layout>
              <c:showVal val="1"/>
              <c:showCatName val="1"/>
              <c:showSer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EFB-41A5-A56E-C9B23215F4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  <c:showCatName val="1"/>
            <c:showSerName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Дотации бюджетам субъектов Российской федерации и муниципальных образований </c:v>
                </c:pt>
                <c:pt idx="1">
                  <c:v>Субсидии бюджетам субъектов Российской Федерации и муниципальных образований </c:v>
                </c:pt>
                <c:pt idx="2">
                  <c:v>Иные межбюджетные трансферты </c:v>
                </c:pt>
                <c:pt idx="3">
                  <c:v>Субвенции бюджетам субъектов Российской Федерации и муниципальных образований 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231.5</c:v>
                </c:pt>
                <c:pt idx="1">
                  <c:v>188.4</c:v>
                </c:pt>
                <c:pt idx="2" formatCode="General">
                  <c:v>62.7</c:v>
                </c:pt>
                <c:pt idx="3">
                  <c:v>326.2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EFB-41A5-A56E-C9B23215F49B}"/>
            </c:ext>
          </c:extLst>
        </c:ser>
      </c:pie3DChart>
    </c:plotArea>
    <c:plotVisOnly val="1"/>
    <c:dispBlanksAs val="zero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32524302517740838"/>
          <c:y val="8.4180979826834704E-3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8556726656888764"/>
          <c:y val="0.22710586870819066"/>
          <c:w val="0.5202685229185553"/>
          <c:h val="0.7055493413189786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Инициативные проекты</c:v>
                </c:pt>
              </c:strCache>
            </c:strRef>
          </c:tx>
          <c:explosion val="20"/>
          <c:dPt>
            <c:idx val="11"/>
            <c:explosion val="19"/>
          </c:dPt>
          <c:dLbls>
            <c:dLbl>
              <c:idx val="0"/>
              <c:layout>
                <c:manualLayout>
                  <c:x val="-0.15743465478625657"/>
                  <c:y val="-4.053337507953662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Ремонт тротуара, </a:t>
                    </a:r>
                    <a:r>
                      <a:rPr lang="ru-RU" dirty="0" smtClean="0"/>
                      <a:t>: </a:t>
                    </a:r>
                    <a:r>
                      <a:rPr lang="ru-RU" dirty="0"/>
                      <a:t>г. Нязепетровск </a:t>
                    </a:r>
                    <a:r>
                      <a:rPr lang="ru-RU" dirty="0" smtClean="0"/>
                      <a:t>у </a:t>
                    </a:r>
                    <a:r>
                      <a:rPr lang="ru-RU" dirty="0"/>
                      <a:t>МКОУ "СОШ№1 г. Нязепетровска</a:t>
                    </a:r>
                    <a:r>
                      <a:rPr lang="ru-RU" dirty="0" smtClean="0"/>
                      <a:t>";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/>
                      <a:t>Ремонт линии наружного освещения, расположенной по адресу: Челябинская область, г. Нязепетровск, ул. </a:t>
                    </a:r>
                    <a:r>
                      <a:rPr lang="ru-RU"/>
                      <a:t>Новоселов</a:t>
                    </a:r>
                    <a:r>
                      <a:rPr lang="ru-RU" smtClean="0"/>
                      <a:t>;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/>
                      <a:t>Обустройство кюветов для </a:t>
                    </a:r>
                    <a:r>
                      <a:rPr lang="ru-RU" dirty="0" err="1" smtClean="0"/>
                      <a:t>внутр-х</a:t>
                    </a:r>
                    <a:r>
                      <a:rPr lang="ru-RU" dirty="0" smtClean="0"/>
                      <a:t> </a:t>
                    </a:r>
                    <a:r>
                      <a:rPr lang="ru-RU" dirty="0"/>
                      <a:t>дорог по улицам с. </a:t>
                    </a:r>
                    <a:r>
                      <a:rPr lang="ru-RU" dirty="0" err="1"/>
                      <a:t>Ункурда</a:t>
                    </a:r>
                    <a:r>
                      <a:rPr lang="ru-RU" dirty="0" smtClean="0"/>
                      <a:t>;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3"/>
              <c:layout>
                <c:manualLayout>
                  <c:x val="0.17084061154736352"/>
                  <c:y val="-1.498171078634360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Ремонт ограждения Парка Победы в с. </a:t>
                    </a:r>
                    <a:r>
                      <a:rPr lang="ru-RU" dirty="0" smtClean="0"/>
                      <a:t>Арасланово;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4"/>
              <c:layout>
                <c:manualLayout>
                  <c:x val="6.6178687895555963E-2"/>
                  <c:y val="-0.18919236246477691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Ремонт линий </a:t>
                    </a:r>
                    <a:r>
                      <a:rPr lang="ru-RU" dirty="0" err="1" smtClean="0"/>
                      <a:t>наруж</a:t>
                    </a:r>
                    <a:r>
                      <a:rPr lang="ru-RU" dirty="0" smtClean="0"/>
                      <a:t>. </a:t>
                    </a:r>
                    <a:r>
                      <a:rPr lang="ru-RU" dirty="0" err="1" smtClean="0"/>
                      <a:t>осв</a:t>
                    </a:r>
                    <a:r>
                      <a:rPr lang="ru-RU" dirty="0" smtClean="0"/>
                      <a:t>., </a:t>
                    </a:r>
                    <a:r>
                      <a:rPr lang="ru-RU" dirty="0"/>
                      <a:t>г. Нязепетровск, ул. Новоселов, ул.Мичурина, ул.Дзержинского, ул.8 марта, ул.Кооперативная; </a:t>
                    </a:r>
                  </a:p>
                </c:rich>
              </c:tx>
              <c:showVal val="1"/>
              <c:showCatName val="1"/>
            </c:dLbl>
            <c:dLbl>
              <c:idx val="5"/>
              <c:layout>
                <c:manualLayout>
                  <c:x val="0.17082357329110937"/>
                  <c:y val="0.2099331134924408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Тек. </a:t>
                    </a:r>
                    <a:r>
                      <a:rPr lang="ru-RU" dirty="0"/>
                      <a:t>ремонт автодороги, </a:t>
                    </a:r>
                    <a:r>
                      <a:rPr lang="ru-RU" dirty="0" smtClean="0"/>
                      <a:t>д</a:t>
                    </a:r>
                    <a:r>
                      <a:rPr lang="ru-RU" dirty="0"/>
                      <a:t>. Бехтерева, ул. Новоселов; </a:t>
                    </a:r>
                  </a:p>
                </c:rich>
              </c:tx>
              <c:showVal val="1"/>
              <c:showCatName val="1"/>
            </c:dLbl>
            <c:dLbl>
              <c:idx val="6"/>
              <c:layout>
                <c:manualLayout>
                  <c:x val="0.1304106966639561"/>
                  <c:y val="0.3596233415142432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Текущий ремонт </a:t>
                    </a:r>
                    <a:r>
                      <a:rPr lang="ru-RU" dirty="0" smtClean="0"/>
                      <a:t>автодороги </a:t>
                    </a:r>
                    <a:r>
                      <a:rPr lang="ru-RU" dirty="0"/>
                      <a:t>от ул. Ленина до ул. Гагарина, перед </a:t>
                    </a:r>
                    <a:r>
                      <a:rPr lang="ru-RU" dirty="0" smtClean="0"/>
                      <a:t>почт. </a:t>
                    </a:r>
                    <a:r>
                      <a:rPr lang="ru-RU" dirty="0" err="1" smtClean="0"/>
                      <a:t>отде</a:t>
                    </a:r>
                    <a:r>
                      <a:rPr lang="ru-RU" dirty="0" smtClean="0"/>
                      <a:t>. </a:t>
                    </a:r>
                    <a:r>
                      <a:rPr lang="ru-RU" dirty="0"/>
                      <a:t>в д. Ситцева; </a:t>
                    </a:r>
                  </a:p>
                </c:rich>
              </c:tx>
              <c:showVal val="1"/>
              <c:showCatName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Тек. </a:t>
                    </a:r>
                    <a:r>
                      <a:rPr lang="ru-RU" dirty="0"/>
                      <a:t>ремонт </a:t>
                    </a:r>
                    <a:r>
                      <a:rPr lang="ru-RU" dirty="0" smtClean="0"/>
                      <a:t>автодороги </a:t>
                    </a:r>
                    <a:r>
                      <a:rPr lang="ru-RU" dirty="0"/>
                      <a:t>от ул. Ленина от дома 29 до дома 35 в д. Ситцева; </a:t>
                    </a:r>
                  </a:p>
                </c:rich>
              </c:tx>
              <c:showVal val="1"/>
              <c:showCatName val="1"/>
            </c:dLbl>
            <c:dLbl>
              <c:idx val="8"/>
              <c:layout>
                <c:manualLayout>
                  <c:x val="0.10828478905414612"/>
                  <c:y val="1.1730321259807098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Установка </a:t>
                    </a:r>
                    <a:r>
                      <a:rPr lang="ru-RU" dirty="0" err="1" smtClean="0"/>
                      <a:t>ограж-я</a:t>
                    </a:r>
                    <a:r>
                      <a:rPr lang="ru-RU" dirty="0" smtClean="0"/>
                      <a:t> </a:t>
                    </a:r>
                    <a:r>
                      <a:rPr lang="ru-RU" dirty="0"/>
                      <a:t>на ж/б мосту через р. Арганча, д. </a:t>
                    </a:r>
                    <a:r>
                      <a:rPr lang="ru-RU" dirty="0" err="1" smtClean="0"/>
                      <a:t>Ташкинова</a:t>
                    </a:r>
                    <a:r>
                      <a:rPr lang="ru-RU" dirty="0" smtClean="0"/>
                      <a:t>; 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9"/>
              <c:layout>
                <c:manualLayout>
                  <c:x val="0.12386660585798612"/>
                  <c:y val="-1.4838839455548709E-2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З</a:t>
                    </a:r>
                    <a:r>
                      <a:rPr lang="ru-RU" dirty="0"/>
                      <a:t>амена оконных блоков МКОУ "Детский сад </a:t>
                    </a:r>
                    <a:r>
                      <a:rPr lang="ru-RU" dirty="0" smtClean="0"/>
                      <a:t>№ </a:t>
                    </a:r>
                    <a:r>
                      <a:rPr lang="ru-RU" dirty="0"/>
                      <a:t>7 "</a:t>
                    </a:r>
                    <a:r>
                      <a:rPr lang="ru-RU" dirty="0" err="1"/>
                      <a:t>Рябинушка</a:t>
                    </a:r>
                    <a:r>
                      <a:rPr lang="ru-RU" dirty="0"/>
                      <a:t>"; </a:t>
                    </a:r>
                  </a:p>
                </c:rich>
              </c:tx>
              <c:showVal val="1"/>
              <c:showCatName val="1"/>
            </c:dLbl>
            <c:dLbl>
              <c:idx val="10"/>
              <c:layout>
                <c:manualLayout>
                  <c:x val="3.8152623564701962E-2"/>
                  <c:y val="2.0972838034831146E-2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Р</a:t>
                    </a:r>
                    <a:r>
                      <a:rPr lang="ru-RU" dirty="0"/>
                      <a:t>емонт </a:t>
                    </a:r>
                    <a:r>
                      <a:rPr lang="ru-RU" dirty="0" err="1" smtClean="0"/>
                      <a:t>вод-ой</a:t>
                    </a:r>
                    <a:r>
                      <a:rPr lang="ru-RU" dirty="0" smtClean="0"/>
                      <a:t> </a:t>
                    </a:r>
                    <a:r>
                      <a:rPr lang="ru-RU" dirty="0"/>
                      <a:t>системы МКОУ "Детский сад </a:t>
                    </a:r>
                    <a:r>
                      <a:rPr lang="ru-RU" dirty="0" smtClean="0"/>
                      <a:t>-№ </a:t>
                    </a:r>
                    <a:r>
                      <a:rPr lang="ru-RU" dirty="0"/>
                      <a:t>7 "</a:t>
                    </a:r>
                    <a:r>
                      <a:rPr lang="ru-RU" dirty="0" err="1"/>
                      <a:t>Рябинушка</a:t>
                    </a:r>
                    <a:r>
                      <a:rPr lang="ru-RU" dirty="0"/>
                      <a:t>"; </a:t>
                    </a:r>
                  </a:p>
                </c:rich>
              </c:tx>
              <c:showVal val="1"/>
              <c:showCatName val="1"/>
            </c:dLbl>
            <c:dLbl>
              <c:idx val="11"/>
              <c:layout>
                <c:manualLayout>
                  <c:x val="-4.2216936424613827E-2"/>
                  <c:y val="2.2970139172591556E-2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 smtClean="0">
                        <a:latin typeface="Times New Roman" pitchFamily="18" charset="0"/>
                        <a:cs typeface="Times New Roman" pitchFamily="18" charset="0"/>
                      </a:rPr>
                      <a:t>К</a:t>
                    </a:r>
                    <a:r>
                      <a:rPr lang="ru-RU" dirty="0" smtClean="0"/>
                      <a:t>ап. </a:t>
                    </a:r>
                    <a:r>
                      <a:rPr lang="ru-RU" dirty="0"/>
                      <a:t>ремонт пола МКОУ "Детский сад </a:t>
                    </a:r>
                    <a:r>
                      <a:rPr lang="ru-RU" dirty="0" smtClean="0"/>
                      <a:t>№ </a:t>
                    </a:r>
                    <a:r>
                      <a:rPr lang="ru-RU" dirty="0"/>
                      <a:t>1 "Улыбка"; </a:t>
                    </a:r>
                  </a:p>
                </c:rich>
              </c:tx>
              <c:showVal val="1"/>
              <c:showCatName val="1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ru-RU" dirty="0"/>
                      <a:t>Замена дверей для МКДОУ "Детский сад </a:t>
                    </a:r>
                    <a:r>
                      <a:rPr lang="ru-RU" dirty="0" smtClean="0"/>
                      <a:t>№</a:t>
                    </a:r>
                    <a:r>
                      <a:rPr lang="ru-RU" dirty="0"/>
                      <a:t>7 "</a:t>
                    </a:r>
                    <a:r>
                      <a:rPr lang="ru-RU" dirty="0" err="1"/>
                      <a:t>Рябинушка</a:t>
                    </a:r>
                    <a:r>
                      <a:rPr lang="ru-RU" dirty="0"/>
                      <a:t>"; </a:t>
                    </a:r>
                  </a:p>
                </c:rich>
              </c:tx>
              <c:showVal val="1"/>
              <c:showCatName val="1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ru-RU" dirty="0"/>
                      <a:t>Ремонт ограждения кладбища в п. </a:t>
                    </a:r>
                    <a:r>
                      <a:rPr lang="ru-RU"/>
                      <a:t>Арасланово</a:t>
                    </a:r>
                    <a:r>
                      <a:rPr lang="ru-RU" smtClean="0"/>
                      <a:t>;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ru-RU" dirty="0"/>
                      <a:t>Ремонт забора вокруг </a:t>
                    </a:r>
                    <a:r>
                      <a:rPr lang="ru-RU" dirty="0" err="1" smtClean="0"/>
                      <a:t>христ-го</a:t>
                    </a:r>
                    <a:r>
                      <a:rPr lang="ru-RU" dirty="0" smtClean="0"/>
                      <a:t> </a:t>
                    </a:r>
                    <a:r>
                      <a:rPr lang="ru-RU" dirty="0"/>
                      <a:t>кладбища в с. </a:t>
                    </a:r>
                    <a:r>
                      <a:rPr lang="ru-RU" dirty="0" err="1"/>
                      <a:t>Ункурда</a:t>
                    </a:r>
                    <a:r>
                      <a:rPr lang="ru-RU" dirty="0" smtClean="0"/>
                      <a:t>;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5"/>
              <c:layout>
                <c:manualLayout>
                  <c:x val="0.53157083853428178"/>
                  <c:y val="0.18433158100278421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Ремонт </a:t>
                    </a:r>
                    <a:r>
                      <a:rPr lang="ru-RU" dirty="0" err="1" smtClean="0"/>
                      <a:t>водо-ой</a:t>
                    </a:r>
                    <a:r>
                      <a:rPr lang="ru-RU" dirty="0" smtClean="0"/>
                      <a:t> </a:t>
                    </a:r>
                    <a:r>
                      <a:rPr lang="ru-RU" dirty="0"/>
                      <a:t>башни с. Шемаха, ул. Советская, скважина 5040; </a:t>
                    </a:r>
                  </a:p>
                </c:rich>
              </c:tx>
              <c:showVal val="1"/>
              <c:showCatName val="1"/>
            </c:dLbl>
            <c:dLbl>
              <c:idx val="16"/>
              <c:layout/>
              <c:tx>
                <c:rich>
                  <a:bodyPr/>
                  <a:lstStyle/>
                  <a:p>
                    <a:r>
                      <a:rPr lang="ru-RU" dirty="0"/>
                      <a:t>Ремонт летнего водопровода п. Сказ, ул. </a:t>
                    </a:r>
                    <a:r>
                      <a:rPr lang="ru-RU"/>
                      <a:t>Луговая</a:t>
                    </a:r>
                    <a:r>
                      <a:rPr lang="ru-RU" smtClean="0"/>
                      <a:t>;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7"/>
              <c:layout/>
              <c:tx>
                <c:rich>
                  <a:bodyPr/>
                  <a:lstStyle/>
                  <a:p>
                    <a:r>
                      <a:rPr lang="ru-RU" dirty="0"/>
                      <a:t>Ремонт помещения над скважиной п. Сказ, ул. </a:t>
                    </a:r>
                    <a:r>
                      <a:rPr lang="ru-RU"/>
                      <a:t>Школьная</a:t>
                    </a:r>
                    <a:r>
                      <a:rPr lang="ru-RU" smtClean="0"/>
                      <a:t>;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8"/>
              <c:layout/>
              <c:tx>
                <c:rich>
                  <a:bodyPr/>
                  <a:lstStyle/>
                  <a:p>
                    <a:r>
                      <a:rPr lang="ru-RU" dirty="0"/>
                      <a:t>Ремонт уличного освещения в п. Беляево Ункурдинского сельского </a:t>
                    </a:r>
                    <a:r>
                      <a:rPr lang="ru-RU"/>
                      <a:t>поселения</a:t>
                    </a:r>
                    <a:r>
                      <a:rPr lang="ru-RU" smtClean="0"/>
                      <a:t>;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9"/>
              <c:layout/>
              <c:tx>
                <c:rich>
                  <a:bodyPr/>
                  <a:lstStyle/>
                  <a:p>
                    <a:r>
                      <a:rPr lang="ru-RU" dirty="0"/>
                      <a:t>Ремонт ограждения Парка Победы с. </a:t>
                    </a:r>
                    <a:r>
                      <a:rPr lang="ru-RU" err="1"/>
                      <a:t>Ункурда</a:t>
                    </a:r>
                    <a:r>
                      <a:rPr lang="ru-RU" smtClean="0"/>
                      <a:t>;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0"/>
              <c:layout/>
              <c:tx>
                <c:rich>
                  <a:bodyPr/>
                  <a:lstStyle/>
                  <a:p>
                    <a:r>
                      <a:rPr lang="ru-RU" dirty="0"/>
                      <a:t>Ремонт изгороди </a:t>
                    </a:r>
                    <a:r>
                      <a:rPr lang="ru-RU" dirty="0" smtClean="0"/>
                      <a:t>гор. кладбища: </a:t>
                    </a:r>
                    <a:r>
                      <a:rPr lang="ru-RU" dirty="0"/>
                      <a:t>г. Нязепетровск, ул. </a:t>
                    </a:r>
                    <a:r>
                      <a:rPr lang="ru-RU" dirty="0" smtClean="0"/>
                      <a:t>Колина,1;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1"/>
              <c:layout/>
              <c:tx>
                <c:rich>
                  <a:bodyPr/>
                  <a:lstStyle/>
                  <a:p>
                    <a:r>
                      <a:rPr lang="ru-RU" dirty="0"/>
                      <a:t>Ремонт Братской могилы, находящейся на территории городского </a:t>
                    </a:r>
                    <a:r>
                      <a:rPr lang="ru-RU" dirty="0" smtClean="0"/>
                      <a:t>кладбища;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2"/>
              <c:layout/>
              <c:tx>
                <c:rich>
                  <a:bodyPr/>
                  <a:lstStyle/>
                  <a:p>
                    <a:r>
                      <a:rPr lang="ru-RU" dirty="0"/>
                      <a:t>Ремонт тротуара, </a:t>
                    </a:r>
                    <a:r>
                      <a:rPr lang="ru-RU" dirty="0" smtClean="0"/>
                      <a:t>Нязепетровск</a:t>
                    </a:r>
                    <a:r>
                      <a:rPr lang="ru-RU" dirty="0"/>
                      <a:t>, ул. Клубная, от дома культуры им. </a:t>
                    </a:r>
                    <a:r>
                      <a:rPr lang="ru-RU" dirty="0" err="1"/>
                      <a:t>Кутасова</a:t>
                    </a:r>
                    <a:r>
                      <a:rPr lang="ru-RU" dirty="0"/>
                      <a:t> до ул. Чайковского</a:t>
                    </a:r>
                    <a:r>
                      <a:rPr lang="ru-RU" dirty="0" smtClean="0"/>
                      <a:t>;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3"/>
              <c:layout>
                <c:manualLayout>
                  <c:x val="-9.7632300892804627E-2"/>
                  <c:y val="-8.018784949820402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Ремонт тротуара, </a:t>
                    </a:r>
                    <a:r>
                      <a:rPr lang="ru-RU" dirty="0" smtClean="0"/>
                      <a:t>: </a:t>
                    </a:r>
                    <a:r>
                      <a:rPr lang="ru-RU" dirty="0"/>
                      <a:t>г. Нязепетровск </a:t>
                    </a:r>
                    <a:r>
                      <a:rPr lang="ru-RU" dirty="0" smtClean="0"/>
                      <a:t>у </a:t>
                    </a:r>
                    <a:r>
                      <a:rPr lang="ru-RU" dirty="0"/>
                      <a:t>МКОУ "СОШ № 27 г. Нязепетровска</a:t>
                    </a:r>
                    <a:r>
                      <a:rPr lang="ru-RU" dirty="0" smtClean="0"/>
                      <a:t>";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4"/>
              <c:layout/>
              <c:tx>
                <c:rich>
                  <a:bodyPr/>
                  <a:lstStyle/>
                  <a:p>
                    <a:r>
                      <a:rPr lang="ru-RU" dirty="0"/>
                      <a:t>Ремонт тротуара, </a:t>
                    </a:r>
                    <a:r>
                      <a:rPr lang="ru-RU" dirty="0" smtClean="0"/>
                      <a:t>по </a:t>
                    </a:r>
                    <a:r>
                      <a:rPr lang="ru-RU" dirty="0"/>
                      <a:t>адресу: г. Нязепетровск по ул. </a:t>
                    </a:r>
                    <a:r>
                      <a:rPr lang="ru-RU" dirty="0" smtClean="0"/>
                      <a:t>Ленина; </a:t>
                    </a:r>
                    <a:endParaRPr lang="ru-RU" dirty="0"/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9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Лист1!$A$2:$A$26</c:f>
              <c:strCache>
                <c:ptCount val="25"/>
                <c:pt idx="0">
                  <c:v>Ремонт тротуара, расположенного по адресу: Челябинская область, г. Нязепетровск ул. Щербакова и ул. К Либкнехта у МКОУ "СОШ№1 г. Нязепетровска"</c:v>
                </c:pt>
                <c:pt idx="1">
                  <c:v>Ремонт линии наружного освещения, расположенной по адресу: Челябинская область, г. Нязепетровск, ул. Новоселов</c:v>
                </c:pt>
                <c:pt idx="2">
                  <c:v>Обустройство кюветов для внутрипоселковых дорог по улицам с. Ункурда</c:v>
                </c:pt>
                <c:pt idx="3">
                  <c:v>Ремонт ограждения Парка Победы в с. Арасланово, ул. Мира</c:v>
                </c:pt>
                <c:pt idx="4">
                  <c:v>Ремонт линий наружного освещения общей протяженностью 2110 метров, расположенных по адресу: Челябинская область, г. Нязепетровск, ул. Новоселов, ул.Мичурина, ул.Дзержинского, ул.8 марта, ул.Кооперативная</c:v>
                </c:pt>
                <c:pt idx="5">
                  <c:v>Текущий ремонт автодороги, расположенной по адресу д. Бехтерева, ул. Новоселов</c:v>
                </c:pt>
                <c:pt idx="6">
                  <c:v>Текущий ремонт участка автодороги от ул. Ленина до ул. Гагарина, перед почтовым отделением в д. Ситцева</c:v>
                </c:pt>
                <c:pt idx="7">
                  <c:v>Текущий ремонт участка автодороги от ул. Ленина от дома 29 до дома 35 в д. Ситцева</c:v>
                </c:pt>
                <c:pt idx="8">
                  <c:v>Установка ограждения на ж/б мосту через р. Арганча, д. Ташкинова, ул. 27 съезда КПСС</c:v>
                </c:pt>
                <c:pt idx="9">
                  <c:v>Замена оконных блоков МКОУ "Детский сад комбинированного вида № 7 "Рябинушка"</c:v>
                </c:pt>
                <c:pt idx="10">
                  <c:v>Ремонт водосточной системы МКОУ "Детский сад комбинированного вида № 7 "Рябинушка"</c:v>
                </c:pt>
                <c:pt idx="11">
                  <c:v>Капитальный ремонт пола МКОУ "Детский сад комбинированного вида № 1 "Улыбка"</c:v>
                </c:pt>
                <c:pt idx="12">
                  <c:v>Замена дверей для МКДОУ "Детский сад комбинированного вида №7 "Рябинушка"</c:v>
                </c:pt>
                <c:pt idx="13">
                  <c:v>Ремонт ограждения кладбища в п. Арасланово</c:v>
                </c:pt>
                <c:pt idx="14">
                  <c:v>Ремонт забора вокруг христианского кладбища в с. Ункурда</c:v>
                </c:pt>
                <c:pt idx="15">
                  <c:v>Ремонт водонапорной башни с. Шемаха, ул. Советская, скважина 5040</c:v>
                </c:pt>
                <c:pt idx="16">
                  <c:v>Ремонт летнего водопровода п. Сказ, ул. Луговая</c:v>
                </c:pt>
                <c:pt idx="17">
                  <c:v>Ремонт помещения над скважиной п. Сказ, ул. Школьная</c:v>
                </c:pt>
                <c:pt idx="18">
                  <c:v>Ремонт уличного освещения в п. Беляево Ункурдинского сельского поселения</c:v>
                </c:pt>
                <c:pt idx="19">
                  <c:v>Ремонт ограждения Парка Победы с. Ункурда</c:v>
                </c:pt>
                <c:pt idx="20">
                  <c:v>Ремонт изгороди городского кладбища, расположенного по адресу: г. Нязепетровск, ул. Колина,1</c:v>
                </c:pt>
                <c:pt idx="21">
                  <c:v>Ремонт Братской могилы, находящейся на территории городского кладбища, расположенного по адресу: г.Нязепетровск, ул Колина,1</c:v>
                </c:pt>
                <c:pt idx="22">
                  <c:v>Ремонт тротуара, расположенного по адресу: г. Нязепетровск, ул. Клубная, от дома культуры им. Кутасова до ул. Чайковского</c:v>
                </c:pt>
                <c:pt idx="23">
                  <c:v>Ремонт тротуара, расположенного по адресу: г. Нязепетровск по ул. С.Лазо и ул. Кутузова у МКОУ "СОШ № 27 г. Нязепетровска"</c:v>
                </c:pt>
                <c:pt idx="24">
                  <c:v>Ремонт тротуара, расположенного по адресу: г. Нязепетровск по ул. Ленина около Нязепетровского филиала ГБПОУ "Каслинский промышленно-гуманитарный техникум"</c:v>
                </c:pt>
              </c:strCache>
            </c:strRef>
          </c:cat>
          <c:val>
            <c:numRef>
              <c:f>Лист1!$B$2:$B$26</c:f>
              <c:numCache>
                <c:formatCode>#,##0.00</c:formatCode>
                <c:ptCount val="25"/>
                <c:pt idx="0">
                  <c:v>0</c:v>
                </c:pt>
                <c:pt idx="1">
                  <c:v>197098.8</c:v>
                </c:pt>
                <c:pt idx="2">
                  <c:v>155000</c:v>
                </c:pt>
                <c:pt idx="3">
                  <c:v>119681</c:v>
                </c:pt>
                <c:pt idx="4">
                  <c:v>599979.6</c:v>
                </c:pt>
                <c:pt idx="5">
                  <c:v>180000</c:v>
                </c:pt>
                <c:pt idx="6">
                  <c:v>185356.97999999998</c:v>
                </c:pt>
                <c:pt idx="7">
                  <c:v>186000</c:v>
                </c:pt>
                <c:pt idx="8">
                  <c:v>0</c:v>
                </c:pt>
                <c:pt idx="9">
                  <c:v>1262251.2</c:v>
                </c:pt>
                <c:pt idx="10">
                  <c:v>91918</c:v>
                </c:pt>
                <c:pt idx="11">
                  <c:v>784896</c:v>
                </c:pt>
                <c:pt idx="12">
                  <c:v>218400</c:v>
                </c:pt>
                <c:pt idx="13">
                  <c:v>119681</c:v>
                </c:pt>
                <c:pt idx="14">
                  <c:v>120000</c:v>
                </c:pt>
                <c:pt idx="15">
                  <c:v>205000</c:v>
                </c:pt>
                <c:pt idx="16">
                  <c:v>66744</c:v>
                </c:pt>
                <c:pt idx="17">
                  <c:v>36213</c:v>
                </c:pt>
                <c:pt idx="18">
                  <c:v>125000</c:v>
                </c:pt>
                <c:pt idx="19">
                  <c:v>150000</c:v>
                </c:pt>
                <c:pt idx="20">
                  <c:v>252834.74000000008</c:v>
                </c:pt>
                <c:pt idx="21">
                  <c:v>379730.26</c:v>
                </c:pt>
                <c:pt idx="22">
                  <c:v>480000.04</c:v>
                </c:pt>
                <c:pt idx="23">
                  <c:v>640000.04</c:v>
                </c:pt>
                <c:pt idx="24">
                  <c:v>340000.03</c:v>
                </c:pt>
              </c:numCache>
            </c:numRef>
          </c:val>
        </c:ser>
      </c:pie3DChart>
    </c:plotArea>
    <c:plotVisOnly val="1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60"/>
      <c:perspective val="0"/>
    </c:view3D>
    <c:plotArea>
      <c:layout>
        <c:manualLayout>
          <c:layoutTarget val="inner"/>
          <c:xMode val="edge"/>
          <c:yMode val="edge"/>
          <c:x val="7.0379946093173898E-2"/>
          <c:y val="6.8943002819689028E-2"/>
          <c:w val="0.85294825274142283"/>
          <c:h val="0.8249940157128643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2020 год </c:v>
                </c:pt>
              </c:strCache>
            </c:strRef>
          </c:tx>
          <c:explosion val="23"/>
          <c:dPt>
            <c:idx val="0"/>
            <c:spPr>
              <a:solidFill>
                <a:srgbClr val="30F035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9D6D-4960-8FAC-17AA51A3522F}"/>
              </c:ext>
            </c:extLst>
          </c:dPt>
          <c:dPt>
            <c:idx val="3"/>
            <c:spPr>
              <a:solidFill>
                <a:schemeClr val="accent5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D6D-4960-8FAC-17AA51A3522F}"/>
              </c:ext>
            </c:extLst>
          </c:dPt>
          <c:dPt>
            <c:idx val="4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D6D-4960-8FAC-17AA51A3522F}"/>
              </c:ext>
            </c:extLst>
          </c:dPt>
          <c:dPt>
            <c:idx val="6"/>
            <c:spPr>
              <a:solidFill>
                <a:schemeClr val="accent2"/>
              </a:solidFill>
              <a:ln w="12000" cap="flat" cmpd="sng" algn="ctr">
                <a:solidFill>
                  <a:schemeClr val="accent1"/>
                </a:solidFill>
                <a:prstDash val="solid"/>
              </a:ln>
              <a:effectLst>
                <a:glow rad="63500">
                  <a:schemeClr val="accent1">
                    <a:alpha val="45000"/>
                    <a:satMod val="120000"/>
                  </a:schemeClr>
                </a:glow>
              </a:effectLst>
              <a:scene3d>
                <a:camera prst="orthographicFront"/>
                <a:lightRig rig="brightRoom" dir="tl">
                  <a:rot lat="0" lon="0" rev="8700000"/>
                </a:lightRig>
              </a:scene3d>
              <a:sp3d>
                <a:bevelT prst="relaxedInset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D6D-4960-8FAC-17AA51A3522F}"/>
              </c:ext>
            </c:extLst>
          </c:dPt>
          <c:dPt>
            <c:idx val="7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9D6D-4960-8FAC-17AA51A3522F}"/>
              </c:ext>
            </c:extLst>
          </c:dPt>
          <c:dPt>
            <c:idx val="8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D6D-4960-8FAC-17AA51A3522F}"/>
              </c:ext>
            </c:extLst>
          </c:dPt>
          <c:dPt>
            <c:idx val="9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9D6D-4960-8FAC-17AA51A3522F}"/>
              </c:ext>
            </c:extLst>
          </c:dPt>
          <c:dPt>
            <c:idx val="10"/>
            <c:spPr>
              <a:solidFill>
                <a:schemeClr val="tx2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D6D-4960-8FAC-17AA51A3522F}"/>
              </c:ext>
            </c:extLst>
          </c:dPt>
          <c:dLbls>
            <c:dLbl>
              <c:idx val="0"/>
              <c:layout>
                <c:manualLayout>
                  <c:x val="2.5567928023553892E-2"/>
                  <c:y val="7.4487560772856414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Общегосударственные вопросы ; </a:t>
                    </a:r>
                    <a:r>
                      <a:rPr lang="ru-RU" dirty="0" smtClean="0"/>
                      <a:t>60 </a:t>
                    </a:r>
                    <a:r>
                      <a:rPr lang="ru-RU" sz="1100" b="0" i="0" u="none" strike="noStrike" baseline="0" dirty="0" smtClean="0"/>
                      <a:t>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D6D-4960-8FAC-17AA51A3522F}"/>
                </c:ext>
              </c:extLst>
            </c:dLbl>
            <c:dLbl>
              <c:idx val="1"/>
              <c:layout>
                <c:manualLayout>
                  <c:x val="0.13876817479691791"/>
                  <c:y val="4.2534324570909403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Национальная оборона ; </a:t>
                    </a:r>
                    <a:r>
                      <a:rPr lang="ru-RU" dirty="0" smtClean="0"/>
                      <a:t>1,1 </a:t>
                    </a:r>
                    <a:r>
                      <a:rPr lang="ru-RU" sz="1100" b="0" i="0" u="none" strike="noStrike" baseline="0" dirty="0" smtClean="0"/>
                      <a:t>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D6D-4960-8FAC-17AA51A3522F}"/>
                </c:ext>
              </c:extLst>
            </c:dLbl>
            <c:dLbl>
              <c:idx val="2"/>
              <c:layout>
                <c:manualLayout>
                  <c:x val="0.13344807100397346"/>
                  <c:y val="0.15074572247744236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1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dirty="0"/>
                      <a:t>Национальная безопасность и правоохранительная деятельность ; </a:t>
                    </a:r>
                    <a:r>
                      <a:rPr lang="ru-RU" dirty="0" smtClean="0"/>
                      <a:t>4,5 </a:t>
                    </a:r>
                    <a:r>
                      <a:rPr lang="ru-RU" sz="1100" b="0" i="0" u="none" strike="noStrike" baseline="0" dirty="0" smtClean="0"/>
                      <a:t>млн. руб.</a:t>
                    </a:r>
                    <a:endParaRPr lang="ru-RU" dirty="0"/>
                  </a:p>
                </c:rich>
              </c:tx>
              <c:spPr>
                <a:noFill/>
                <a:ln w="19050" cap="flat" cmpd="sng" algn="ctr">
                  <a:noFill/>
                  <a:prstDash val="solid"/>
                </a:ln>
                <a:effectLst/>
              </c:spPr>
              <c:showLegendKey val="1"/>
              <c:showVal val="1"/>
              <c:showCatName val="1"/>
            </c:dLbl>
            <c:dLbl>
              <c:idx val="3"/>
              <c:layout>
                <c:manualLayout>
                  <c:x val="0.11284747292364525"/>
                  <c:y val="0.32588307838124869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Национальная экономика ; </a:t>
                    </a:r>
                    <a:r>
                      <a:rPr lang="ru-RU" dirty="0" smtClean="0"/>
                      <a:t>48,2 </a:t>
                    </a:r>
                    <a:r>
                      <a:rPr lang="ru-RU" sz="1100" b="0" i="0" u="none" strike="noStrike" baseline="0" dirty="0" smtClean="0"/>
                      <a:t>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D6D-4960-8FAC-17AA51A3522F}"/>
                </c:ext>
              </c:extLst>
            </c:dLbl>
            <c:dLbl>
              <c:idx val="4"/>
              <c:layout>
                <c:manualLayout>
                  <c:x val="3.5196113062461246E-2"/>
                  <c:y val="0.32259971896706341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ЖКХ ; </a:t>
                    </a:r>
                    <a:r>
                      <a:rPr lang="ru-RU" dirty="0" smtClean="0"/>
                      <a:t>172 </a:t>
                    </a:r>
                    <a:r>
                      <a:rPr lang="ru-RU" sz="1100" b="0" i="0" u="none" strike="noStrike" baseline="0" dirty="0" smtClean="0"/>
                      <a:t>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D6D-4960-8FAC-17AA51A3522F}"/>
                </c:ext>
              </c:extLst>
            </c:dLbl>
            <c:dLbl>
              <c:idx val="5"/>
              <c:layout>
                <c:manualLayout>
                  <c:x val="-6.9982252684174698E-2"/>
                  <c:y val="0.3105719082856210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Охрана окружающей среды ; </a:t>
                    </a:r>
                    <a:r>
                      <a:rPr lang="ru-RU" dirty="0" smtClean="0"/>
                      <a:t>1 </a:t>
                    </a:r>
                    <a:r>
                      <a:rPr lang="ru-RU" sz="1100" b="0" i="0" u="none" strike="noStrike" baseline="0" dirty="0" smtClean="0"/>
                      <a:t>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D6D-4960-8FAC-17AA51A3522F}"/>
                </c:ext>
              </c:extLst>
            </c:dLbl>
            <c:dLbl>
              <c:idx val="6"/>
              <c:layout>
                <c:manualLayout>
                  <c:x val="-0.29081033740402012"/>
                  <c:y val="6.0246284962193898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Образование ; </a:t>
                    </a:r>
                    <a:r>
                      <a:rPr lang="ru-RU" dirty="0" smtClean="0"/>
                      <a:t>376 </a:t>
                    </a:r>
                    <a:r>
                      <a:rPr lang="ru-RU" sz="1100" b="0" i="0" u="none" strike="noStrike" baseline="0" dirty="0" smtClean="0"/>
                      <a:t>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D6D-4960-8FAC-17AA51A3522F}"/>
                </c:ext>
              </c:extLst>
            </c:dLbl>
            <c:dLbl>
              <c:idx val="7"/>
              <c:layout>
                <c:manualLayout>
                  <c:x val="2.3629022226400294E-2"/>
                  <c:y val="9.0804073412813352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Культура, кинематография ; </a:t>
                    </a:r>
                    <a:r>
                      <a:rPr lang="ru-RU" dirty="0" smtClean="0"/>
                      <a:t>54,8 </a:t>
                    </a:r>
                    <a:r>
                      <a:rPr lang="ru-RU" sz="1100" b="0" i="0" u="none" strike="noStrike" baseline="0" dirty="0" smtClean="0"/>
                      <a:t>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D6D-4960-8FAC-17AA51A3522F}"/>
                </c:ext>
              </c:extLst>
            </c:dLbl>
            <c:dLbl>
              <c:idx val="8"/>
              <c:layout>
                <c:manualLayout>
                  <c:x val="-8.2792320321483856E-3"/>
                  <c:y val="0.194373356012086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Социальная политика ; </a:t>
                    </a:r>
                    <a:r>
                      <a:rPr lang="ru-RU" dirty="0" smtClean="0"/>
                      <a:t>189,2 </a:t>
                    </a:r>
                    <a:r>
                      <a:rPr lang="ru-RU" sz="1100" b="0" i="0" u="none" strike="noStrike" baseline="0" dirty="0" smtClean="0"/>
                      <a:t>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D6D-4960-8FAC-17AA51A3522F}"/>
                </c:ext>
              </c:extLst>
            </c:dLbl>
            <c:dLbl>
              <c:idx val="9"/>
              <c:layout>
                <c:manualLayout>
                  <c:x val="-0.10919180869741919"/>
                  <c:y val="0.29814860164207135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Физическая культура и спорт ; </a:t>
                    </a:r>
                    <a:r>
                      <a:rPr lang="ru-RU" dirty="0" smtClean="0"/>
                      <a:t>38,7 </a:t>
                    </a:r>
                    <a:r>
                      <a:rPr lang="ru-RU" sz="1100" b="0" i="0" u="none" strike="noStrike" baseline="0" dirty="0" smtClean="0"/>
                      <a:t>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D6D-4960-8FAC-17AA51A3522F}"/>
                </c:ext>
              </c:extLst>
            </c:dLbl>
            <c:dLbl>
              <c:idx val="10"/>
              <c:layout>
                <c:manualLayout>
                  <c:x val="-0.15528236653667174"/>
                  <c:y val="0.19624188861644495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Межбюджетные трансферты общего характера системы ; </a:t>
                    </a:r>
                    <a:r>
                      <a:rPr lang="ru-RU" dirty="0" smtClean="0"/>
                      <a:t>28,8 </a:t>
                    </a:r>
                    <a:r>
                      <a:rPr lang="ru-RU" sz="1100" b="0" i="0" u="none" strike="noStrike" baseline="0" dirty="0" smtClean="0"/>
                      <a:t>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D6D-4960-8FAC-17AA51A3522F}"/>
                </c:ext>
              </c:extLst>
            </c:dLbl>
            <c:dLbl>
              <c:idx val="11"/>
              <c:layout>
                <c:manualLayout>
                  <c:x val="0.52854419309535372"/>
                  <c:y val="0.5264250763999618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Общегосударственные вопросы; </a:t>
                    </a:r>
                    <a:r>
                      <a:rPr lang="ru-RU" dirty="0" smtClean="0"/>
                      <a:t>61,5 </a:t>
                    </a:r>
                    <a:r>
                      <a:rPr lang="ru-RU" sz="1100" b="0" i="0" u="none" strike="noStrike" baseline="0" dirty="0" smtClean="0"/>
                      <a:t>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D6D-4960-8FAC-17AA51A3522F}"/>
                </c:ext>
              </c:extLst>
            </c:dLbl>
            <c:dLbl>
              <c:idx val="12"/>
              <c:layout>
                <c:manualLayout>
                  <c:x val="-0.28186101354360438"/>
                  <c:y val="2.7320125619845068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Национальная безопасность и правоохранительная деятельность ; </a:t>
                    </a:r>
                    <a:r>
                      <a:rPr lang="ru-RU" dirty="0" smtClean="0"/>
                      <a:t>7,4 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D6D-4960-8FAC-17AA51A3522F}"/>
                </c:ext>
              </c:extLst>
            </c:dLbl>
            <c:dLbl>
              <c:idx val="13"/>
              <c:layout>
                <c:manualLayout>
                  <c:x val="-9.2109720477401819E-2"/>
                  <c:y val="1.0647095549633773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Национальная оборона ; </a:t>
                    </a:r>
                    <a:r>
                      <a:rPr lang="ru-RU" smtClean="0"/>
                      <a:t>1 </a:t>
                    </a:r>
                    <a:r>
                      <a:rPr lang="ru-RU" sz="1100" b="0" i="0" u="none" strike="noStrike" baseline="0" smtClean="0"/>
                      <a:t>млн. руб.</a:t>
                    </a:r>
                    <a:endParaRPr lang="ru-RU"/>
                  </a:p>
                </c:rich>
              </c:tx>
              <c:showLegendKey val="1"/>
              <c:showVal val="1"/>
              <c:showCatName val="1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Лист1!$A$2:$A$15</c:f>
              <c:strCache>
                <c:ptCount val="14"/>
                <c:pt idx="0">
                  <c:v>Общегосударственные вопросы </c:v>
                </c:pt>
                <c:pt idx="1">
                  <c:v>Национальная оборона </c:v>
                </c:pt>
                <c:pt idx="2">
                  <c:v>Национальная безопасность и правоохранительная деятельность </c:v>
                </c:pt>
                <c:pt idx="3">
                  <c:v>Национальная экономика </c:v>
                </c:pt>
                <c:pt idx="4">
                  <c:v>ЖКХ </c:v>
                </c:pt>
                <c:pt idx="5">
                  <c:v>Охрана окружающей среды </c:v>
                </c:pt>
                <c:pt idx="6">
                  <c:v>Образование </c:v>
                </c:pt>
                <c:pt idx="7">
                  <c:v>Культура, кинематография </c:v>
                </c:pt>
                <c:pt idx="8">
                  <c:v>Социальная политика </c:v>
                </c:pt>
                <c:pt idx="9">
                  <c:v>Физическая культура и спорт </c:v>
                </c:pt>
                <c:pt idx="10">
                  <c:v>Межбюджетные трансферты общего характера системы </c:v>
                </c:pt>
                <c:pt idx="11">
                  <c:v>Общегосударственные вопросы</c:v>
                </c:pt>
                <c:pt idx="12">
                  <c:v>Национальная безопасность и правоохранительная деятельность </c:v>
                </c:pt>
                <c:pt idx="13">
                  <c:v>Национальная оборона 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60</c:v>
                </c:pt>
                <c:pt idx="1">
                  <c:v>1.1000000000000001</c:v>
                </c:pt>
                <c:pt idx="2">
                  <c:v>4.5</c:v>
                </c:pt>
                <c:pt idx="3">
                  <c:v>48.2</c:v>
                </c:pt>
                <c:pt idx="4">
                  <c:v>172</c:v>
                </c:pt>
                <c:pt idx="5">
                  <c:v>1</c:v>
                </c:pt>
                <c:pt idx="6">
                  <c:v>376</c:v>
                </c:pt>
                <c:pt idx="7">
                  <c:v>54.8</c:v>
                </c:pt>
                <c:pt idx="8">
                  <c:v>189.2</c:v>
                </c:pt>
                <c:pt idx="9">
                  <c:v>38.700000000000003</c:v>
                </c:pt>
                <c:pt idx="10">
                  <c:v>28.8</c:v>
                </c:pt>
                <c:pt idx="11">
                  <c:v>61.5</c:v>
                </c:pt>
                <c:pt idx="12">
                  <c:v>7.4</c:v>
                </c:pt>
                <c:pt idx="1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9D6D-4960-8FAC-17AA51A3522F}"/>
            </c:ext>
          </c:extLst>
        </c:ser>
      </c:pie3DChart>
    </c:plotArea>
    <c:plotVisOnly val="1"/>
    <c:dispBlanksAs val="zero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33503507739102856"/>
          <c:y val="0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view3D>
      <c:rotX val="30"/>
      <c:rAngAx val="1"/>
    </c:view3D>
    <c:plotArea>
      <c:layout>
        <c:manualLayout>
          <c:layoutTarget val="inner"/>
          <c:xMode val="edge"/>
          <c:yMode val="edge"/>
          <c:x val="0.12220877180072116"/>
          <c:y val="0.10848174989103776"/>
          <c:w val="0.63615645006990962"/>
          <c:h val="0.8224293785310743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Собственные ресурсы</c:v>
                </c:pt>
              </c:strCache>
            </c:strRef>
          </c:tx>
          <c:explosion val="15"/>
          <c:dPt>
            <c:idx val="0"/>
            <c:explosion val="9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005-4F41-BDC4-3F14E59F1CAE}"/>
              </c:ext>
            </c:extLst>
          </c:dPt>
          <c:dPt>
            <c:idx val="1"/>
            <c:explosion val="9"/>
          </c:dPt>
          <c:dPt>
            <c:idx val="2"/>
            <c:explosion val="12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005-4F41-BDC4-3F14E59F1CAE}"/>
              </c:ext>
            </c:extLst>
          </c:dPt>
          <c:dLbls>
            <c:dLbl>
              <c:idx val="0"/>
              <c:layout>
                <c:manualLayout>
                  <c:x val="-5.7574508793877266E-2"/>
                  <c:y val="-0.3067238311312783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Собственные ресурсы; Фонд оплаты труда; </a:t>
                    </a:r>
                    <a:r>
                      <a:rPr lang="ru-RU" dirty="0" smtClean="0"/>
                      <a:t>216,9</a:t>
                    </a:r>
                    <a:r>
                      <a:rPr lang="ru-RU" baseline="0" dirty="0" smtClean="0"/>
                      <a:t> </a:t>
                    </a:r>
                    <a:r>
                      <a:rPr lang="ru-RU" sz="1400" b="0" i="0" u="none" strike="noStrike" baseline="0" dirty="0" smtClean="0"/>
                      <a:t>млн. руб.</a:t>
                    </a:r>
                    <a:endParaRPr lang="ru-RU" dirty="0"/>
                  </a:p>
                </c:rich>
              </c:tx>
              <c:showVal val="1"/>
              <c:showCatName val="1"/>
              <c:showSer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005-4F41-BDC4-3F14E59F1CAE}"/>
                </c:ext>
              </c:extLst>
            </c:dLbl>
            <c:dLbl>
              <c:idx val="1"/>
              <c:layout>
                <c:manualLayout>
                  <c:x val="1.0539406873206252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Собственные ресурсы; Коммунальные услуги; </a:t>
                    </a:r>
                    <a:r>
                      <a:rPr lang="ru-RU" dirty="0" smtClean="0"/>
                      <a:t>50,7 </a:t>
                    </a:r>
                    <a:r>
                      <a:rPr lang="ru-RU" sz="1400" b="0" i="0" u="none" strike="noStrike" baseline="0" dirty="0" smtClean="0"/>
                      <a:t>млн. руб.</a:t>
                    </a:r>
                    <a:endParaRPr lang="ru-RU" dirty="0"/>
                  </a:p>
                </c:rich>
              </c:tx>
              <c:showVal val="1"/>
              <c:showCatName val="1"/>
              <c:showSer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005-4F41-BDC4-3F14E59F1CAE}"/>
                </c:ext>
              </c:extLst>
            </c:dLbl>
            <c:dLbl>
              <c:idx val="2"/>
              <c:layout>
                <c:manualLayout>
                  <c:x val="8.9252336448598247E-3"/>
                  <c:y val="-0.1779253970372363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Собственные ресурсы; Прочие расходы; </a:t>
                    </a:r>
                    <a:r>
                      <a:rPr lang="ru-RU" dirty="0" smtClean="0"/>
                      <a:t>124,4 </a:t>
                    </a:r>
                    <a:r>
                      <a:rPr lang="ru-RU" sz="1400" b="0" i="0" u="none" strike="noStrike" baseline="0" dirty="0" smtClean="0"/>
                      <a:t>млн. руб.</a:t>
                    </a:r>
                    <a:endParaRPr lang="ru-RU" dirty="0"/>
                  </a:p>
                </c:rich>
              </c:tx>
              <c:showVal val="1"/>
              <c:showCatName val="1"/>
              <c:showSer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005-4F41-BDC4-3F14E59F1C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CatName val="1"/>
            <c:showSerName val="1"/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Фонд оплаты труда</c:v>
                </c:pt>
                <c:pt idx="1">
                  <c:v>Коммунальные услуги</c:v>
                </c:pt>
                <c:pt idx="2">
                  <c:v>Прочие расходы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216.9</c:v>
                </c:pt>
                <c:pt idx="1">
                  <c:v>50.7</c:v>
                </c:pt>
                <c:pt idx="2">
                  <c:v>124.4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005-4F41-BDC4-3F14E59F1CAE}"/>
            </c:ext>
          </c:extLst>
        </c:ser>
      </c:pie3DChart>
      <c:spPr>
        <a:effectLst>
          <a:glow rad="139700">
            <a:schemeClr val="accent2">
              <a:satMod val="175000"/>
              <a:alpha val="40000"/>
            </a:schemeClr>
          </a:glow>
        </a:effectLst>
      </c:spPr>
    </c:plotArea>
    <c:legend>
      <c:legendPos val="r"/>
      <c:legendEntry>
        <c:idx val="1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531596634532878"/>
          <c:y val="0.75230681969838875"/>
          <c:w val="0.30634189417911656"/>
          <c:h val="0.21809822501000944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10"/>
    </c:view3D>
    <c:plotArea>
      <c:layout>
        <c:manualLayout>
          <c:layoutTarget val="inner"/>
          <c:xMode val="edge"/>
          <c:yMode val="edge"/>
          <c:x val="8.7422057055952115E-2"/>
          <c:y val="0.14159593398283107"/>
          <c:w val="0.84073220987563457"/>
          <c:h val="0.8128533297744555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2019 год</c:v>
                </c:pt>
              </c:strCache>
            </c:strRef>
          </c:tx>
          <c:explosion val="1"/>
          <c:dPt>
            <c:idx val="0"/>
            <c:spPr>
              <a:solidFill>
                <a:srgbClr val="30F035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2CDE-4A71-8283-AD46A7ECBB10}"/>
              </c:ext>
            </c:extLst>
          </c:dPt>
          <c:dPt>
            <c:idx val="1"/>
            <c:spPr>
              <a:solidFill>
                <a:schemeClr val="accent5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CDE-4A71-8283-AD46A7ECBB10}"/>
              </c:ext>
            </c:extLst>
          </c:dPt>
          <c:dPt>
            <c:idx val="2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CDE-4A71-8283-AD46A7ECBB10}"/>
              </c:ext>
            </c:extLst>
          </c:dPt>
          <c:dPt>
            <c:idx val="3"/>
            <c:spPr>
              <a:solidFill>
                <a:srgbClr val="92D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CDE-4A71-8283-AD46A7ECBB10}"/>
              </c:ext>
            </c:extLst>
          </c:dPt>
          <c:dPt>
            <c:idx val="4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2CDE-4A71-8283-AD46A7ECBB10}"/>
              </c:ext>
            </c:extLst>
          </c:dPt>
          <c:dPt>
            <c:idx val="5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CDE-4A71-8283-AD46A7ECBB10}"/>
              </c:ext>
            </c:extLst>
          </c:dPt>
          <c:dPt>
            <c:idx val="6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2CDE-4A71-8283-AD46A7ECBB10}"/>
              </c:ext>
            </c:extLst>
          </c:dPt>
          <c:dPt>
            <c:idx val="7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CDE-4A71-8283-AD46A7ECBB10}"/>
              </c:ext>
            </c:extLst>
          </c:dPt>
          <c:dLbls>
            <c:dLbl>
              <c:idx val="0"/>
              <c:layout>
                <c:manualLayout>
                  <c:x val="-0.38278865258665468"/>
                  <c:y val="1.8968370479113861E-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КСП
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2,4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млн. руб.;
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0,2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</a:p>
                </c:rich>
              </c:tx>
              <c:spPr/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CDE-4A71-8283-AD46A7ECBB10}"/>
                </c:ext>
              </c:extLst>
            </c:dLbl>
            <c:dLbl>
              <c:idx val="1"/>
              <c:layout>
                <c:manualLayout>
                  <c:x val="-0.25836485392597452"/>
                  <c:y val="-7.3545753814671475E-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Собрание депутатов
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3,8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млн. руб.;
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0,4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</a:p>
                </c:rich>
              </c:tx>
              <c:spPr/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CDE-4A71-8283-AD46A7ECBB10}"/>
                </c:ext>
              </c:extLst>
            </c:dLbl>
            <c:dLbl>
              <c:idx val="2"/>
              <c:layout>
                <c:manualLayout>
                  <c:x val="-8.4793521720999868E-2"/>
                  <c:y val="-5.5890386583033094E-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dirty="0"/>
                      <a:t>КУМИ
12,2 млн. руб.;
</a:t>
                    </a:r>
                    <a:r>
                      <a:rPr lang="ru-RU" sz="1600" dirty="0" smtClean="0"/>
                      <a:t>1,2%</a:t>
                    </a:r>
                    <a:endParaRPr lang="ru-RU" sz="1600" dirty="0"/>
                  </a:p>
                </c:rich>
              </c:tx>
              <c:spPr/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CDE-4A71-8283-AD46A7ECBB10}"/>
                </c:ext>
              </c:extLst>
            </c:dLbl>
            <c:dLbl>
              <c:idx val="3"/>
              <c:layout>
                <c:manualLayout>
                  <c:x val="1.178673927441321E-2"/>
                  <c:y val="-6.1784999332710533E-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Финансовое управление
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42,6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млн. руб.;
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4,4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</a:p>
                </c:rich>
              </c:tx>
              <c:spPr/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CDE-4A71-8283-AD46A7ECBB10}"/>
                </c:ext>
              </c:extLst>
            </c:dLbl>
            <c:dLbl>
              <c:idx val="4"/>
              <c:layout>
                <c:manualLayout>
                  <c:x val="1.7667966737802635E-2"/>
                  <c:y val="3.1307442501890811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</a:t>
                    </a:r>
                    <a:r>
                      <a:rPr lang="ru-RU" sz="1600" dirty="0"/>
                      <a:t>тдел культуры
</a:t>
                    </a:r>
                    <a:r>
                      <a:rPr lang="ru-RU" sz="1600" dirty="0" smtClean="0"/>
                      <a:t>66,4</a:t>
                    </a:r>
                    <a:r>
                      <a:rPr lang="ru-RU" sz="1600" baseline="0" dirty="0" smtClean="0"/>
                      <a:t> </a:t>
                    </a:r>
                    <a:r>
                      <a:rPr lang="ru-RU" sz="1600" dirty="0"/>
                      <a:t>млн. руб.;</a:t>
                    </a:r>
                  </a:p>
                  <a:p>
                    <a:r>
                      <a:rPr lang="ru-RU" sz="1600" dirty="0" smtClean="0"/>
                      <a:t>6,8%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CDE-4A71-8283-AD46A7ECBB10}"/>
                </c:ext>
              </c:extLst>
            </c:dLbl>
            <c:dLbl>
              <c:idx val="5"/>
              <c:layout>
                <c:manualLayout>
                  <c:x val="-2.0654205607476765E-2"/>
                  <c:y val="0.25501957382446039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А</a:t>
                    </a:r>
                    <a:r>
                      <a:rPr lang="ru-RU" sz="1600" dirty="0"/>
                      <a:t>дминистрация района
</a:t>
                    </a:r>
                    <a:r>
                      <a:rPr lang="ru-RU" sz="1600" dirty="0" smtClean="0"/>
                      <a:t>303,6 </a:t>
                    </a:r>
                    <a:r>
                      <a:rPr lang="ru-RU" sz="1600" dirty="0"/>
                      <a:t>млн. руб.;
</a:t>
                    </a:r>
                    <a:r>
                      <a:rPr lang="ru-RU" sz="1600" dirty="0" smtClean="0"/>
                      <a:t>31,0%</a:t>
                    </a:r>
                    <a:endParaRPr lang="ru-RU" sz="1600" dirty="0"/>
                  </a:p>
                </c:rich>
              </c:tx>
              <c:spPr/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CDE-4A71-8283-AD46A7ECBB10}"/>
                </c:ext>
              </c:extLst>
            </c:dLbl>
            <c:dLbl>
              <c:idx val="6"/>
              <c:layout>
                <c:manualLayout>
                  <c:x val="1.7838447764123001E-2"/>
                  <c:y val="8.891632190044154E-3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У</a:t>
                    </a:r>
                    <a:r>
                      <a:rPr lang="ru-RU" sz="1600" dirty="0"/>
                      <a:t>СЗН
</a:t>
                    </a:r>
                    <a:r>
                      <a:rPr lang="ru-RU" sz="1600" dirty="0" smtClean="0"/>
                      <a:t>175,7 </a:t>
                    </a:r>
                    <a:r>
                      <a:rPr lang="ru-RU" sz="1600" dirty="0"/>
                      <a:t>млн. руб.;
</a:t>
                    </a:r>
                    <a:r>
                      <a:rPr lang="ru-RU" sz="1600" dirty="0" smtClean="0"/>
                      <a:t>18,0%</a:t>
                    </a:r>
                    <a:endParaRPr lang="ru-RU" sz="1600" dirty="0"/>
                  </a:p>
                </c:rich>
              </c:tx>
              <c:spPr/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CDE-4A71-8283-AD46A7ECBB10}"/>
                </c:ext>
              </c:extLst>
            </c:dLbl>
            <c:dLbl>
              <c:idx val="7"/>
              <c:layout>
                <c:manualLayout>
                  <c:x val="0"/>
                  <c:y val="0.47146381066773441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dirty="0"/>
                      <a:t>Управление образования
</a:t>
                    </a:r>
                    <a:r>
                      <a:rPr lang="ru-RU" sz="1600" dirty="0" smtClean="0"/>
                      <a:t>372,0 </a:t>
                    </a:r>
                    <a:r>
                      <a:rPr lang="ru-RU" sz="1600" dirty="0"/>
                      <a:t>млн. руб.;
</a:t>
                    </a:r>
                    <a:r>
                      <a:rPr lang="ru-RU" sz="1600" dirty="0" smtClean="0"/>
                      <a:t>38,0%</a:t>
                    </a:r>
                    <a:endParaRPr lang="ru-RU" sz="1600" dirty="0"/>
                  </a:p>
                </c:rich>
              </c:tx>
              <c:spPr/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CDE-4A71-8283-AD46A7ECBB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КСП</c:v>
                </c:pt>
                <c:pt idx="1">
                  <c:v>Собрание депутатов</c:v>
                </c:pt>
                <c:pt idx="2">
                  <c:v>КУМИ</c:v>
                </c:pt>
                <c:pt idx="3">
                  <c:v>Финансовое управление</c:v>
                </c:pt>
                <c:pt idx="4">
                  <c:v>Отдел культуры</c:v>
                </c:pt>
                <c:pt idx="5">
                  <c:v>Администрация района</c:v>
                </c:pt>
                <c:pt idx="6">
                  <c:v>УСЗН</c:v>
                </c:pt>
                <c:pt idx="7">
                  <c:v>Управление образования</c:v>
                </c:pt>
              </c:strCache>
            </c:strRef>
          </c:cat>
          <c:val>
            <c:numRef>
              <c:f>Лист1!$B$2:$B$9</c:f>
              <c:numCache>
                <c:formatCode>#,##0.0</c:formatCode>
                <c:ptCount val="8"/>
                <c:pt idx="0">
                  <c:v>2.2999999999999998</c:v>
                </c:pt>
                <c:pt idx="1">
                  <c:v>3.9</c:v>
                </c:pt>
                <c:pt idx="2">
                  <c:v>12.2</c:v>
                </c:pt>
                <c:pt idx="3">
                  <c:v>47.4</c:v>
                </c:pt>
                <c:pt idx="4">
                  <c:v>64.2</c:v>
                </c:pt>
                <c:pt idx="5">
                  <c:v>216.4</c:v>
                </c:pt>
                <c:pt idx="6">
                  <c:v>164.9</c:v>
                </c:pt>
                <c:pt idx="7">
                  <c:v>360.2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2CDE-4A71-8283-AD46A7ECBB10}"/>
            </c:ext>
          </c:extLst>
        </c:ser>
      </c:pie3DChart>
    </c:plotArea>
    <c:plotVisOnly val="1"/>
    <c:dispBlanksAs val="zero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0.30869</cdr:x>
      <cdr:y>0.07565</cdr:y>
    </cdr:from>
    <cdr:to>
      <cdr:x>0.49084</cdr:x>
      <cdr:y>0.17583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684549" y="348640"/>
          <a:ext cx="1584106" cy="4616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24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0.58522</cdr:x>
      <cdr:y>0.01797</cdr:y>
    </cdr:from>
    <cdr:to>
      <cdr:x>0.70843</cdr:x>
      <cdr:y>0.11815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089488" y="82815"/>
          <a:ext cx="1071522" cy="4616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24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0.66087</cdr:x>
      <cdr:y>0.03077</cdr:y>
    </cdr:from>
    <cdr:to>
      <cdr:x>0.98871</cdr:x>
      <cdr:y>0.13608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616624" y="152882"/>
          <a:ext cx="2786266" cy="5232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w Cen MT"/>
            </a:defRPr>
          </a:lvl1pPr>
          <a:lvl2pPr marL="457200" indent="0">
            <a:defRPr sz="1100">
              <a:latin typeface="Tw Cen MT"/>
            </a:defRPr>
          </a:lvl2pPr>
          <a:lvl3pPr marL="914400" indent="0">
            <a:defRPr sz="1100">
              <a:latin typeface="Tw Cen MT"/>
            </a:defRPr>
          </a:lvl3pPr>
          <a:lvl4pPr marL="1371600" indent="0">
            <a:defRPr sz="1100">
              <a:latin typeface="Tw Cen MT"/>
            </a:defRPr>
          </a:lvl4pPr>
          <a:lvl5pPr marL="1828800" indent="0">
            <a:defRPr sz="1100">
              <a:latin typeface="Tw Cen MT"/>
            </a:defRPr>
          </a:lvl5pPr>
          <a:lvl6pPr marL="2286000" indent="0">
            <a:defRPr sz="1100">
              <a:latin typeface="Tw Cen MT"/>
            </a:defRPr>
          </a:lvl6pPr>
          <a:lvl7pPr marL="2743200" indent="0">
            <a:defRPr sz="1100">
              <a:latin typeface="Tw Cen MT"/>
            </a:defRPr>
          </a:lvl7pPr>
          <a:lvl8pPr marL="3200400" indent="0">
            <a:defRPr sz="1100">
              <a:latin typeface="Tw Cen MT"/>
            </a:defRPr>
          </a:lvl8pPr>
          <a:lvl9pPr marL="3657600" indent="0">
            <a:defRPr sz="1100">
              <a:latin typeface="Tw Cen MT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(+15,0 </a:t>
          </a:r>
          <a:r>
            <a: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% к </a:t>
          </a:r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2020 </a:t>
          </a:r>
          <a:r>
            <a: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году) </a:t>
          </a:r>
          <a:endParaRPr lang="ru-RU" sz="16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r>
            <a: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всего</a:t>
          </a:r>
          <a:endParaRPr lang="ru-RU" sz="12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0.66087</cdr:x>
      <cdr:y>0.12406</cdr:y>
    </cdr:from>
    <cdr:to>
      <cdr:x>0.9939</cdr:x>
      <cdr:y>0.22937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616625" y="616399"/>
          <a:ext cx="2830374" cy="5232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w Cen MT"/>
            </a:defRPr>
          </a:lvl1pPr>
          <a:lvl2pPr marL="457200" indent="0">
            <a:defRPr sz="1100">
              <a:latin typeface="Tw Cen MT"/>
            </a:defRPr>
          </a:lvl2pPr>
          <a:lvl3pPr marL="914400" indent="0">
            <a:defRPr sz="1100">
              <a:latin typeface="Tw Cen MT"/>
            </a:defRPr>
          </a:lvl3pPr>
          <a:lvl4pPr marL="1371600" indent="0">
            <a:defRPr sz="1100">
              <a:latin typeface="Tw Cen MT"/>
            </a:defRPr>
          </a:lvl4pPr>
          <a:lvl5pPr marL="1828800" indent="0">
            <a:defRPr sz="1100">
              <a:latin typeface="Tw Cen MT"/>
            </a:defRPr>
          </a:lvl5pPr>
          <a:lvl6pPr marL="2286000" indent="0">
            <a:defRPr sz="1100">
              <a:latin typeface="Tw Cen MT"/>
            </a:defRPr>
          </a:lvl6pPr>
          <a:lvl7pPr marL="2743200" indent="0">
            <a:defRPr sz="1100">
              <a:latin typeface="Tw Cen MT"/>
            </a:defRPr>
          </a:lvl7pPr>
          <a:lvl8pPr marL="3200400" indent="0">
            <a:defRPr sz="1100">
              <a:latin typeface="Tw Cen MT"/>
            </a:defRPr>
          </a:lvl8pPr>
          <a:lvl9pPr marL="3657600" indent="0">
            <a:defRPr sz="1100">
              <a:latin typeface="Tw Cen MT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(+19,0 </a:t>
          </a:r>
          <a:r>
            <a: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% к </a:t>
          </a:r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2020 </a:t>
          </a:r>
          <a:r>
            <a: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году) </a:t>
          </a:r>
          <a:r>
            <a: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безвозмездные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0.33831</cdr:x>
      <cdr:y>0.07954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0" y="0"/>
          <a:ext cx="2972649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w Cen MT"/>
            </a:defRPr>
          </a:lvl1pPr>
          <a:lvl2pPr marL="457200" indent="0">
            <a:defRPr sz="1100">
              <a:latin typeface="Tw Cen MT"/>
            </a:defRPr>
          </a:lvl2pPr>
          <a:lvl3pPr marL="914400" indent="0">
            <a:defRPr sz="1100">
              <a:latin typeface="Tw Cen MT"/>
            </a:defRPr>
          </a:lvl3pPr>
          <a:lvl4pPr marL="1371600" indent="0">
            <a:defRPr sz="1100">
              <a:latin typeface="Tw Cen MT"/>
            </a:defRPr>
          </a:lvl4pPr>
          <a:lvl5pPr marL="1828800" indent="0">
            <a:defRPr sz="1100">
              <a:latin typeface="Tw Cen MT"/>
            </a:defRPr>
          </a:lvl5pPr>
          <a:lvl6pPr marL="2286000" indent="0">
            <a:defRPr sz="1100">
              <a:latin typeface="Tw Cen MT"/>
            </a:defRPr>
          </a:lvl6pPr>
          <a:lvl7pPr marL="2743200" indent="0">
            <a:defRPr sz="1100">
              <a:latin typeface="Tw Cen MT"/>
            </a:defRPr>
          </a:lvl7pPr>
          <a:lvl8pPr marL="3200400" indent="0">
            <a:defRPr sz="1100">
              <a:latin typeface="Tw Cen MT"/>
            </a:defRPr>
          </a:lvl8pPr>
          <a:lvl9pPr marL="3657600" indent="0">
            <a:defRPr sz="1100">
              <a:latin typeface="Tw Cen MT"/>
            </a:defRPr>
          </a:lvl9pPr>
        </a:lstStyle>
        <a:p xmlns:a="http://schemas.openxmlformats.org/drawingml/2006/main"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0.6617</cdr:x>
      <cdr:y>0.24812</cdr:y>
    </cdr:from>
    <cdr:to>
      <cdr:x>1</cdr:x>
      <cdr:y>0.35343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5623684" y="1232797"/>
          <a:ext cx="2875158" cy="5232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w Cen MT"/>
            </a:defRPr>
          </a:lvl1pPr>
          <a:lvl2pPr marL="457200" indent="0">
            <a:defRPr sz="1100">
              <a:latin typeface="Tw Cen MT"/>
            </a:defRPr>
          </a:lvl2pPr>
          <a:lvl3pPr marL="914400" indent="0">
            <a:defRPr sz="1100">
              <a:latin typeface="Tw Cen MT"/>
            </a:defRPr>
          </a:lvl3pPr>
          <a:lvl4pPr marL="1371600" indent="0">
            <a:defRPr sz="1100">
              <a:latin typeface="Tw Cen MT"/>
            </a:defRPr>
          </a:lvl4pPr>
          <a:lvl5pPr marL="1828800" indent="0">
            <a:defRPr sz="1100">
              <a:latin typeface="Tw Cen MT"/>
            </a:defRPr>
          </a:lvl5pPr>
          <a:lvl6pPr marL="2286000" indent="0">
            <a:defRPr sz="1100">
              <a:latin typeface="Tw Cen MT"/>
            </a:defRPr>
          </a:lvl6pPr>
          <a:lvl7pPr marL="2743200" indent="0">
            <a:defRPr sz="1100">
              <a:latin typeface="Tw Cen MT"/>
            </a:defRPr>
          </a:lvl7pPr>
          <a:lvl8pPr marL="3200400" indent="0">
            <a:defRPr sz="1100">
              <a:latin typeface="Tw Cen MT"/>
            </a:defRPr>
          </a:lvl8pPr>
          <a:lvl9pPr marL="3657600" indent="0">
            <a:defRPr sz="1100">
              <a:latin typeface="Tw Cen MT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(+1,0 </a:t>
          </a:r>
          <a:r>
            <a: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% к </a:t>
          </a:r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2020 </a:t>
          </a:r>
          <a:r>
            <a: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году) </a:t>
          </a:r>
          <a:endParaRPr lang="ru-RU" sz="16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r>
            <a: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собственные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0.66087</cdr:x>
      <cdr:y>0.35667</cdr:y>
    </cdr:from>
    <cdr:to>
      <cdr:x>0.94828</cdr:x>
      <cdr:y>0.46377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5616624" y="1772133"/>
          <a:ext cx="2442658" cy="53212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(-35,0% к </a:t>
          </a:r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2020 </a:t>
          </a:r>
          <a:r>
            <a: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году) </a:t>
          </a:r>
          <a:endParaRPr lang="ru-RU" sz="16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r>
            <a: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МБТ</a:t>
          </a:r>
          <a:endParaRPr lang="ru-RU" sz="12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0.28175</cdr:x>
      <cdr:y>0.63387</cdr:y>
    </cdr:from>
    <cdr:to>
      <cdr:x>0.39362</cdr:x>
      <cdr:y>0.81518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03042" y="319695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0.30818</cdr:x>
      <cdr:y>0.76237</cdr:y>
    </cdr:from>
    <cdr:to>
      <cdr:x>0.42004</cdr:x>
      <cdr:y>0.94367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19066" y="384502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0.11805</cdr:x>
      <cdr:y>0.35536</cdr:y>
    </cdr:from>
    <cdr:to>
      <cdr:x>0.30035</cdr:x>
      <cdr:y>0.41586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71528" y="1536702"/>
          <a:ext cx="1500198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0.53854</cdr:x>
      <cdr:y>0.20813</cdr:y>
    </cdr:from>
    <cdr:to>
      <cdr:x>0.73979</cdr:x>
      <cdr:y>0.33223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432006" y="921854"/>
          <a:ext cx="1656184" cy="5496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0.66972</cdr:x>
      <cdr:y>0.07871</cdr:y>
    </cdr:from>
    <cdr:to>
      <cdr:x>0.94749</cdr:x>
      <cdr:y>0.1621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511556" y="348640"/>
          <a:ext cx="2285936" cy="369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93 </a:t>
          </a:r>
          <a:r>
            <a: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% исполнено)</a:t>
          </a:r>
        </a:p>
      </cdr:txBody>
    </cdr:sp>
  </cdr:relSizeAnchor>
  <cdr:relSizeAnchor xmlns:cdr="http://schemas.openxmlformats.org/drawingml/2006/chartDrawing">
    <cdr:from>
      <cdr:x>0.25174</cdr:x>
      <cdr:y>0.91661</cdr:y>
    </cdr:from>
    <cdr:to>
      <cdr:x>0.59028</cdr:x>
      <cdr:y>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071720" y="4059809"/>
          <a:ext cx="2786048" cy="369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1800" b="1" dirty="0">
            <a:solidFill>
              <a:srgbClr val="FF0000"/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0.11805</cdr:x>
      <cdr:y>0.35536</cdr:y>
    </cdr:from>
    <cdr:to>
      <cdr:x>0.30035</cdr:x>
      <cdr:y>0.41586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71528" y="1536702"/>
          <a:ext cx="1500198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0.18229</cdr:x>
      <cdr:y>0.07246</cdr:y>
    </cdr:from>
    <cdr:to>
      <cdr:x>0.28646</cdr:x>
      <cdr:y>0.14739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500198" y="357190"/>
          <a:ext cx="857256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800" b="1" dirty="0">
            <a:solidFill>
              <a:srgbClr val="FF0000"/>
            </a:solidFill>
            <a:latin typeface="Georgia" pitchFamily="18" charset="0"/>
          </a:endParaRPr>
        </a:p>
      </cdr:txBody>
    </cdr:sp>
  </cdr:relSizeAnchor>
  <cdr:relSizeAnchor xmlns:cdr="http://schemas.openxmlformats.org/drawingml/2006/chartDrawing">
    <cdr:from>
      <cdr:x>0.65105</cdr:x>
      <cdr:y>0.27536</cdr:y>
    </cdr:from>
    <cdr:to>
      <cdr:x>0.8073</cdr:x>
      <cdr:y>0.40648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5357850" y="1357322"/>
          <a:ext cx="1285884" cy="6463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800" b="1" dirty="0">
            <a:solidFill>
              <a:srgbClr val="FF0000"/>
            </a:solidFill>
          </a:endParaRPr>
        </a:p>
        <a:p xmlns:a="http://schemas.openxmlformats.org/drawingml/2006/main">
          <a:endParaRPr lang="ru-RU" sz="1800" b="1" dirty="0">
            <a:solidFill>
              <a:srgbClr val="FF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F0A99-CC93-4E79-ADB1-7E128633B518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1C7DC4-76FE-4D40-9ADA-208B45D771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600" b="1" i="0" baseline="0" dirty="0">
                <a:solidFill>
                  <a:srgbClr val="FF0000"/>
                </a:solidFill>
              </a:rPr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i="0" baseline="0" dirty="0">
                <a:solidFill>
                  <a:srgbClr val="FF0000"/>
                </a:solidFill>
              </a:rPr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Слайд исправлен</a:t>
            </a:r>
            <a:endParaRPr lang="ru-RU" b="1" i="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27584" y="1196752"/>
            <a:ext cx="7774260" cy="898575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Нязепетровский</a:t>
            </a: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муниципальный район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C78992-DE29-4D97-87F3-CCAEABEE3F1B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827584" y="2204864"/>
            <a:ext cx="7786742" cy="280076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Основные итоги исполнения бюджета Нязепетровского муниципального района </a:t>
            </a:r>
          </a:p>
          <a:p>
            <a:pPr algn="ctr">
              <a:defRPr/>
            </a:pPr>
            <a:r>
              <a:rPr lang="ru-RU" sz="4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4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5536" y="5157192"/>
            <a:ext cx="8429684" cy="144655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Докладчик: Заместитель главы по экономике и финансам </a:t>
            </a: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М.В. Горбунова</a:t>
            </a:r>
          </a:p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2022 год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Нязепетровск</a:t>
            </a:r>
          </a:p>
        </p:txBody>
      </p:sp>
      <p:pic>
        <p:nvPicPr>
          <p:cNvPr id="8" name="Рисунок 7" descr="cfoto">
            <a:extLst>
              <a:ext uri="{FF2B5EF4-FFF2-40B4-BE49-F238E27FC236}">
                <a16:creationId xmlns:a16="http://schemas.microsoft.com/office/drawing/2014/main" xmlns="" id="{FF5BB2DF-3DF5-4F30-86E8-80D2FCD17CB3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55883"/>
            <a:ext cx="1143372" cy="1153792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88832" cy="1008112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Функциональная структура расходов бюджета Нязепетровского муниципального района </a:t>
            </a:r>
            <a: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год – </a:t>
            </a:r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978,7 </a:t>
            </a:r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млн. руб.</a:t>
            </a:r>
            <a:endParaRPr lang="ru-RU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20923553"/>
              </p:ext>
            </p:extLst>
          </p:nvPr>
        </p:nvGraphicFramePr>
        <p:xfrm>
          <a:off x="467545" y="1484784"/>
          <a:ext cx="842493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 descr="cfoto">
            <a:extLst>
              <a:ext uri="{FF2B5EF4-FFF2-40B4-BE49-F238E27FC236}">
                <a16:creationId xmlns="" xmlns:a16="http://schemas.microsoft.com/office/drawing/2014/main" id="{3A2EB406-8948-4514-AEEE-47F1FE90718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88640"/>
            <a:ext cx="1080120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60648"/>
            <a:ext cx="7200800" cy="1161792"/>
          </a:xfrm>
          <a:solidFill>
            <a:schemeClr val="accent1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Расходы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Нязепетровского муниципального района за счёт собственных ресурсов в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году  – 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392,0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млн. руб.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85766848"/>
              </p:ext>
            </p:extLst>
          </p:nvPr>
        </p:nvGraphicFramePr>
        <p:xfrm>
          <a:off x="611560" y="1916832"/>
          <a:ext cx="815340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 descr="cfoto">
            <a:extLst>
              <a:ext uri="{FF2B5EF4-FFF2-40B4-BE49-F238E27FC236}">
                <a16:creationId xmlns="" xmlns:a16="http://schemas.microsoft.com/office/drawing/2014/main" id="{3A2EB406-8948-4514-AEEE-47F1FE90718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32656"/>
            <a:ext cx="1080120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272808" cy="1224136"/>
          </a:xfrm>
          <a:solidFill>
            <a:schemeClr val="accent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Ведомственная структура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расходов бюджета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Нязепетровского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муниципального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района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году – 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978,7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млн.руб.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24887746"/>
              </p:ext>
            </p:extLst>
          </p:nvPr>
        </p:nvGraphicFramePr>
        <p:xfrm>
          <a:off x="467544" y="1628800"/>
          <a:ext cx="8352928" cy="4724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Рисунок 3" descr="cfoto">
            <a:extLst>
              <a:ext uri="{FF2B5EF4-FFF2-40B4-BE49-F238E27FC236}">
                <a16:creationId xmlns="" xmlns:a16="http://schemas.microsoft.com/office/drawing/2014/main" id="{3A2EB406-8948-4514-AEEE-47F1FE907188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260648"/>
            <a:ext cx="1152128" cy="11521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312128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428596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МЛН.РУБ.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9900" y="332656"/>
            <a:ext cx="7132579" cy="1296144"/>
          </a:xfrm>
          <a:solidFill>
            <a:schemeClr val="accent1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Расходы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по муниципальным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программам из бюджета Нязепетровского  муниципального района в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году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34641974"/>
              </p:ext>
            </p:extLst>
          </p:nvPr>
        </p:nvGraphicFramePr>
        <p:xfrm>
          <a:off x="467544" y="2060848"/>
          <a:ext cx="8229600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Рисунок 5" descr="cfoto">
            <a:extLst>
              <a:ext uri="{FF2B5EF4-FFF2-40B4-BE49-F238E27FC236}">
                <a16:creationId xmlns="" xmlns:a16="http://schemas.microsoft.com/office/drawing/2014/main" id="{3A2EB406-8948-4514-AEEE-47F1FE907188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32656"/>
            <a:ext cx="1224136" cy="12241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978823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34634"/>
            <a:ext cx="7416824" cy="972108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Основные расходы бюджета Нязепетровского  муниципального района в рамках  муниципальных  программ</a:t>
            </a:r>
            <a:r>
              <a:rPr lang="en-US" sz="1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1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год – 7</a:t>
            </a:r>
            <a:r>
              <a:rPr lang="en-US" sz="1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80,</a:t>
            </a:r>
            <a:r>
              <a:rPr lang="ru-RU" sz="1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 (млн. руб. )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6343265"/>
              </p:ext>
            </p:extLst>
          </p:nvPr>
        </p:nvGraphicFramePr>
        <p:xfrm>
          <a:off x="251520" y="1268760"/>
          <a:ext cx="8786842" cy="5359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 descr="cfoto">
            <a:extLst>
              <a:ext uri="{FF2B5EF4-FFF2-40B4-BE49-F238E27FC236}">
                <a16:creationId xmlns="" xmlns:a16="http://schemas.microsoft.com/office/drawing/2014/main" id="{3A2EB406-8948-4514-AEEE-47F1FE90718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88640"/>
            <a:ext cx="1152128" cy="1008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85628"/>
            <a:ext cx="7128792" cy="1199156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Структура расходов по межбюджетным трансфертам из бюджета Нязепетровского муниципального района за </a:t>
            </a:r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год – </a:t>
            </a:r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133,4 </a:t>
            </a:r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млн.руб.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02539534"/>
              </p:ext>
            </p:extLst>
          </p:nvPr>
        </p:nvGraphicFramePr>
        <p:xfrm>
          <a:off x="395536" y="1628800"/>
          <a:ext cx="8496944" cy="5014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 descr="cfoto">
            <a:extLst>
              <a:ext uri="{FF2B5EF4-FFF2-40B4-BE49-F238E27FC236}">
                <a16:creationId xmlns="" xmlns:a16="http://schemas.microsoft.com/office/drawing/2014/main" id="{3A2EB406-8948-4514-AEEE-47F1FE90718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60648"/>
            <a:ext cx="1296144" cy="12241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488832" cy="1224136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Структура расходов по межбюджетным трансфертам из бюджета Нязепетровского муниципального района в разрезе поселений за </a:t>
            </a:r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год – </a:t>
            </a:r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133,4 </a:t>
            </a:r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2200" dirty="0">
                <a:solidFill>
                  <a:schemeClr val="bg1"/>
                </a:solidFill>
              </a:rPr>
              <a:t>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205163936"/>
              </p:ext>
            </p:extLst>
          </p:nvPr>
        </p:nvGraphicFramePr>
        <p:xfrm>
          <a:off x="323528" y="1700808"/>
          <a:ext cx="856895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 descr="cfoto">
            <a:extLst>
              <a:ext uri="{FF2B5EF4-FFF2-40B4-BE49-F238E27FC236}">
                <a16:creationId xmlns="" xmlns:a16="http://schemas.microsoft.com/office/drawing/2014/main" id="{3A2EB406-8948-4514-AEEE-47F1FE90718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32656"/>
            <a:ext cx="1224136" cy="12241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428596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sz="1600" b="1" dirty="0"/>
              <a:t>МЛН.РУБ.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88640"/>
            <a:ext cx="7272808" cy="1269924"/>
          </a:xfrm>
          <a:solidFill>
            <a:schemeClr val="accent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Динамика дебиторской и кредиторской задолженности по бюджету Нязепетровского муниципального района в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году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19740791"/>
              </p:ext>
            </p:extLst>
          </p:nvPr>
        </p:nvGraphicFramePr>
        <p:xfrm>
          <a:off x="323528" y="1700808"/>
          <a:ext cx="8229600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1403648" y="3140968"/>
            <a:ext cx="2016224" cy="338554"/>
          </a:xfrm>
          <a:prstGeom prst="rect">
            <a:avLst/>
          </a:prstGeom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(+69,9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4067944" y="3429000"/>
            <a:ext cx="1941635" cy="338554"/>
          </a:xfrm>
          <a:prstGeom prst="rect">
            <a:avLst/>
          </a:prstGeom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(+58,5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cfoto">
            <a:extLst>
              <a:ext uri="{FF2B5EF4-FFF2-40B4-BE49-F238E27FC236}">
                <a16:creationId xmlns="" xmlns:a16="http://schemas.microsoft.com/office/drawing/2014/main" id="{3A2EB406-8948-4514-AEEE-47F1FE907188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88640"/>
            <a:ext cx="1224136" cy="12241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044288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27583" y="2876548"/>
            <a:ext cx="7848873" cy="1056507"/>
          </a:xfrm>
          <a:solidFill>
            <a:schemeClr val="accent3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3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Нязепетровский</a:t>
            </a:r>
            <a:r>
              <a:rPr lang="ru-RU" sz="3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муниципальный район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C78992-DE29-4D97-87F3-CCAEABEE3F1B}" type="slidenum">
              <a:rPr lang="ru-RU" smtClean="0"/>
              <a:pPr/>
              <a:t>18</a:t>
            </a:fld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827584" y="4149080"/>
            <a:ext cx="7848872" cy="92333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</a:p>
        </p:txBody>
      </p:sp>
      <p:pic>
        <p:nvPicPr>
          <p:cNvPr id="6" name="Рисунок 5" descr="cfoto">
            <a:extLst>
              <a:ext uri="{FF2B5EF4-FFF2-40B4-BE49-F238E27FC236}">
                <a16:creationId xmlns="" xmlns:a16="http://schemas.microsoft.com/office/drawing/2014/main" id="{3A2EB406-8948-4514-AEEE-47F1FE90718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476672"/>
            <a:ext cx="2304256" cy="2052228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6"/>
          <p:cNvSpPr>
            <a:spLocks noGrp="1"/>
          </p:cNvSpPr>
          <p:nvPr>
            <p:ph type="title"/>
          </p:nvPr>
        </p:nvSpPr>
        <p:spPr>
          <a:xfrm>
            <a:off x="1367644" y="258054"/>
            <a:ext cx="7380820" cy="93610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Показатели исполнения бюджета 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Нязепетровского муниципального района за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2021 год</a:t>
            </a:r>
            <a:r>
              <a:rPr lang="ru-RU" sz="2700" dirty="0"/>
              <a:t/>
            </a:r>
            <a:br>
              <a:rPr lang="ru-RU" sz="2700" dirty="0"/>
            </a:br>
            <a:endParaRPr lang="ru-RU" sz="2400" b="1" dirty="0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xmlns="" val="334080482"/>
              </p:ext>
            </p:extLst>
          </p:nvPr>
        </p:nvGraphicFramePr>
        <p:xfrm>
          <a:off x="467544" y="1556792"/>
          <a:ext cx="8676456" cy="5051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xtBox 1"/>
          <p:cNvSpPr txBox="1"/>
          <p:nvPr/>
        </p:nvSpPr>
        <p:spPr>
          <a:xfrm>
            <a:off x="7884369" y="2060848"/>
            <a:ext cx="1080119" cy="338554"/>
          </a:xfrm>
          <a:prstGeom prst="rect">
            <a:avLst/>
          </a:prstGeom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млн.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руб.</a:t>
            </a:r>
          </a:p>
        </p:txBody>
      </p:sp>
      <p:pic>
        <p:nvPicPr>
          <p:cNvPr id="7" name="Рисунок 6" descr="cfoto">
            <a:extLst>
              <a:ext uri="{FF2B5EF4-FFF2-40B4-BE49-F238E27FC236}">
                <a16:creationId xmlns:a16="http://schemas.microsoft.com/office/drawing/2014/main" xmlns="" id="{C2CD2A56-8FA4-4E80-B352-C9D0D0C822CF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60648"/>
            <a:ext cx="1008112" cy="9361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48852256"/>
              </p:ext>
            </p:extLst>
          </p:nvPr>
        </p:nvGraphicFramePr>
        <p:xfrm>
          <a:off x="323528" y="1315481"/>
          <a:ext cx="8496944" cy="5384438"/>
        </p:xfrm>
        <a:graphic>
          <a:graphicData uri="http://schemas.openxmlformats.org/drawingml/2006/table">
            <a:tbl>
              <a:tblPr/>
              <a:tblGrid>
                <a:gridCol w="84969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8126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Доходы бюджета Нязепетровского муниципального района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за </a:t>
                      </a:r>
                      <a:r>
                        <a:rPr lang="ru-RU" sz="2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2021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 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 </a:t>
                      </a:r>
                      <a:r>
                        <a:rPr lang="ru-RU" sz="2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997, </a:t>
                      </a:r>
                      <a:r>
                        <a:rPr lang="ru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 млн.руб.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094" marR="610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35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94" marR="610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27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1094" marR="610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1700577221"/>
              </p:ext>
            </p:extLst>
          </p:nvPr>
        </p:nvGraphicFramePr>
        <p:xfrm>
          <a:off x="0" y="2420887"/>
          <a:ext cx="9144000" cy="4475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Заголовок 6">
            <a:extLst>
              <a:ext uri="{FF2B5EF4-FFF2-40B4-BE49-F238E27FC236}">
                <a16:creationId xmlns:a16="http://schemas.microsoft.com/office/drawing/2014/main" xmlns="" id="{4989112C-DEEC-4202-AB7D-7C127F8E1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7644" y="258054"/>
            <a:ext cx="7452828" cy="93610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Структура доходов бюджета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Нязепетровского муниципального района за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ru-RU" sz="2700" dirty="0"/>
              <a:t/>
            </a:r>
            <a:br>
              <a:rPr lang="ru-RU" sz="2700" dirty="0"/>
            </a:br>
            <a:endParaRPr lang="ru-RU" sz="2400" b="1" dirty="0"/>
          </a:p>
        </p:txBody>
      </p:sp>
      <p:pic>
        <p:nvPicPr>
          <p:cNvPr id="8" name="Рисунок 7" descr="cfoto">
            <a:extLst>
              <a:ext uri="{FF2B5EF4-FFF2-40B4-BE49-F238E27FC236}">
                <a16:creationId xmlns:a16="http://schemas.microsoft.com/office/drawing/2014/main" xmlns="" id="{73D5D0EE-C2B3-408B-A09A-4E11FFE9736C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008112" cy="936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428596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sz="1600" b="1" dirty="0"/>
              <a:t>МЛН.РУБ.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60648"/>
            <a:ext cx="7181135" cy="864096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Динамика изменения доходов бюджета в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году  к 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году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xmlns="" val="2427203163"/>
              </p:ext>
            </p:extLst>
          </p:nvPr>
        </p:nvGraphicFramePr>
        <p:xfrm>
          <a:off x="539552" y="1556792"/>
          <a:ext cx="849884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Рисунок 4" descr="cfoto">
            <a:extLst>
              <a:ext uri="{FF2B5EF4-FFF2-40B4-BE49-F238E27FC236}">
                <a16:creationId xmlns:a16="http://schemas.microsoft.com/office/drawing/2014/main" xmlns="" id="{C8D4A28A-1ECE-4E9F-9EF9-4F2358C48E79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260648"/>
            <a:ext cx="1008112" cy="936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42852"/>
            <a:ext cx="7488834" cy="10539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бюджета Нязепетровского муниципального района за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год 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(тыс.руб.) </a:t>
            </a:r>
            <a:endParaRPr lang="ru-RU" sz="18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78776876"/>
              </p:ext>
            </p:extLst>
          </p:nvPr>
        </p:nvGraphicFramePr>
        <p:xfrm>
          <a:off x="500034" y="1366485"/>
          <a:ext cx="8464457" cy="5377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71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188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420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2580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9516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1940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6605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746307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Уточненный план на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 к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Доля в общем объёме Н и НД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027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Налоговые доходы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148 590,4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149 032,6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152 788,2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103%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89,8%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20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Налоги на прибыль, доходы (налог на доходы физических лиц)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127 267,8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128 132,1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128 304,6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100%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75,4%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795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Налоги на товары (работы, услуги), реализуемые на территории Российской Федерации (акцизы по подакцизным товарам)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8 990,9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9 978,2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10 170,0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102%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113%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6,0%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388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Налоги на совокупный доход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9 811,1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9 517,0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12 871,4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135%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131%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7,6%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88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Государственная пошлина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2 520,6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1 405,3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1 442,2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103%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57%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0,8%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028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Неналоговые доходы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19 631,3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16 639,0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17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427,0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105%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89%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10,2%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220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4 551,4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4 093,4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4 374,2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107%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96%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2,6%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388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Платежи при пользовании природными ресурсами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-36,2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38,7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39,4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102%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-109%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220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Доходы от оказания платных услуг (работ) и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10 664,5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9 992,6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10 531,3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105%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99%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6,2%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220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1 212,3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1 997,7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2 100,0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105%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173%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1,2%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388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3 228,7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497,0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362,1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73%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11%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0,2%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799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19,6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20,0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102%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189%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388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Итого налоговые и неналоговые доходы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smtClean="0">
                          <a:solidFill>
                            <a:schemeClr val="tx1"/>
                          </a:solidFill>
                          <a:latin typeface="Times New Roman"/>
                        </a:rPr>
                        <a:t>168 221,7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165 671,6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170 215,2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103%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4" name="Рисунок 3" descr="cfoto">
            <a:extLst>
              <a:ext uri="{FF2B5EF4-FFF2-40B4-BE49-F238E27FC236}">
                <a16:creationId xmlns="" xmlns:a16="http://schemas.microsoft.com/office/drawing/2014/main" id="{E654956E-72A0-4463-A297-0A9BBBC26181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1008112" cy="1008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16632"/>
            <a:ext cx="7488832" cy="122413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Структура собственных налоговых и неналоговых доходов бюджета Нязепетровского муниципального района за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год -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170,2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млн. руб.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="" xmlns:a16="http://schemas.microsoft.com/office/drawing/2014/main" id="{3DEDA35B-397E-47C5-80C1-1B9397B72C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20981216"/>
              </p:ext>
            </p:extLst>
          </p:nvPr>
        </p:nvGraphicFramePr>
        <p:xfrm>
          <a:off x="467544" y="1484784"/>
          <a:ext cx="8496944" cy="4871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Рисунок 6" descr="cfoto">
            <a:extLst>
              <a:ext uri="{FF2B5EF4-FFF2-40B4-BE49-F238E27FC236}">
                <a16:creationId xmlns="" xmlns:a16="http://schemas.microsoft.com/office/drawing/2014/main" id="{616A9F89-604F-470C-86D0-DFF1051082DA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60648"/>
            <a:ext cx="1080120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7812360" y="1051157"/>
            <a:ext cx="1008111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289301" cy="946189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из областного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бюджета в бюджет Нязепетровского муниципального района в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году</a:t>
            </a: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56418814"/>
              </p:ext>
            </p:extLst>
          </p:nvPr>
        </p:nvGraphicFramePr>
        <p:xfrm>
          <a:off x="539552" y="1340768"/>
          <a:ext cx="8153397" cy="30105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2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731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2869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2869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8581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5725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3658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76209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Исполнено за 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2020год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Уточненный план на 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2021 </a:t>
                      </a:r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Исполнено за 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2021год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</a:p>
                    <a:p>
                      <a:pPr algn="ctr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% исполнения к 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2020 </a:t>
                      </a:r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году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Доля в общем объёме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72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Дотации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240 712,7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231 526,1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231 526,1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28%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72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Субсидии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124 289,9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225 250,8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188 406,7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84%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23%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72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326 182,4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348 131,9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345 437,9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99%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106%</a:t>
                      </a:r>
                      <a:endParaRPr lang="ru-RU" sz="1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42%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72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Прочие межбюджетные трансферты, передаваемые бюджетам муниципальных районов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5 216,2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62 705,6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62 705,6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1202%</a:t>
                      </a:r>
                      <a:endParaRPr lang="ru-RU" sz="1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875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Возврат неиспользованных остаток субсидий, субвенций и иных межбюджетиных трансфертов прошлых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-821,4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-801,5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616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695 579,8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867 614,4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827 274,8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95%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119%</a:t>
                      </a:r>
                      <a:endParaRPr lang="ru-RU" sz="1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03648" y="4437112"/>
          <a:ext cx="6096000" cy="259609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596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Безвозмездные поступления из бюджетов поселений за 2020 год</a:t>
                      </a:r>
                    </a:p>
                  </a:txBody>
                  <a:tcPr marL="7211" marR="7211" marT="72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4717414"/>
              </p:ext>
            </p:extLst>
          </p:nvPr>
        </p:nvGraphicFramePr>
        <p:xfrm>
          <a:off x="611558" y="4869160"/>
          <a:ext cx="8208913" cy="1822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41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41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041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0411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0411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0411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8424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Наименование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Исполнено за </a:t>
                      </a:r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2020 </a:t>
                      </a:r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Уточненный план на </a:t>
                      </a:r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2021 </a:t>
                      </a:r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Исполнено за </a:t>
                      </a:r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2021 </a:t>
                      </a:r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% исполнения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% исполнения к 2019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Доля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Прочие межбюджетные трансферты, передаваемые бюджетам муниципальных районов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2 741,3</a:t>
                      </a: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24,6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24,6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1%</a:t>
                      </a: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ИТОГО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2 741,3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24,6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24,6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1%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8" name="Рисунок 7" descr="cfoto">
            <a:extLst>
              <a:ext uri="{FF2B5EF4-FFF2-40B4-BE49-F238E27FC236}">
                <a16:creationId xmlns="" xmlns:a16="http://schemas.microsoft.com/office/drawing/2014/main" id="{3A2EB406-8948-4514-AEEE-47F1FE90718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88640"/>
            <a:ext cx="1080120" cy="1008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272808" cy="1235816"/>
          </a:xfr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безвозмездных поступлений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бюджет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Нязепетровского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муниципального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района за 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год -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 827,3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млн. руб.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58942995"/>
              </p:ext>
            </p:extLst>
          </p:nvPr>
        </p:nvGraphicFramePr>
        <p:xfrm>
          <a:off x="539552" y="1600200"/>
          <a:ext cx="8247289" cy="5043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 descr="cfoto">
            <a:extLst>
              <a:ext uri="{FF2B5EF4-FFF2-40B4-BE49-F238E27FC236}">
                <a16:creationId xmlns="" xmlns:a16="http://schemas.microsoft.com/office/drawing/2014/main" id="{3A2EB406-8948-4514-AEEE-47F1FE90718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60648"/>
            <a:ext cx="1224136" cy="1152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23528" y="1340768"/>
          <a:ext cx="856895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 descr="cfoto">
            <a:extLst>
              <a:ext uri="{FF2B5EF4-FFF2-40B4-BE49-F238E27FC236}">
                <a16:creationId xmlns="" xmlns:a16="http://schemas.microsoft.com/office/drawing/2014/main" id="{3A2EB406-8948-4514-AEEE-47F1FE90718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080120" cy="1008112"/>
          </a:xfrm>
          <a:prstGeom prst="rect">
            <a:avLst/>
          </a:prstGeom>
          <a:noFill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88832" cy="972108"/>
          </a:xfrm>
          <a:solidFill>
            <a:schemeClr val="accent1"/>
          </a:solidFill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Новые виды межбюджетных трансфертов из областного  Нязепетровского  муниципального района в 2021 году.</a:t>
            </a:r>
            <a:endParaRPr lang="ru-RU" sz="1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</TotalTime>
  <Words>1784</Words>
  <Application>Microsoft Office PowerPoint</Application>
  <PresentationFormat>Экран (4:3)</PresentationFormat>
  <Paragraphs>348</Paragraphs>
  <Slides>18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Нязепетровский муниципальный район</vt:lpstr>
      <vt:lpstr> Показатели исполнения бюджета  Нязепетровского муниципального района за 2021 год </vt:lpstr>
      <vt:lpstr> Структура доходов бюджета Нязепетровского муниципального района за 2021 год </vt:lpstr>
      <vt:lpstr>Динамика изменения доходов бюджета в 2021 году  к  2020 году</vt:lpstr>
      <vt:lpstr>Структура налоговых и неналоговых доходов бюджета Нязепетровского муниципального района за 2021 год   (тыс.руб.) </vt:lpstr>
      <vt:lpstr>Структура собственных налоговых и неналоговых доходов бюджета Нязепетровского муниципального района за 2021 год - 170,2 (млн. руб.)</vt:lpstr>
      <vt:lpstr>Безвозмездные поступления из областного бюджета в бюджет Нязепетровского муниципального района в 2021 году</vt:lpstr>
      <vt:lpstr>Структура  безвозмездных поступлений в бюджет  Нязепетровского  муниципального  района за  2021 год -   827,3 млн. руб.</vt:lpstr>
      <vt:lpstr>Новые виды межбюджетных трансфертов из областного  Нязепетровского  муниципального района в 2021 году.</vt:lpstr>
      <vt:lpstr>Функциональная структура расходов бюджета Нязепетровского муниципального района  за 2021 год – 978,7 млн. руб.</vt:lpstr>
      <vt:lpstr>Расходы бюджета  Нязепетровского муниципального района за счёт собственных ресурсов в 2021 году  –  392,0 млн. руб.</vt:lpstr>
      <vt:lpstr>Ведомственная структура расходов бюджета Нязепетровского муниципального района  в 2021 году –  978,7 млн.руб.</vt:lpstr>
      <vt:lpstr>Расходы по муниципальным программам из бюджета Нязепетровского  муниципального района в 2021 году</vt:lpstr>
      <vt:lpstr>Основные расходы бюджета Нязепетровского  муниципального района в рамках  муниципальных  программ за 2021 год – 780,7 (млн. руб. )</vt:lpstr>
      <vt:lpstr>Структура расходов по межбюджетным трансфертам из бюджета Нязепетровского муниципального района за 2021 год – 133,4 млн.руб.</vt:lpstr>
      <vt:lpstr>Структура расходов по межбюджетным трансфертам из бюджета Нязепетровского муниципального района в разрезе поселений за 2021 год – 133,4 млн.руб.</vt:lpstr>
      <vt:lpstr>Динамика дебиторской и кредиторской задолженности по бюджету Нязепетровского муниципального района в 2021 году </vt:lpstr>
      <vt:lpstr>Нязепетровский муниципальный район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Нязепетровский муниципальный район</dc:title>
  <dc:creator>Неволина Н.М.</dc:creator>
  <cp:lastModifiedBy>Круглова А.В.</cp:lastModifiedBy>
  <cp:revision>88</cp:revision>
  <dcterms:created xsi:type="dcterms:W3CDTF">2022-04-05T11:36:12Z</dcterms:created>
  <dcterms:modified xsi:type="dcterms:W3CDTF">2022-04-13T04:02:38Z</dcterms:modified>
</cp:coreProperties>
</file>