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80" r:id="rId1"/>
  </p:sldMasterIdLst>
  <p:notesMasterIdLst>
    <p:notesMasterId r:id="rId19"/>
  </p:notesMasterIdLst>
  <p:handoutMasterIdLst>
    <p:handoutMasterId r:id="rId20"/>
  </p:handoutMasterIdLst>
  <p:sldIdLst>
    <p:sldId id="266" r:id="rId2"/>
    <p:sldId id="305" r:id="rId3"/>
    <p:sldId id="290" r:id="rId4"/>
    <p:sldId id="283" r:id="rId5"/>
    <p:sldId id="291" r:id="rId6"/>
    <p:sldId id="295" r:id="rId7"/>
    <p:sldId id="259" r:id="rId8"/>
    <p:sldId id="294" r:id="rId9"/>
    <p:sldId id="293" r:id="rId10"/>
    <p:sldId id="306" r:id="rId11"/>
    <p:sldId id="274" r:id="rId12"/>
    <p:sldId id="302" r:id="rId13"/>
    <p:sldId id="297" r:id="rId14"/>
    <p:sldId id="298" r:id="rId15"/>
    <p:sldId id="299" r:id="rId16"/>
    <p:sldId id="278" r:id="rId17"/>
    <p:sldId id="260" r:id="rId18"/>
  </p:sldIdLst>
  <p:sldSz cx="9144000" cy="6858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87224" autoAdjust="0"/>
  </p:normalViewPr>
  <p:slideViewPr>
    <p:cSldViewPr>
      <p:cViewPr varScale="1">
        <p:scale>
          <a:sx n="101" d="100"/>
          <a:sy n="101" d="100"/>
        </p:scale>
        <p:origin x="-19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13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5342401361250563"/>
          <c:y val="2.8522221489278975E-2"/>
          <c:w val="0.7144418009172866"/>
          <c:h val="0.8650676673228346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7.867389836776191E-2"/>
                  <c:y val="4.861222016998133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ru-RU" b="1" dirty="0" smtClean="0"/>
                      <a:t>58,1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4.3809675591077041E-3"/>
                  <c:y val="-0.35942208678203064"/>
                </c:manualLayout>
              </c:layout>
              <c:showVal val="1"/>
            </c:dLbl>
            <c:dLbl>
              <c:idx val="2"/>
              <c:layout>
                <c:manualLayout>
                  <c:x val="4.5644852552844976E-3"/>
                  <c:y val="-0.1043189211615376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7,0</a:t>
                    </a:r>
                    <a:endParaRPr lang="en-US" b="1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2.9206450394051358E-3"/>
                  <c:y val="-3.0313472114210004E-2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</c:dLbls>
          <c:cat>
            <c:strRef>
              <c:f>Лист1!$A$2:$A$4</c:f>
              <c:strCache>
                <c:ptCount val="3"/>
                <c:pt idx="0">
                  <c:v>Доходы  2019 год</c:v>
                </c:pt>
                <c:pt idx="1">
                  <c:v>Расходы 2019 год</c:v>
                </c:pt>
                <c:pt idx="2">
                  <c:v>Профицит бюджета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 formatCode="0.0">
                  <c:v>858.1</c:v>
                </c:pt>
                <c:pt idx="2" formatCode="0.0">
                  <c:v>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dLbls>
            <c:dLbl>
              <c:idx val="0"/>
              <c:layout>
                <c:manualLayout>
                  <c:x val="2.9206450394051332E-2"/>
                  <c:y val="-2.5077725738806816E-2"/>
                </c:manualLayout>
              </c:layout>
              <c:showVal val="1"/>
            </c:dLbl>
            <c:dLbl>
              <c:idx val="1"/>
              <c:layout>
                <c:manualLayout>
                  <c:x val="7.0217826076507811E-2"/>
                  <c:y val="3.660140192756360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851,1</a:t>
                    </a:r>
                    <a:endParaRPr lang="en-US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7.6075118129083994E-3"/>
                  <c:y val="-2.2597623512916581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Доходы  2019 год</c:v>
                </c:pt>
                <c:pt idx="1">
                  <c:v>Расходы 2019 год</c:v>
                </c:pt>
                <c:pt idx="2">
                  <c:v>Профицит бюджета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1">
                  <c:v>851.1</c:v>
                </c:pt>
              </c:numCache>
            </c:numRef>
          </c:val>
        </c:ser>
        <c:shape val="cone"/>
        <c:axId val="103949824"/>
        <c:axId val="103951360"/>
        <c:axId val="0"/>
      </c:bar3DChart>
      <c:catAx>
        <c:axId val="103949824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3951360"/>
        <c:crosses val="autoZero"/>
        <c:auto val="1"/>
        <c:lblAlgn val="ctr"/>
        <c:lblOffset val="100"/>
      </c:catAx>
      <c:valAx>
        <c:axId val="103951360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3949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52955227086477"/>
          <c:y val="0.29294813597100555"/>
          <c:w val="0.13460160619379125"/>
          <c:h val="0.15297388831796543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40"/>
      <c:perspective val="0"/>
    </c:view3D>
    <c:plotArea>
      <c:layout/>
      <c:pie3DChart>
        <c:varyColors val="1"/>
        <c:ser>
          <c:idx val="0"/>
          <c:order val="0"/>
          <c:tx>
            <c:strRef>
              <c:f>Лист1!$B$2</c:f>
              <c:strCache>
                <c:ptCount val="1"/>
                <c:pt idx="0">
                  <c:v>Исполнено за 2019 год</c:v>
                </c:pt>
              </c:strCache>
            </c:strRef>
          </c:tx>
          <c:explosion val="1"/>
          <c:dPt>
            <c:idx val="1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4"/>
            <c:spPr>
              <a:solidFill>
                <a:srgbClr val="7030A0"/>
              </a:solidFill>
            </c:spPr>
          </c:dPt>
          <c:dPt>
            <c:idx val="5"/>
            <c:spPr>
              <a:solidFill>
                <a:schemeClr val="tx2">
                  <a:lumMod val="50000"/>
                </a:schemeClr>
              </a:solidFill>
            </c:spPr>
          </c:dPt>
          <c:dPt>
            <c:idx val="8"/>
            <c:spPr>
              <a:solidFill>
                <a:schemeClr val="accent2"/>
              </a:solidFill>
            </c:spPr>
          </c:dPt>
          <c:dPt>
            <c:idx val="9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1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4"/>
            <c:spPr>
              <a:solidFill>
                <a:srgbClr val="FFFF00"/>
              </a:solidFill>
            </c:spPr>
          </c:dPt>
          <c:dPt>
            <c:idx val="15"/>
            <c:spPr>
              <a:solidFill>
                <a:srgbClr val="FF0000"/>
              </a:solidFill>
            </c:spPr>
          </c:dPt>
          <c:dPt>
            <c:idx val="22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0.19804817248335641"/>
                  <c:y val="-1.053788677672325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"Сохранение и развитие культуры"; </a:t>
                    </a:r>
                    <a:r>
                      <a:rPr lang="ru-RU" dirty="0" smtClean="0"/>
                      <a:t> 52,8 млн.руб.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1"/>
              <c:layout>
                <c:manualLayout>
                  <c:x val="0.15425530583115193"/>
                  <c:y val="6.9586758992257469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"Управление муниципальной собственностью на территории"; </a:t>
                    </a:r>
                    <a:r>
                      <a:rPr lang="ru-RU" dirty="0" smtClean="0"/>
                      <a:t>3,7 млн.руб.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2"/>
              <c:layout>
                <c:manualLayout>
                  <c:x val="0.13174517079059841"/>
                  <c:y val="0.6983893959330707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"Автоматизация бюджетного ппроцесса и развитие </a:t>
                    </a:r>
                    <a:r>
                      <a:rPr lang="ru-RU" dirty="0" err="1" smtClean="0"/>
                      <a:t>информ</a:t>
                    </a:r>
                    <a:r>
                      <a:rPr lang="ru-RU" dirty="0" smtClean="0"/>
                      <a:t>. систем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управления финансами»</a:t>
                    </a:r>
                  </a:p>
                  <a:p>
                    <a:r>
                      <a:rPr lang="ru-RU" dirty="0" smtClean="0"/>
                      <a:t>2,4 млн.руб.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3"/>
              <c:layout>
                <c:manualLayout>
                  <c:x val="-0.54900657141667053"/>
                  <c:y val="-4.9377315527683714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"Управление муниципальными финансами и муниципальным </a:t>
                    </a:r>
                    <a:r>
                      <a:rPr lang="ru-RU" dirty="0" smtClean="0"/>
                      <a:t>долгом";         29,0 млн.руб.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4"/>
              <c:layout>
                <c:manualLayout>
                  <c:x val="-0.79593203109831723"/>
                  <c:y val="-0.22391427654508975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"Социальная поддержка граждан Нязепетровского МР"; </a:t>
                    </a:r>
                    <a:r>
                      <a:rPr lang="ru-RU" dirty="0" smtClean="0"/>
                      <a:t> 149,6 млн.руб.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5"/>
              <c:layout>
                <c:manualLayout>
                  <c:x val="-2.8225385183892004E-2"/>
                  <c:y val="0.17688395687324829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"Развитие дорожного хозяйства в Нязепетровском МР"; </a:t>
                    </a:r>
                    <a:r>
                      <a:rPr lang="ru-RU" dirty="0" smtClean="0"/>
                      <a:t>16,7 млн.руб.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6"/>
              <c:layout>
                <c:manualLayout>
                  <c:x val="-0.77052631650825265"/>
                  <c:y val="-5.5078961705811724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"Развитие транспортного обслуживания населения Нязепетровского МР"; </a:t>
                    </a:r>
                    <a:r>
                      <a:rPr lang="ru-RU" dirty="0" smtClean="0"/>
                      <a:t>                3,0  млн.руб.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7"/>
              <c:layout>
                <c:manualLayout>
                  <c:x val="-0.2352016799664772"/>
                  <c:y val="0.16829478539283108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"Развитие туризма на территории Нязепетровского МР"; </a:t>
                    </a:r>
                    <a:r>
                      <a:rPr lang="ru-RU" dirty="0" smtClean="0"/>
                      <a:t>0,3 млн.руб.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8"/>
              <c:layout>
                <c:manualLayout>
                  <c:x val="0.12600146901469264"/>
                  <c:y val="-0.29802688267371036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"Развитие дошкольного образования в </a:t>
                    </a:r>
                    <a:r>
                      <a:rPr lang="ru-RU" dirty="0" smtClean="0"/>
                      <a:t>Нязепетровском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 МР</a:t>
                    </a:r>
                    <a:r>
                      <a:rPr lang="ru-RU" dirty="0"/>
                      <a:t>"; </a:t>
                    </a:r>
                    <a:r>
                      <a:rPr lang="ru-RU" dirty="0" smtClean="0"/>
                      <a:t>         101,2 млн.руб.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9"/>
              <c:layout>
                <c:manualLayout>
                  <c:x val="7.6603175520852648E-2"/>
                  <c:y val="0.19020684533805013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"Развитие образования в Нязепетровском </a:t>
                    </a:r>
                    <a:r>
                      <a:rPr lang="ru-RU" dirty="0" smtClean="0"/>
                      <a:t>МР»               274,9 млн.руб.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10"/>
              <c:layout>
                <c:manualLayout>
                  <c:x val="-7.2127733718211934E-2"/>
                  <c:y val="0.14843158766764444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"Обеспечение доступным и комфортным жильем граждан РФ в Нязепетровского МР"; </a:t>
                    </a:r>
                    <a:r>
                      <a:rPr lang="ru-RU" dirty="0" smtClean="0"/>
                      <a:t>          72,1 млн.руб.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11"/>
              <c:delete val="1"/>
            </c:dLbl>
            <c:dLbl>
              <c:idx val="12"/>
              <c:layout>
                <c:manualLayout>
                  <c:x val="-0.24135258150766875"/>
                  <c:y val="0.38241066068168211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</a:t>
                    </a:r>
                    <a:r>
                      <a:rPr lang="ru-RU" dirty="0" smtClean="0"/>
                      <a:t>«Формирование современной городской среды"; 5,9 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13"/>
              <c:layout>
                <c:manualLayout>
                  <c:x val="0.58452638615784602"/>
                  <c:y val="0.3523951227326883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"Природоохранные </a:t>
                    </a:r>
                    <a:r>
                      <a:rPr lang="ru-RU" dirty="0" smtClean="0"/>
                      <a:t>мероприятия по </a:t>
                    </a:r>
                    <a:r>
                      <a:rPr lang="ru-RU" dirty="0"/>
                      <a:t>оздоровлению экологической </a:t>
                    </a:r>
                    <a:r>
                      <a:rPr lang="ru-RU" dirty="0" smtClean="0"/>
                      <a:t>обстановки </a:t>
                    </a:r>
                    <a:r>
                      <a:rPr lang="ru-RU" dirty="0"/>
                      <a:t>в Нязепетровском МР"; </a:t>
                    </a:r>
                    <a:r>
                      <a:rPr lang="ru-RU" dirty="0" smtClean="0"/>
                      <a:t>                1,6</a:t>
                    </a:r>
                    <a:r>
                      <a:rPr lang="ru-RU" baseline="0" dirty="0" smtClean="0"/>
                      <a:t> млн</a:t>
                    </a:r>
                    <a:r>
                      <a:rPr lang="ru-RU" dirty="0" smtClean="0"/>
                      <a:t>.руб.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14"/>
              <c:layout>
                <c:manualLayout>
                  <c:x val="7.4326475882917034E-2"/>
                  <c:y val="0.85897153242439017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"Чистая вода</a:t>
                    </a:r>
                    <a:r>
                      <a:rPr lang="ru-RU" dirty="0" smtClean="0"/>
                      <a:t>";                          16,5 млн.руб.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15"/>
              <c:layout>
                <c:manualLayout>
                  <c:x val="-0.34039476298766397"/>
                  <c:y val="0.51543004656718661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""Разработка градостроительной документации территориального планирования Нязепетровского МР"; </a:t>
                    </a:r>
                    <a:r>
                      <a:rPr lang="ru-RU" dirty="0" smtClean="0"/>
                      <a:t>                1,3  млн.руб.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16"/>
              <c:layout>
                <c:manualLayout>
                  <c:x val="1.809660399037561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"Развитие физической культуры и </a:t>
                    </a:r>
                    <a:r>
                      <a:rPr lang="ru-RU" dirty="0" smtClean="0"/>
                      <a:t>спорта»                      11,1  млн.руб.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17"/>
              <c:layout>
                <c:manualLayout>
                  <c:x val="0.45004735489724296"/>
                  <c:y val="0.2126476805061745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 smtClean="0"/>
                      <a:t>П </a:t>
                    </a:r>
                    <a:r>
                      <a:rPr lang="ru-RU" dirty="0"/>
                      <a:t>"Реализация молодежной политики"; </a:t>
                    </a:r>
                    <a:r>
                      <a:rPr lang="ru-RU" dirty="0" smtClean="0"/>
                      <a:t>2,2 млн.руб.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18"/>
              <c:layout>
                <c:manualLayout>
                  <c:x val="-0.34074027961354036"/>
                  <c:y val="0.77763662974265158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"Повышение безопасности дорожного движения</a:t>
                    </a:r>
                    <a:r>
                      <a:rPr lang="ru-RU" dirty="0" smtClean="0"/>
                      <a:t>";               0,7 млн.руб.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19"/>
              <c:layout>
                <c:manualLayout>
                  <c:x val="0.21680439912314428"/>
                  <c:y val="7.7262023635102958E-4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</a:t>
                    </a:r>
                    <a:r>
                      <a:rPr lang="ru-RU" dirty="0" smtClean="0"/>
                      <a:t>«Обеспечение </a:t>
                    </a:r>
                    <a:r>
                      <a:rPr lang="ru-RU" smtClean="0"/>
                      <a:t>безопасности жизнедеятельности";                  0,3  </a:t>
                    </a:r>
                    <a:r>
                      <a:rPr lang="ru-RU" dirty="0" smtClean="0"/>
                      <a:t>млн.руб.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20"/>
              <c:layout>
                <c:manualLayout>
                  <c:x val="-0.34818538901689638"/>
                  <c:y val="0.32484308413377266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"Развитие кадрового потенциала бюджетной сферы"; </a:t>
                    </a:r>
                    <a:r>
                      <a:rPr lang="ru-RU" dirty="0" smtClean="0"/>
                      <a:t>1,1 млн.руб.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21"/>
              <c:delete val="1"/>
            </c:dLbl>
            <c:dLbl>
              <c:idx val="22"/>
              <c:layout>
                <c:manualLayout>
                  <c:x val="0.40258570712891045"/>
                  <c:y val="0.8473590930441649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</a:t>
                    </a:r>
                    <a:r>
                      <a:rPr lang="ru-RU" dirty="0" smtClean="0"/>
                      <a:t>«Обеспечение безопасности </a:t>
                    </a:r>
                    <a:r>
                      <a:rPr lang="ru-RU" dirty="0" err="1" smtClean="0"/>
                      <a:t>жизнедеят</a:t>
                    </a:r>
                    <a:r>
                      <a:rPr lang="ru-RU" dirty="0" smtClean="0"/>
                      <a:t>.";    1,3 млн.руб.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23"/>
              <c:layout>
                <c:manualLayout>
                  <c:x val="-0.40999510049873245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П "Профилактика экстремизма и терроризма на территории Нязепетровского МР"; </a:t>
                    </a:r>
                    <a:r>
                      <a:rPr lang="ru-RU" dirty="0" smtClean="0"/>
                      <a:t>10,0 тыс.руб.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spPr>
              <a:solidFill>
                <a:schemeClr val="lt1"/>
              </a:solidFill>
              <a:ln w="1905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LeaderLines val="1"/>
          </c:dLbls>
          <c:cat>
            <c:strRef>
              <c:f>Лист1!$A$3:$A$24</c:f>
              <c:strCache>
                <c:ptCount val="22"/>
                <c:pt idx="0">
                  <c:v>МП "Сохранение и развитие культуры"</c:v>
                </c:pt>
                <c:pt idx="1">
                  <c:v>МП "Управление муниципальной собственностью на территории"</c:v>
                </c:pt>
                <c:pt idx="2">
                  <c:v>МП "Автоматизация бюджетного ппроцесса и развитие информационных систем"управления"финансами в Нязепетровском МР"</c:v>
                </c:pt>
                <c:pt idx="3">
                  <c:v>МП "Управление муниципальными финансами и муниципальным долгомР"</c:v>
                </c:pt>
                <c:pt idx="4">
                  <c:v>МП "Социальная поддержка граждан Нязепетровского МР"</c:v>
                </c:pt>
                <c:pt idx="5">
                  <c:v>МП "Развитие дорожного хозяйства в Нязепетровском МР"</c:v>
                </c:pt>
                <c:pt idx="6">
                  <c:v>МП "Развитие транспортного обслуживания населения Нязепетровского МР"</c:v>
                </c:pt>
                <c:pt idx="7">
                  <c:v>МП "Развитие туризма на территории Нязепетровского МР"</c:v>
                </c:pt>
                <c:pt idx="8">
                  <c:v>МП "Развитие дошкольного образования в Нязепетровского МР"</c:v>
                </c:pt>
                <c:pt idx="9">
                  <c:v>МП "Развитие образования в Нязепетровском МР"</c:v>
                </c:pt>
                <c:pt idx="10">
                  <c:v>МП "Обеспечение доступным и комфортным жильем граждан РФ в Нязепетровского МР"</c:v>
                </c:pt>
                <c:pt idx="11">
                  <c:v>МП "Развитие сельского хозяйства"</c:v>
                </c:pt>
                <c:pt idx="12">
                  <c:v>МП "Природоохранные мероприятияпо оздоровлению экологической оюстановки в Нязепетровском МР"</c:v>
                </c:pt>
                <c:pt idx="13">
                  <c:v>МП "Чистая вода"</c:v>
                </c:pt>
                <c:pt idx="14">
                  <c:v>МП ""Разработка градостроительной документации территориального планирования Нязепетровского МР"</c:v>
                </c:pt>
                <c:pt idx="15">
                  <c:v>МП "Развитие физической культуры и спорта"</c:v>
                </c:pt>
                <c:pt idx="16">
                  <c:v>Мп "Реализация молодежной политики"</c:v>
                </c:pt>
                <c:pt idx="17">
                  <c:v>МП "Повышение безопасности дорожного движения"</c:v>
                </c:pt>
                <c:pt idx="18">
                  <c:v>МП "Развитие кадрового потенциала бюджетной сферы"</c:v>
                </c:pt>
                <c:pt idx="19">
                  <c:v>Мп "Профилактика экстремизма и терроризма на территории"</c:v>
                </c:pt>
                <c:pt idx="20">
                  <c:v>МП "Обеспечение безопасности жизнедеятельности населения Нязепетровского МР"</c:v>
                </c:pt>
                <c:pt idx="21">
                  <c:v>МП "Формирование современной городской среды"</c:v>
                </c:pt>
              </c:strCache>
            </c:strRef>
          </c:cat>
          <c:val>
            <c:numRef>
              <c:f>Лист1!$B$3:$B$24</c:f>
              <c:numCache>
                <c:formatCode>0.0</c:formatCode>
                <c:ptCount val="22"/>
                <c:pt idx="0">
                  <c:v>52.8</c:v>
                </c:pt>
                <c:pt idx="1">
                  <c:v>3.7</c:v>
                </c:pt>
                <c:pt idx="2">
                  <c:v>2.4</c:v>
                </c:pt>
                <c:pt idx="3">
                  <c:v>29</c:v>
                </c:pt>
                <c:pt idx="4">
                  <c:v>149.6</c:v>
                </c:pt>
                <c:pt idx="5">
                  <c:v>16.7</c:v>
                </c:pt>
                <c:pt idx="6">
                  <c:v>3</c:v>
                </c:pt>
                <c:pt idx="7">
                  <c:v>0.2</c:v>
                </c:pt>
                <c:pt idx="8">
                  <c:v>101.2</c:v>
                </c:pt>
                <c:pt idx="9">
                  <c:v>274.89999999999992</c:v>
                </c:pt>
                <c:pt idx="10">
                  <c:v>72.099999999999994</c:v>
                </c:pt>
                <c:pt idx="11">
                  <c:v>0.30000000000000004</c:v>
                </c:pt>
                <c:pt idx="12">
                  <c:v>1.6</c:v>
                </c:pt>
                <c:pt idx="13">
                  <c:v>16.5</c:v>
                </c:pt>
                <c:pt idx="14">
                  <c:v>1.3</c:v>
                </c:pt>
                <c:pt idx="15">
                  <c:v>11.1</c:v>
                </c:pt>
                <c:pt idx="16">
                  <c:v>2.2000000000000002</c:v>
                </c:pt>
                <c:pt idx="17">
                  <c:v>0.70000000000000007</c:v>
                </c:pt>
                <c:pt idx="18">
                  <c:v>1.1000000000000001</c:v>
                </c:pt>
                <c:pt idx="19">
                  <c:v>0</c:v>
                </c:pt>
                <c:pt idx="20">
                  <c:v>0.30000000000000004</c:v>
                </c:pt>
                <c:pt idx="21">
                  <c:v>5.9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4900450881451728E-2"/>
          <c:y val="8.9812056740361759E-2"/>
          <c:w val="0.84259957086188664"/>
          <c:h val="0.8203758865192820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на 2018 год</c:v>
                </c:pt>
              </c:strCache>
            </c:strRef>
          </c:tx>
          <c:explosion val="25"/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-3.976479622549569E-2"/>
                  <c:y val="-0.40051531315665417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Д</a:t>
                    </a:r>
                    <a:r>
                      <a:rPr lang="ru-RU" dirty="0"/>
                      <a:t>отации бюджетам субъектов РФ и муниципальных </a:t>
                    </a:r>
                    <a:r>
                      <a:rPr lang="ru-RU" dirty="0" smtClean="0"/>
                      <a:t>образований; </a:t>
                    </a:r>
                  </a:p>
                  <a:p>
                    <a:r>
                      <a:rPr lang="ru-RU" dirty="0" smtClean="0"/>
                      <a:t>29,0 млн.</a:t>
                    </a:r>
                    <a:r>
                      <a:rPr lang="ru-RU" baseline="0" dirty="0" smtClean="0"/>
                      <a:t>руб.,  52%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1"/>
              <c:layout>
                <c:manualLayout>
                  <c:x val="0.41599261352718581"/>
                  <c:y val="-1.3756347083098398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С</a:t>
                    </a:r>
                    <a:r>
                      <a:rPr lang="ru-RU" dirty="0"/>
                      <a:t>убсидии бюджетам субъектов РФ и муниципальных образований; </a:t>
                    </a:r>
                    <a:endParaRPr lang="ru-RU" dirty="0" smtClean="0"/>
                  </a:p>
                  <a:p>
                    <a:r>
                      <a:rPr lang="ru-RU" dirty="0" smtClean="0"/>
                      <a:t>7,5 млн</a:t>
                    </a:r>
                    <a:r>
                      <a:rPr lang="ru-RU" baseline="0" dirty="0" smtClean="0"/>
                      <a:t>.руб.,  14 %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2"/>
              <c:layout>
                <c:manualLayout>
                  <c:x val="2.1498420969808533E-2"/>
                  <c:y val="0.16664196781668161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С</a:t>
                    </a:r>
                    <a:r>
                      <a:rPr lang="ru-RU" dirty="0"/>
                      <a:t>убвенции бюджетам субъектов РФ и муниципальных; </a:t>
                    </a:r>
                    <a:r>
                      <a:rPr lang="ru-RU" dirty="0" smtClean="0"/>
                      <a:t>     0,9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млн.руб.;  2 %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3"/>
              <c:layout>
                <c:manualLayout>
                  <c:x val="8.3673002926595297E-2"/>
                  <c:y val="-8.8942644187194095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И</a:t>
                    </a:r>
                    <a:r>
                      <a:rPr lang="ru-RU" dirty="0"/>
                      <a:t>ные МБТ; </a:t>
                    </a:r>
                    <a:endParaRPr lang="ru-RU" dirty="0" smtClean="0"/>
                  </a:p>
                  <a:p>
                    <a:r>
                      <a:rPr lang="ru-RU" dirty="0" smtClean="0"/>
                      <a:t>17,9 млн.руб.,  32 %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Дотации бюджетам субъектов РФ и муниципальных образований </c:v>
                </c:pt>
                <c:pt idx="1">
                  <c:v>Субсидии бюджетам субъектов РФ и муниципальных образований</c:v>
                </c:pt>
                <c:pt idx="2">
                  <c:v>Субвенции бюджетам субъектов РФ и муниципальных</c:v>
                </c:pt>
                <c:pt idx="3">
                  <c:v>Иные МБТ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29</c:v>
                </c:pt>
                <c:pt idx="1">
                  <c:v>7.5</c:v>
                </c:pt>
                <c:pt idx="2">
                  <c:v>1</c:v>
                </c:pt>
                <c:pt idx="3">
                  <c:v>17.899999999999999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7.4845679012345914E-2"/>
          <c:y val="0.14948686058635638"/>
          <c:w val="0.84104938271604934"/>
          <c:h val="0.8132675852630655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2019год</c:v>
                </c:pt>
              </c:strCache>
            </c:strRef>
          </c:tx>
          <c:explosion val="25"/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chemeClr val="accent2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-0.2266020791518707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Г</a:t>
                    </a:r>
                    <a:r>
                      <a:rPr lang="ru-RU" dirty="0"/>
                      <a:t>ривенское сельское поселение; </a:t>
                    </a:r>
                    <a:endParaRPr lang="ru-RU" dirty="0" smtClean="0"/>
                  </a:p>
                  <a:p>
                    <a:r>
                      <a:rPr lang="ru-RU" dirty="0" smtClean="0"/>
                      <a:t>7,9 млн</a:t>
                    </a:r>
                    <a:r>
                      <a:rPr lang="ru-RU" baseline="0" dirty="0" smtClean="0"/>
                      <a:t>.руб.; 14,3 %	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1"/>
              <c:layout>
                <c:manualLayout>
                  <c:x val="-3.1023107405692061E-2"/>
                  <c:y val="-0.10068657042869686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К</a:t>
                    </a:r>
                    <a:r>
                      <a:rPr lang="ru-RU" dirty="0"/>
                      <a:t>ургинское сельское поселение; </a:t>
                    </a:r>
                    <a:endParaRPr lang="ru-RU" dirty="0" smtClean="0"/>
                  </a:p>
                  <a:p>
                    <a:r>
                      <a:rPr lang="ru-RU" dirty="0" smtClean="0"/>
                      <a:t>3,9 млн</a:t>
                    </a:r>
                    <a:r>
                      <a:rPr lang="ru-RU" baseline="0" dirty="0" smtClean="0"/>
                      <a:t>.руб.; 7,1%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2"/>
              <c:layout>
                <c:manualLayout>
                  <c:x val="0.12836742833616391"/>
                  <c:y val="-0.12393569553805776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Н</a:t>
                    </a:r>
                    <a:r>
                      <a:rPr lang="ru-RU" dirty="0"/>
                      <a:t>язепетровское </a:t>
                    </a:r>
                    <a:r>
                      <a:rPr lang="ru-RU" dirty="0" smtClean="0"/>
                      <a:t>городское поселение</a:t>
                    </a:r>
                    <a:r>
                      <a:rPr lang="ru-RU" dirty="0"/>
                      <a:t>; </a:t>
                    </a:r>
                    <a:endParaRPr lang="ru-RU" dirty="0" smtClean="0"/>
                  </a:p>
                  <a:p>
                    <a:r>
                      <a:rPr lang="ru-RU" dirty="0" smtClean="0"/>
                      <a:t>25,9 млн.руб.; 46,7%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3"/>
              <c:layout>
                <c:manualLayout>
                  <c:x val="2.5363529926406243E-2"/>
                  <c:y val="0.277044619422572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У</a:t>
                    </a:r>
                    <a:r>
                      <a:rPr lang="ru-RU" sz="1600" dirty="0" err="1"/>
                      <a:t>нкурдинское</a:t>
                    </a:r>
                    <a:r>
                      <a:rPr lang="ru-RU" sz="1600" dirty="0"/>
                      <a:t> сельское </a:t>
                    </a:r>
                    <a:r>
                      <a:rPr lang="ru-RU" sz="1600" dirty="0" smtClean="0"/>
                      <a:t>поселение;</a:t>
                    </a:r>
                  </a:p>
                  <a:p>
                    <a:r>
                      <a:rPr lang="ru-RU" sz="1600" dirty="0" smtClean="0"/>
                      <a:t>7,3</a:t>
                    </a:r>
                    <a:r>
                      <a:rPr lang="ru-RU" sz="1600" baseline="0" dirty="0" smtClean="0"/>
                      <a:t> </a:t>
                    </a:r>
                    <a:r>
                      <a:rPr lang="ru-RU" sz="1600" dirty="0" smtClean="0"/>
                      <a:t>млн</a:t>
                    </a:r>
                    <a:r>
                      <a:rPr lang="ru-RU" sz="1600" baseline="0" dirty="0" smtClean="0"/>
                      <a:t>. руб. 13,2%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</c:dLbl>
            <c:dLbl>
              <c:idx val="4"/>
              <c:layout>
                <c:manualLayout>
                  <c:x val="-9.640793062631868E-2"/>
                  <c:y val="1.1111111111111125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Ш</a:t>
                    </a:r>
                    <a:r>
                      <a:rPr lang="ru-RU" dirty="0"/>
                      <a:t>емахинское сельское поселение; </a:t>
                    </a:r>
                    <a:endParaRPr lang="ru-RU" dirty="0" smtClean="0"/>
                  </a:p>
                  <a:p>
                    <a:r>
                      <a:rPr lang="ru-RU" dirty="0" smtClean="0"/>
                      <a:t>10,3 млн</a:t>
                    </a:r>
                    <a:r>
                      <a:rPr lang="ru-RU" baseline="0" dirty="0" smtClean="0"/>
                      <a:t>.руб.; 18,7 %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LeaderLines val="1"/>
          </c:dLbls>
          <c:cat>
            <c:strRef>
              <c:f>Лист1!$A$2:$A$6</c:f>
              <c:strCache>
                <c:ptCount val="5"/>
                <c:pt idx="0">
                  <c:v>Гривенское сельское поселение</c:v>
                </c:pt>
                <c:pt idx="1">
                  <c:v>Кургинское сельское поселение</c:v>
                </c:pt>
                <c:pt idx="2">
                  <c:v>Нязепетровское сельское поснление</c:v>
                </c:pt>
                <c:pt idx="3">
                  <c:v>Ункурдинское сельское поселение</c:v>
                </c:pt>
                <c:pt idx="4">
                  <c:v>Шемахинское сельское поселение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7.9</c:v>
                </c:pt>
                <c:pt idx="1">
                  <c:v>3.9</c:v>
                </c:pt>
                <c:pt idx="2">
                  <c:v>25.8</c:v>
                </c:pt>
                <c:pt idx="3">
                  <c:v>7.3</c:v>
                </c:pt>
                <c:pt idx="4">
                  <c:v>10.3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01.01.2019 г.</c:v>
                </c:pt>
              </c:strCache>
            </c:strRef>
          </c:tx>
          <c:spPr>
            <a:solidFill>
              <a:schemeClr val="accent6"/>
            </a:solidFill>
            <a:ln w="19050" cap="flat" cmpd="sng" algn="ctr">
              <a:solidFill>
                <a:schemeClr val="accent6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7.7160493827162589E-3"/>
                  <c:y val="-4.425931719042072E-2"/>
                </c:manualLayout>
              </c:layout>
              <c:showVal val="1"/>
            </c:dLbl>
            <c:dLbl>
              <c:idx val="1"/>
              <c:layout>
                <c:manualLayout>
                  <c:x val="-1.5432098765432386E-3"/>
                  <c:y val="-5.1529429999298063E-2"/>
                </c:manualLayout>
              </c:layout>
              <c:showVal val="1"/>
            </c:dLbl>
            <c:dLbl>
              <c:idx val="2"/>
              <c:layout>
                <c:manualLayout>
                  <c:x val="8.6419753086419679E-2"/>
                  <c:y val="-3.4588088383225232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Дебиторская задолженность</c:v>
                </c:pt>
                <c:pt idx="1">
                  <c:v>Кредиторская задолженность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44.1</c:v>
                </c:pt>
                <c:pt idx="1">
                  <c:v>66.900000000000006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01.01.2020 г.</c:v>
                </c:pt>
              </c:strCache>
            </c:strRef>
          </c:tx>
          <c:spPr>
            <a:solidFill>
              <a:schemeClr val="accent2"/>
            </a:solidFill>
            <a:ln w="1905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5.7098765432098832E-2"/>
                  <c:y val="-4.9182609344843503E-2"/>
                </c:manualLayout>
              </c:layout>
              <c:showVal val="1"/>
            </c:dLbl>
            <c:dLbl>
              <c:idx val="1"/>
              <c:layout>
                <c:manualLayout>
                  <c:x val="0.11419753086419751"/>
                  <c:y val="1.5458626128017771E-2"/>
                </c:manualLayout>
              </c:layout>
              <c:showVal val="1"/>
            </c:dLbl>
            <c:dLbl>
              <c:idx val="2"/>
              <c:layout>
                <c:manualLayout>
                  <c:x val="-4.1666666666666692E-2"/>
                  <c:y val="-3.4588088383225232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Дебиторская задолженность</c:v>
                </c:pt>
                <c:pt idx="1">
                  <c:v>Кредиторская задолженность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419.1</c:v>
                </c:pt>
                <c:pt idx="1">
                  <c:v>448.2</c:v>
                </c:pt>
              </c:numCache>
            </c:numRef>
          </c:val>
        </c:ser>
        <c:shape val="cylinder"/>
        <c:axId val="159922048"/>
        <c:axId val="159923584"/>
        <c:axId val="0"/>
      </c:bar3DChart>
      <c:catAx>
        <c:axId val="1599220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9923584"/>
        <c:crosses val="autoZero"/>
        <c:auto val="1"/>
        <c:lblAlgn val="ctr"/>
        <c:lblOffset val="100"/>
      </c:catAx>
      <c:valAx>
        <c:axId val="159923584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99220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7905852046271995"/>
          <c:y val="0.32032580395040783"/>
          <c:w val="0.21939826966073694"/>
          <c:h val="0.37480722109899167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4100391308942523"/>
          <c:y val="3.1953263873458516E-2"/>
          <c:w val="0.53439960559353394"/>
          <c:h val="0.86506766732283469"/>
        </c:manualLayout>
      </c:layout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 19,9 %</c:v>
                </c:pt>
              </c:strCache>
            </c:strRef>
          </c:tx>
          <c:dLbls>
            <c:dLbl>
              <c:idx val="0"/>
              <c:layout>
                <c:manualLayout>
                  <c:x val="-9.0783138576927362E-4"/>
                  <c:y val="-2.4180702884061416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ru-RU" sz="2000" b="1" dirty="0" smtClean="0"/>
                      <a:t>70,7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1.7523870236431399E-2"/>
                  <c:y val="-3.9277319881126085E-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ru-RU" sz="1400" b="1" dirty="0" smtClean="0"/>
                      <a:t>56,5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4.5645070877450376E-3"/>
                  <c:y val="-4.2370544086717928E-2"/>
                </c:manualLayout>
              </c:layout>
              <c:showVal val="1"/>
            </c:dLbl>
            <c:dLbl>
              <c:idx val="3"/>
              <c:layout>
                <c:manualLayout>
                  <c:x val="2.9206450394051358E-3"/>
                  <c:y val="-3.0313472114209612E-2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 sz="2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</c:formatCode>
                <c:ptCount val="1"/>
                <c:pt idx="0">
                  <c:v>170.7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 79,6 %</c:v>
                </c:pt>
              </c:strCache>
            </c:strRef>
          </c:tx>
          <c:dLbls>
            <c:dLbl>
              <c:idx val="0"/>
              <c:layout>
                <c:manualLayout>
                  <c:x val="2.4585762809390472E-2"/>
                  <c:y val="-1.4054636016116048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ru-RU" sz="2000" b="1" dirty="0" smtClean="0"/>
                      <a:t>83,2</a:t>
                    </a:r>
                  </a:p>
                  <a:p>
                    <a:endParaRPr lang="en-US" sz="1400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2.7982999086206715E-3"/>
                  <c:y val="-1.9772976613709681E-2"/>
                </c:manualLayout>
              </c:layout>
              <c:tx>
                <c:rich>
                  <a:bodyPr/>
                  <a:lstStyle/>
                  <a:p>
                    <a:endParaRPr lang="ru-RU" sz="2000" b="1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sz="1400" b="1" dirty="0" smtClean="0"/>
                      <a:t>519,8</a:t>
                    </a:r>
                  </a:p>
                  <a:p>
                    <a:endParaRPr lang="ru-RU" sz="1400" b="1" dirty="0" smtClean="0"/>
                  </a:p>
                  <a:p>
                    <a:endParaRPr lang="en-US" sz="1400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7.6075118129083985E-3"/>
                  <c:y val="-2.2597623512916241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</c:formatCode>
                <c:ptCount val="1"/>
                <c:pt idx="0">
                  <c:v>683.2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Межбюджетные трансферты 0,5 %</c:v>
                </c:pt>
              </c:strCache>
            </c:strRef>
          </c:tx>
          <c:dLbls>
            <c:dLbl>
              <c:idx val="0"/>
              <c:layout>
                <c:manualLayout>
                  <c:x val="1.8789389719256287E-2"/>
                  <c:y val="-9.356414076149077E-3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ru-RU" sz="2000" dirty="0" smtClean="0"/>
                      <a:t>,2</a:t>
                    </a:r>
                    <a:endParaRPr lang="en-US" sz="2000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#,##0.00</c:formatCode>
                <c:ptCount val="1"/>
                <c:pt idx="0">
                  <c:v>4.2</c:v>
                </c:pt>
              </c:numCache>
            </c:numRef>
          </c:val>
        </c:ser>
        <c:shape val="cylinder"/>
        <c:axId val="110126208"/>
        <c:axId val="110127744"/>
        <c:axId val="0"/>
      </c:bar3DChart>
      <c:catAx>
        <c:axId val="110126208"/>
        <c:scaling>
          <c:orientation val="minMax"/>
        </c:scaling>
        <c:axPos val="l"/>
        <c:numFmt formatCode="General" sourceLinked="1"/>
        <c:tickLblPos val="nextTo"/>
        <c:crossAx val="110127744"/>
        <c:crosses val="autoZero"/>
        <c:auto val="1"/>
        <c:lblAlgn val="ctr"/>
        <c:lblOffset val="100"/>
      </c:catAx>
      <c:valAx>
        <c:axId val="110127744"/>
        <c:scaling>
          <c:orientation val="minMax"/>
        </c:scaling>
        <c:axPos val="b"/>
        <c:majorGridlines/>
        <c:numFmt formatCode="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012620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8987435121979201"/>
          <c:y val="0.18339899554078512"/>
          <c:w val="0.31012564878021481"/>
          <c:h val="0.34338793595035116"/>
        </c:manualLayout>
      </c:layout>
      <c:txPr>
        <a:bodyPr/>
        <a:lstStyle/>
        <a:p>
          <a:pPr rtl="0"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всего</c:v>
                </c:pt>
              </c:strCache>
            </c:strRef>
          </c:tx>
          <c:dLbls>
            <c:dLbl>
              <c:idx val="0"/>
              <c:layout>
                <c:manualLayout>
                  <c:x val="3.0857848179387058E-2"/>
                  <c:y val="-8.0757534460528229E-3"/>
                </c:manualLayout>
              </c:layout>
              <c:showVal val="1"/>
            </c:dLbl>
            <c:dLbl>
              <c:idx val="1"/>
              <c:layout>
                <c:manualLayout>
                  <c:x val="8.9129082069843591E-3"/>
                  <c:y val="-2.1880090001841872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828.6</c:v>
                </c:pt>
                <c:pt idx="1">
                  <c:v>858.1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dLbl>
              <c:idx val="0"/>
              <c:layout>
                <c:manualLayout>
                  <c:x val="4.3556051518548099E-2"/>
                  <c:y val="-1.4211987717950823E-2"/>
                </c:manualLayout>
              </c:layout>
              <c:showVal val="1"/>
            </c:dLbl>
            <c:dLbl>
              <c:idx val="1"/>
              <c:layout>
                <c:manualLayout>
                  <c:x val="5.5289885374972293E-2"/>
                  <c:y val="5.1121534000247966E-3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659.5</c:v>
                </c:pt>
                <c:pt idx="1">
                  <c:v>683.2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dLbls>
            <c:dLbl>
              <c:idx val="0"/>
              <c:layout>
                <c:manualLayout>
                  <c:x val="4.6611997257979383E-2"/>
                  <c:y val="-5.6133255725209281E-2"/>
                </c:manualLayout>
              </c:layout>
              <c:showVal val="1"/>
            </c:dLbl>
            <c:dLbl>
              <c:idx val="1"/>
              <c:layout>
                <c:manualLayout>
                  <c:x val="4.3600970882548433E-2"/>
                  <c:y val="-4.6883032167827292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164.3</c:v>
                </c:pt>
                <c:pt idx="1">
                  <c:v>170.7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Межбюджетные трансфетры</c:v>
                </c:pt>
              </c:strCache>
            </c:strRef>
          </c:tx>
          <c:dLbls>
            <c:dLbl>
              <c:idx val="0"/>
              <c:layout>
                <c:manualLayout>
                  <c:x val="1.3008039036408226E-2"/>
                  <c:y val="-2.4615212330434011E-2"/>
                </c:manualLayout>
              </c:layout>
              <c:showVal val="1"/>
            </c:dLbl>
            <c:dLbl>
              <c:idx val="1"/>
              <c:layout>
                <c:manualLayout>
                  <c:x val="2.7774493113273412E-2"/>
                  <c:y val="-4.1025387501853847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Лист1!$E$2:$E$3</c:f>
              <c:numCache>
                <c:formatCode>0.0</c:formatCode>
                <c:ptCount val="2"/>
                <c:pt idx="0">
                  <c:v>4.8</c:v>
                </c:pt>
                <c:pt idx="1">
                  <c:v>4.2</c:v>
                </c:pt>
              </c:numCache>
            </c:numRef>
          </c:val>
        </c:ser>
        <c:shape val="cylinder"/>
        <c:axId val="113688576"/>
        <c:axId val="113690112"/>
        <c:axId val="0"/>
      </c:bar3DChart>
      <c:catAx>
        <c:axId val="113688576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3690112"/>
        <c:crosses val="autoZero"/>
        <c:auto val="1"/>
        <c:lblAlgn val="ctr"/>
        <c:lblOffset val="100"/>
      </c:catAx>
      <c:valAx>
        <c:axId val="1136901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3688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002730208718773"/>
          <c:y val="0.43237191152306736"/>
          <c:w val="0.32935100865940548"/>
          <c:h val="0.50529480503173818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3726629381607713"/>
          <c:y val="0.17028159615641289"/>
          <c:w val="0.84073220987563457"/>
          <c:h val="0.7254397437608434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2018 год </c:v>
                </c:pt>
              </c:strCache>
            </c:strRef>
          </c:tx>
          <c:dLbls>
            <c:dLbl>
              <c:idx val="0"/>
              <c:layout>
                <c:manualLayout>
                  <c:x val="-0.20716510903426791"/>
                  <c:y val="-0.16565372125094494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>
                        <a:latin typeface="Times New Roman" pitchFamily="18" charset="0"/>
                        <a:cs typeface="Times New Roman" pitchFamily="18" charset="0"/>
                      </a:rPr>
                      <a:t>Н</a:t>
                    </a:r>
                    <a:r>
                      <a:rPr lang="ru-RU" sz="1100" dirty="0" smtClean="0"/>
                      <a:t>алог на доходы физ.лиц 121,2 млн. руб., </a:t>
                    </a:r>
                  </a:p>
                  <a:p>
                    <a:r>
                      <a:rPr lang="ru-RU" sz="1100" dirty="0" smtClean="0"/>
                      <a:t>71,0 %</a:t>
                    </a:r>
                    <a:endParaRPr lang="en-US" sz="1100" dirty="0"/>
                  </a:p>
                </c:rich>
              </c:tx>
              <c:showVal val="1"/>
              <c:showPercent val="1"/>
            </c:dLbl>
            <c:dLbl>
              <c:idx val="1"/>
              <c:layout>
                <c:manualLayout>
                  <c:x val="-2.9595015576324098E-2"/>
                  <c:y val="5.8371813692779793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>
                        <a:latin typeface="Times New Roman" pitchFamily="18" charset="0"/>
                        <a:cs typeface="Times New Roman" pitchFamily="18" charset="0"/>
                      </a:rPr>
                      <a:t>НДФЛ, налог на прибыль</a:t>
                    </a:r>
                    <a:endParaRPr lang="ru-RU" sz="1100" dirty="0" smtClean="0"/>
                  </a:p>
                  <a:p>
                    <a:r>
                      <a:rPr lang="ru-RU" sz="1100" dirty="0" smtClean="0"/>
                      <a:t>10,1 млн.</a:t>
                    </a:r>
                    <a:r>
                      <a:rPr lang="ru-RU" sz="1100" baseline="0" dirty="0" smtClean="0"/>
                      <a:t> руб.; 5,9%</a:t>
                    </a:r>
                    <a:endParaRPr lang="en-US" sz="1100" dirty="0"/>
                  </a:p>
                </c:rich>
              </c:tx>
              <c:showVal val="1"/>
              <c:showPercent val="1"/>
            </c:dLbl>
            <c:dLbl>
              <c:idx val="2"/>
              <c:layout>
                <c:manualLayout>
                  <c:x val="-4.3651850761645315E-2"/>
                  <c:y val="0.1351819475955337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>
                        <a:latin typeface="Times New Roman" pitchFamily="18" charset="0"/>
                        <a:cs typeface="Times New Roman" pitchFamily="18" charset="0"/>
                      </a:rPr>
                      <a:t>Н</a:t>
                    </a:r>
                    <a:r>
                      <a:rPr lang="ru-RU" sz="1100" dirty="0" smtClean="0"/>
                      <a:t>алоги на совокупный     доход                                   10,0 млн.руб.; </a:t>
                    </a:r>
                    <a:r>
                      <a:rPr lang="ru-RU" sz="1100" baseline="0" dirty="0" smtClean="0"/>
                      <a:t> </a:t>
                    </a:r>
                    <a:r>
                      <a:rPr lang="ru-RU" sz="1100" dirty="0" smtClean="0"/>
                      <a:t>5,9%</a:t>
                    </a:r>
                    <a:endParaRPr lang="en-US" sz="1100" dirty="0"/>
                  </a:p>
                </c:rich>
              </c:tx>
              <c:showVal val="1"/>
              <c:showPercent val="1"/>
            </c:dLbl>
            <c:dLbl>
              <c:idx val="3"/>
              <c:layout>
                <c:manualLayout>
                  <c:x val="-9.3186278117104518E-2"/>
                  <c:y val="5.3130254904577713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>
                        <a:latin typeface="Times New Roman" pitchFamily="18" charset="0"/>
                        <a:cs typeface="Times New Roman" pitchFamily="18" charset="0"/>
                      </a:rPr>
                      <a:t>Г</a:t>
                    </a:r>
                    <a:r>
                      <a:rPr lang="ru-RU" sz="1100" dirty="0" smtClean="0"/>
                      <a:t>осударственная пошлина</a:t>
                    </a:r>
                    <a:r>
                      <a:rPr lang="ru-RU" sz="1100" baseline="0" dirty="0" smtClean="0"/>
                      <a:t> 3,1 </a:t>
                    </a:r>
                    <a:r>
                      <a:rPr lang="ru-RU" sz="1100" dirty="0" smtClean="0"/>
                      <a:t>млн. руб.;</a:t>
                    </a:r>
                    <a:r>
                      <a:rPr lang="ru-RU" sz="1100" baseline="0" dirty="0" smtClean="0"/>
                      <a:t> </a:t>
                    </a:r>
                    <a:r>
                      <a:rPr lang="ru-RU" sz="1100" dirty="0" smtClean="0"/>
                      <a:t>1,8%</a:t>
                    </a:r>
                    <a:endParaRPr lang="en-US" sz="1100" dirty="0"/>
                  </a:p>
                </c:rich>
              </c:tx>
              <c:showVal val="1"/>
              <c:showPercent val="1"/>
            </c:dLbl>
            <c:dLbl>
              <c:idx val="4"/>
              <c:layout>
                <c:manualLayout>
                  <c:x val="-0.1253858513012977"/>
                  <c:y val="-7.2838204546465737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>
                        <a:latin typeface="Times New Roman" pitchFamily="18" charset="0"/>
                        <a:cs typeface="Times New Roman" pitchFamily="18" charset="0"/>
                      </a:rPr>
                      <a:t>Доходы от имущества </a:t>
                    </a:r>
                    <a:r>
                      <a:rPr lang="ru-RU" sz="1100" dirty="0" err="1" smtClean="0">
                        <a:latin typeface="Times New Roman" pitchFamily="18" charset="0"/>
                        <a:cs typeface="Times New Roman" pitchFamily="18" charset="0"/>
                      </a:rPr>
                      <a:t>находящ.в</a:t>
                    </a:r>
                    <a:r>
                      <a:rPr lang="ru-RU" sz="11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100" baseline="0" dirty="0" err="1" smtClean="0">
                        <a:latin typeface="Times New Roman" pitchFamily="18" charset="0"/>
                        <a:cs typeface="Times New Roman" pitchFamily="18" charset="0"/>
                      </a:rPr>
                      <a:t>муниц</a:t>
                    </a:r>
                    <a:r>
                      <a:rPr lang="ru-RU" sz="1100" baseline="0" dirty="0" smtClean="0">
                        <a:latin typeface="Times New Roman" pitchFamily="18" charset="0"/>
                        <a:cs typeface="Times New Roman" pitchFamily="18" charset="0"/>
                      </a:rPr>
                      <a:t>. собственности                 </a:t>
                    </a:r>
                    <a:r>
                      <a:rPr lang="ru-RU" sz="1100" dirty="0" smtClean="0">
                        <a:latin typeface="Times New Roman" pitchFamily="18" charset="0"/>
                        <a:cs typeface="Times New Roman" pitchFamily="18" charset="0"/>
                      </a:rPr>
                      <a:t>5,2 млн. руб.;</a:t>
                    </a:r>
                    <a:r>
                      <a:rPr lang="ru-RU" sz="11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100" dirty="0" smtClean="0">
                        <a:latin typeface="Times New Roman" pitchFamily="18" charset="0"/>
                        <a:cs typeface="Times New Roman" pitchFamily="18" charset="0"/>
                      </a:rPr>
                      <a:t>3,0%</a:t>
                    </a:r>
                  </a:p>
                  <a:p>
                    <a:endParaRPr lang="en-US" sz="11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Percent val="1"/>
            </c:dLbl>
            <c:dLbl>
              <c:idx val="5"/>
              <c:layout>
                <c:manualLayout>
                  <c:x val="0.39244511492138251"/>
                  <c:y val="-7.6479380755371681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>
                        <a:latin typeface="Times New Roman" pitchFamily="18" charset="0"/>
                        <a:cs typeface="Times New Roman" pitchFamily="18" charset="0"/>
                      </a:rPr>
                      <a:t>Штрафы, санкции, возмещение ущерба</a:t>
                    </a:r>
                    <a:r>
                      <a:rPr lang="ru-RU" sz="1100" dirty="0" smtClean="0"/>
                      <a:t>       2,6 млн. руб.;</a:t>
                    </a:r>
                    <a:r>
                      <a:rPr lang="ru-RU" sz="1100" baseline="0" dirty="0" smtClean="0"/>
                      <a:t>  1</a:t>
                    </a:r>
                    <a:r>
                      <a:rPr lang="ru-RU" sz="1100" dirty="0" smtClean="0"/>
                      <a:t>,5%</a:t>
                    </a:r>
                    <a:endParaRPr lang="en-US" sz="1100" dirty="0"/>
                  </a:p>
                </c:rich>
              </c:tx>
              <c:showVal val="1"/>
              <c:showPercent val="1"/>
            </c:dLbl>
            <c:dLbl>
              <c:idx val="6"/>
              <c:layout>
                <c:manualLayout>
                  <c:x val="-0.1285316555056786"/>
                  <c:y val="-3.3690110770052045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>
                        <a:latin typeface="Times New Roman" pitchFamily="18" charset="0"/>
                        <a:cs typeface="Times New Roman" pitchFamily="18" charset="0"/>
                      </a:rPr>
                      <a:t>Д</a:t>
                    </a:r>
                    <a:r>
                      <a:rPr lang="ru-RU" sz="1100" dirty="0" smtClean="0"/>
                      <a:t>оходы от оказанных платных услуг                 14,2 млн. руб.;</a:t>
                    </a:r>
                    <a:r>
                      <a:rPr lang="ru-RU" sz="1100" baseline="0" dirty="0" smtClean="0"/>
                      <a:t>   </a:t>
                    </a:r>
                    <a:r>
                      <a:rPr lang="ru-RU" sz="1100" dirty="0" smtClean="0"/>
                      <a:t>8,3%</a:t>
                    </a:r>
                    <a:endParaRPr lang="en-US" sz="1100" dirty="0"/>
                  </a:p>
                </c:rich>
              </c:tx>
              <c:showVal val="1"/>
              <c:showPercent val="1"/>
            </c:dLbl>
            <c:dLbl>
              <c:idx val="7"/>
              <c:layout>
                <c:manualLayout>
                  <c:x val="-5.7233792037677533E-3"/>
                  <c:y val="-2.6929356288091112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>
                        <a:latin typeface="Times New Roman" pitchFamily="18" charset="0"/>
                        <a:cs typeface="Times New Roman" pitchFamily="18" charset="0"/>
                      </a:rPr>
                      <a:t>Д</a:t>
                    </a:r>
                    <a:r>
                      <a:rPr lang="ru-RU" sz="1100" dirty="0" smtClean="0"/>
                      <a:t>оходы от продажи материальных и нематериальных активов 4,2 млн.руб.; 2,4%</a:t>
                    </a:r>
                    <a:endParaRPr lang="en-US" sz="1100" dirty="0"/>
                  </a:p>
                </c:rich>
              </c:tx>
              <c:showVal val="1"/>
              <c:showPercent val="1"/>
            </c:dLbl>
            <c:dLbl>
              <c:idx val="8"/>
              <c:layout>
                <c:manualLayout>
                  <c:x val="0.34855459072288925"/>
                  <c:y val="3.6180212642911207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>
                        <a:latin typeface="Times New Roman" pitchFamily="18" charset="0"/>
                        <a:cs typeface="Times New Roman" pitchFamily="18" charset="0"/>
                      </a:rPr>
                      <a:t>Прочие неналоговые доходы        </a:t>
                    </a:r>
                  </a:p>
                  <a:p>
                    <a:r>
                      <a:rPr lang="ru-RU" sz="1100" dirty="0" smtClean="0"/>
                      <a:t>0,1 млн.руб.; </a:t>
                    </a:r>
                  </a:p>
                  <a:p>
                    <a:r>
                      <a:rPr lang="ru-RU" sz="1100" dirty="0" smtClean="0"/>
                      <a:t>0,1 %</a:t>
                    </a:r>
                    <a:endParaRPr lang="en-US" sz="1100" dirty="0"/>
                  </a:p>
                </c:rich>
              </c:tx>
              <c:showVal val="1"/>
              <c:showPercent val="1"/>
            </c:dLbl>
            <c:dLbl>
              <c:idx val="9"/>
              <c:layout>
                <c:manualLayout>
                  <c:x val="0.33405695783354494"/>
                  <c:y val="0.15021775879710109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>
                        <a:latin typeface="Times New Roman" pitchFamily="18" charset="0"/>
                        <a:cs typeface="Times New Roman" pitchFamily="18" charset="0"/>
                      </a:rPr>
                      <a:t>П</a:t>
                    </a:r>
                    <a:r>
                      <a:rPr lang="ru-RU" sz="1100" dirty="0" smtClean="0"/>
                      <a:t>рочие неналоговые доходы 0,0 млн.руб.;</a:t>
                    </a:r>
                  </a:p>
                  <a:p>
                    <a:r>
                      <a:rPr lang="ru-RU" sz="1100" dirty="0" smtClean="0"/>
                      <a:t>0,0%</a:t>
                    </a:r>
                    <a:endParaRPr lang="en-US" sz="1100" dirty="0"/>
                  </a:p>
                </c:rich>
              </c:tx>
              <c:showVal val="1"/>
              <c:showPercent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Percent val="1"/>
          </c:dLbls>
          <c:cat>
            <c:strRef>
              <c:f>Лист1!$A$2:$A$10</c:f>
              <c:strCache>
                <c:ptCount val="9"/>
                <c:pt idx="0">
                  <c:v>Налоги на прибыль, доходы (налог на доходы физических лиц) </c:v>
                </c:pt>
                <c:pt idx="1">
                  <c:v>Налоги на товары (работы, услуги), реализуемые на территории РФ (акцизы по подакцизным товарам) </c:v>
                </c:pt>
                <c:pt idx="2">
                  <c:v>Налоги на совокупный доход </c:v>
                </c:pt>
                <c:pt idx="3">
                  <c:v>Государственная пошлина </c:v>
                </c:pt>
                <c:pt idx="4">
                  <c:v>Доходы от использования имущества, находящегося в государственной и муниципальной собственности </c:v>
                </c:pt>
                <c:pt idx="5">
                  <c:v>Доходы от оказания платных услуг (работ) и компенсации затрат государства </c:v>
                </c:pt>
                <c:pt idx="6">
                  <c:v>Доходы от продажи материальных и нематериальных активов </c:v>
                </c:pt>
                <c:pt idx="7">
                  <c:v>Штрафы, санкции, возмещение ущерба </c:v>
                </c:pt>
                <c:pt idx="8">
                  <c:v>Прочие неналоговые доходы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121.2</c:v>
                </c:pt>
                <c:pt idx="1">
                  <c:v>10.1</c:v>
                </c:pt>
                <c:pt idx="2">
                  <c:v>10</c:v>
                </c:pt>
                <c:pt idx="3">
                  <c:v>3.1</c:v>
                </c:pt>
                <c:pt idx="4">
                  <c:v>5.2</c:v>
                </c:pt>
                <c:pt idx="5">
                  <c:v>14.2</c:v>
                </c:pt>
                <c:pt idx="6">
                  <c:v>4.2</c:v>
                </c:pt>
                <c:pt idx="7">
                  <c:v>2.6</c:v>
                </c:pt>
                <c:pt idx="8">
                  <c:v>0.1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2019 год </c:v>
                </c:pt>
              </c:strCache>
            </c:strRef>
          </c:tx>
          <c:explosion val="25"/>
          <c:dPt>
            <c:idx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rgbClr val="7030A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2400" dirty="0" smtClean="0">
                        <a:latin typeface="Times New Roman" pitchFamily="18" charset="0"/>
                        <a:cs typeface="Times New Roman" pitchFamily="18" charset="0"/>
                      </a:rPr>
                      <a:t>Д</a:t>
                    </a:r>
                    <a:r>
                      <a:rPr lang="ru-RU" sz="2000" dirty="0" smtClean="0">
                        <a:latin typeface="Times New Roman" pitchFamily="18" charset="0"/>
                        <a:cs typeface="Times New Roman" pitchFamily="18" charset="0"/>
                      </a:rPr>
                      <a:t>отации;</a:t>
                    </a:r>
                  </a:p>
                  <a:p>
                    <a:r>
                      <a:rPr lang="ru-RU" sz="2000" dirty="0" smtClean="0">
                        <a:latin typeface="Times New Roman" pitchFamily="18" charset="0"/>
                        <a:cs typeface="Times New Roman" pitchFamily="18" charset="0"/>
                      </a:rPr>
                      <a:t>60,8 млн.руб.;</a:t>
                    </a:r>
                    <a:r>
                      <a:rPr lang="ru-RU" sz="2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9%</a:t>
                    </a:r>
                    <a:endParaRPr lang="en-US" sz="2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ctr"/>
              <c:showVal val="1"/>
              <c:showSerName val="1"/>
            </c:dLbl>
            <c:dLbl>
              <c:idx val="1"/>
              <c:layout>
                <c:manualLayout>
                  <c:x val="-0.12981310282873873"/>
                  <c:y val="-0.22365594595827112"/>
                </c:manualLayout>
              </c:layout>
              <c:tx>
                <c:rich>
                  <a:bodyPr/>
                  <a:lstStyle/>
                  <a:p>
                    <a:r>
                      <a:rPr lang="ru-RU" sz="2400" dirty="0" smtClean="0">
                        <a:latin typeface="Times New Roman" pitchFamily="18" charset="0"/>
                        <a:cs typeface="Times New Roman" pitchFamily="18" charset="0"/>
                      </a:rPr>
                      <a:t>С</a:t>
                    </a:r>
                    <a:r>
                      <a:rPr lang="ru-RU" sz="2000" dirty="0" smtClean="0">
                        <a:latin typeface="Times New Roman" pitchFamily="18" charset="0"/>
                        <a:cs typeface="Times New Roman" pitchFamily="18" charset="0"/>
                      </a:rPr>
                      <a:t>убсидии </a:t>
                    </a:r>
                  </a:p>
                  <a:p>
                    <a:r>
                      <a:rPr lang="ru-RU" sz="2000" dirty="0" smtClean="0">
                        <a:latin typeface="Times New Roman" pitchFamily="18" charset="0"/>
                        <a:cs typeface="Times New Roman" pitchFamily="18" charset="0"/>
                      </a:rPr>
                      <a:t>306,5млн.руб;                 45%</a:t>
                    </a:r>
                    <a:endParaRPr lang="en-US" sz="2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SerName val="1"/>
            </c:dLbl>
            <c:dLbl>
              <c:idx val="2"/>
              <c:layout>
                <c:manualLayout>
                  <c:x val="0.12215706086089091"/>
                  <c:y val="7.5267819435274261E-2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2800" dirty="0">
                        <a:latin typeface="Times New Roman" pitchFamily="18" charset="0"/>
                        <a:cs typeface="Times New Roman" pitchFamily="18" charset="0"/>
                      </a:rPr>
                      <a:t>С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убвенции бюджетам субъектов Российской Федерации и муниципальных образований </a:t>
                    </a:r>
                  </a:p>
                  <a:p>
                    <a:pPr>
                      <a:defRPr sz="20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316,0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млн.руб.; 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46%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20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en-US" sz="2000" dirty="0"/>
                  </a:p>
                </c:rich>
              </c:tx>
              <c:spPr/>
              <c:dLblPos val="bestFit"/>
              <c:showVal val="1"/>
              <c:showSerName val="1"/>
            </c:dLbl>
            <c:txPr>
              <a:bodyPr/>
              <a:lstStyle/>
              <a:p>
                <a:pPr>
                  <a:defRPr sz="2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showSerName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Дотации бюджетам субъектов Российской федерации и муниципальных образований </c:v>
                </c:pt>
                <c:pt idx="1">
                  <c:v>Субсидии бюджетам субъектов Российской Федерации и муниципальных образований </c:v>
                </c:pt>
                <c:pt idx="2">
                  <c:v>Субвенции бюджетам субъектов Российской Федерации и муниципальных образований 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60.8</c:v>
                </c:pt>
                <c:pt idx="1">
                  <c:v>306.5</c:v>
                </c:pt>
                <c:pt idx="2">
                  <c:v>316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60"/>
      <c:perspective val="30"/>
    </c:view3D>
    <c:plotArea>
      <c:layout>
        <c:manualLayout>
          <c:layoutTarget val="inner"/>
          <c:xMode val="edge"/>
          <c:yMode val="edge"/>
          <c:x val="7.4960997865922169E-2"/>
          <c:y val="7.3799323813337134E-2"/>
          <c:w val="0.84073220987563457"/>
          <c:h val="0.812853329774455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2019 год </c:v>
                </c:pt>
              </c:strCache>
            </c:strRef>
          </c:tx>
          <c:dPt>
            <c:idx val="0"/>
            <c:spPr>
              <a:solidFill>
                <a:srgbClr val="92D050"/>
              </a:solidFill>
            </c:spPr>
          </c:dPt>
          <c:dPt>
            <c:idx val="3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4"/>
            <c:spPr>
              <a:solidFill>
                <a:srgbClr val="7030A0"/>
              </a:solidFill>
            </c:spPr>
          </c:dPt>
          <c:dPt>
            <c:idx val="6"/>
            <c:spPr>
              <a:solidFill>
                <a:schemeClr val="accent2"/>
              </a:solidFill>
              <a:ln w="12000" cap="flat" cmpd="sng" algn="ctr">
                <a:solidFill>
                  <a:schemeClr val="accent1"/>
                </a:solidFill>
                <a:prstDash val="solid"/>
              </a:ln>
              <a:effectLst>
                <a:glow rad="63500">
                  <a:schemeClr val="accent1">
                    <a:alpha val="45000"/>
                    <a:satMod val="120000"/>
                  </a:schemeClr>
                </a:glow>
              </a:effectLst>
              <a:scene3d>
                <a:camera prst="orthographicFront" fov="0">
                  <a:rot lat="0" lon="0" rev="0"/>
                </a:camera>
                <a:lightRig rig="brightRoom" dir="tl">
                  <a:rot lat="0" lon="0" rev="8700000"/>
                </a:lightRig>
              </a:scene3d>
              <a:sp3d>
                <a:bevelT w="0" h="0"/>
                <a:contourClr>
                  <a:schemeClr val="accent1">
                    <a:tint val="70000"/>
                  </a:schemeClr>
                </a:contourClr>
              </a:sp3d>
            </c:spPr>
          </c:dPt>
          <c:dPt>
            <c:idx val="7"/>
            <c:spPr>
              <a:solidFill>
                <a:srgbClr val="00B050"/>
              </a:solidFill>
            </c:spPr>
          </c:dPt>
          <c:dPt>
            <c:idx val="8"/>
            <c:spPr>
              <a:solidFill>
                <a:srgbClr val="FFFF00"/>
              </a:solidFill>
            </c:spPr>
          </c:dPt>
          <c:dPt>
            <c:idx val="9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10"/>
            <c:spPr>
              <a:solidFill>
                <a:schemeClr val="tx2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1.029789431044556E-2"/>
                  <c:y val="7.4487560772856752E-3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О</a:t>
                    </a:r>
                    <a:r>
                      <a:rPr lang="ru-RU" dirty="0"/>
                      <a:t>бщегосударственные вопросы </a:t>
                    </a:r>
                    <a:r>
                      <a:rPr lang="ru-RU" dirty="0" smtClean="0"/>
                      <a:t>;                    58,2 млн. руб. 6,8 %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1"/>
              <c:layout>
                <c:manualLayout>
                  <c:x val="0.17828870535724561"/>
                  <c:y val="0.18373578773430468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Н</a:t>
                    </a:r>
                    <a:r>
                      <a:rPr lang="ru-RU" dirty="0"/>
                      <a:t>ациональная </a:t>
                    </a:r>
                    <a:r>
                      <a:rPr lang="ru-RU" dirty="0" smtClean="0"/>
                      <a:t>оборона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1,0 млн. руб.;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2"/>
              <c:layout>
                <c:manualLayout>
                  <c:x val="0.14871810471708252"/>
                  <c:y val="7.4487560772856414E-3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</a:t>
                    </a:r>
                    <a:r>
                      <a:rPr lang="ru-RU" sz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</a:t>
                    </a:r>
                    <a:r>
                      <a:rPr lang="ru-RU" sz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правоохранительная </a:t>
                    </a:r>
                    <a:r>
                      <a:rPr lang="ru-RU" sz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деятельность </a:t>
                    </a:r>
                    <a:r>
                      <a:rPr lang="ru-RU" sz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               4,3 млн. руб.;  0,5%</a:t>
                    </a:r>
                    <a:endParaRPr lang="ru-RU" sz="12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solidFill>
                  <a:schemeClr val="dk1"/>
                </a:solidFill>
                <a:ln w="19050" cap="flat" cmpd="sng" algn="ctr">
                  <a:solidFill>
                    <a:schemeClr val="dk1">
                      <a:shade val="50000"/>
                    </a:schemeClr>
                  </a:solidFill>
                  <a:prstDash val="solid"/>
                </a:ln>
                <a:effectLst/>
              </c:spPr>
              <c:showLegendKey val="1"/>
              <c:showVal val="1"/>
              <c:showCatName val="1"/>
            </c:dLbl>
            <c:dLbl>
              <c:idx val="3"/>
              <c:layout>
                <c:manualLayout>
                  <c:x val="0.1701544666111095"/>
                  <c:y val="0.29608805407210398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Н</a:t>
                    </a:r>
                    <a:r>
                      <a:rPr lang="ru-RU" dirty="0"/>
                      <a:t>ациональная экономика </a:t>
                    </a:r>
                    <a:r>
                      <a:rPr lang="ru-RU" baseline="0" dirty="0" smtClean="0"/>
                      <a:t>                     </a:t>
                    </a:r>
                    <a:r>
                      <a:rPr lang="ru-RU" dirty="0" smtClean="0"/>
                      <a:t> 21,6 млн. руб.; 2,5%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4"/>
              <c:layout>
                <c:manualLayout>
                  <c:x val="0.11569503361992513"/>
                  <c:y val="0.26056042016458431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Ж</a:t>
                    </a:r>
                    <a:r>
                      <a:rPr lang="ru-RU" dirty="0"/>
                      <a:t>КХ ; </a:t>
                    </a:r>
                    <a:r>
                      <a:rPr lang="ru-RU" dirty="0" smtClean="0"/>
                      <a:t>99,3 млн. руб. </a:t>
                    </a:r>
                    <a:r>
                      <a:rPr lang="ru-RU" baseline="0" dirty="0" smtClean="0"/>
                      <a:t> 11,7%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5"/>
              <c:layout>
                <c:manualLayout>
                  <c:x val="3.2914617786848052E-2"/>
                  <c:y val="0.2783148528587193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О</a:t>
                    </a:r>
                    <a:r>
                      <a:rPr lang="ru-RU" dirty="0"/>
                      <a:t>храна окружающей среды ; </a:t>
                    </a:r>
                    <a:r>
                      <a:rPr lang="ru-RU" dirty="0" smtClean="0"/>
                      <a:t>1,3 млн. руб.;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6"/>
              <c:layout>
                <c:manualLayout>
                  <c:x val="-0.32745829807899562"/>
                  <c:y val="-6.7922489143585089E-3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О</a:t>
                    </a:r>
                    <a:r>
                      <a:rPr lang="ru-RU" dirty="0"/>
                      <a:t>бразование </a:t>
                    </a:r>
                    <a:r>
                      <a:rPr lang="ru-RU" baseline="0" dirty="0" smtClean="0"/>
                      <a:t>           </a:t>
                    </a:r>
                    <a:r>
                      <a:rPr lang="ru-RU" dirty="0" smtClean="0"/>
                      <a:t> 401,1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млн. руб.;  47,1%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7"/>
              <c:layout>
                <c:manualLayout>
                  <c:x val="0"/>
                  <c:y val="0.1328625432751222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dirty="0" smtClean="0"/>
                      <a:t>   Культура</a:t>
                    </a:r>
                    <a:r>
                      <a:rPr lang="ru-RU" dirty="0"/>
                      <a:t>, кинематография </a:t>
                    </a:r>
                    <a:r>
                      <a:rPr lang="ru-RU" baseline="0" dirty="0" smtClean="0"/>
                      <a:t>      </a:t>
                    </a:r>
                    <a:r>
                      <a:rPr lang="ru-RU" dirty="0" smtClean="0"/>
                      <a:t> 51,8 млн. руб. 6,1%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8"/>
              <c:layout>
                <c:manualLayout>
                  <c:x val="-6.8712987452241359E-2"/>
                  <c:y val="0.24258936747744214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С</a:t>
                    </a:r>
                    <a:r>
                      <a:rPr lang="ru-RU" dirty="0"/>
                      <a:t>оциальная политика ; </a:t>
                    </a:r>
                    <a:r>
                      <a:rPr lang="ru-RU" dirty="0" smtClean="0"/>
                      <a:t>172,5 млн. руб. 20,3%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9"/>
              <c:layout>
                <c:manualLayout>
                  <c:x val="-0.23428055236160689"/>
                  <c:y val="0.18728303787252745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Ф</a:t>
                    </a:r>
                    <a:r>
                      <a:rPr lang="ru-RU" dirty="0"/>
                      <a:t>изическая культура и спорт ; </a:t>
                    </a:r>
                    <a:r>
                      <a:rPr lang="ru-RU" dirty="0" smtClean="0"/>
                      <a:t>11,0 млн. руб. ;1,3%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10"/>
              <c:layout>
                <c:manualLayout>
                  <c:x val="-0.20703580630527346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М</a:t>
                    </a:r>
                    <a:r>
                      <a:rPr lang="ru-RU" dirty="0"/>
                      <a:t>ежбюджетные </a:t>
                    </a:r>
                    <a:r>
                      <a:rPr lang="ru-RU" dirty="0" smtClean="0"/>
                      <a:t>трансферты;               29,0 млн. руб. 3,4 %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11"/>
              <c:layout>
                <c:manualLayout>
                  <c:x val="0.57203632392334536"/>
                  <c:y val="0.42706201509771302"/>
                </c:manualLayout>
              </c:layout>
              <c:showLegendKey val="1"/>
              <c:showVal val="1"/>
              <c:showCatName val="1"/>
            </c:dLbl>
            <c:dLbl>
              <c:idx val="12"/>
              <c:layout>
                <c:manualLayout>
                  <c:x val="-0.25623471268229203"/>
                  <c:y val="9.9316747697141688E-3"/>
                </c:manualLayout>
              </c:layout>
              <c:showLegendKey val="1"/>
              <c:showVal val="1"/>
              <c:showCatName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LeaderLines val="1"/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 </c:v>
                </c:pt>
                <c:pt idx="1">
                  <c:v>Национальная оборона </c:v>
                </c:pt>
                <c:pt idx="2">
                  <c:v>Национальная безопасность и правоохранительная деятельность </c:v>
                </c:pt>
                <c:pt idx="3">
                  <c:v>Национальная экономика </c:v>
                </c:pt>
                <c:pt idx="4">
                  <c:v>ЖКХ </c:v>
                </c:pt>
                <c:pt idx="5">
                  <c:v>Охрана окружающей среды </c:v>
                </c:pt>
                <c:pt idx="6">
                  <c:v>Образование </c:v>
                </c:pt>
                <c:pt idx="7">
                  <c:v>Культура, кинематография </c:v>
                </c:pt>
                <c:pt idx="8">
                  <c:v>Социальная политика </c:v>
                </c:pt>
                <c:pt idx="9">
                  <c:v>Физическая культура и спорт </c:v>
                </c:pt>
                <c:pt idx="10">
                  <c:v>Межбюджетные трансферты общего характера системы 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58.2</c:v>
                </c:pt>
                <c:pt idx="1">
                  <c:v>1</c:v>
                </c:pt>
                <c:pt idx="2">
                  <c:v>4.3</c:v>
                </c:pt>
                <c:pt idx="3">
                  <c:v>21.6</c:v>
                </c:pt>
                <c:pt idx="4">
                  <c:v>99.3</c:v>
                </c:pt>
                <c:pt idx="5">
                  <c:v>1.3</c:v>
                </c:pt>
                <c:pt idx="6">
                  <c:v>401.1</c:v>
                </c:pt>
                <c:pt idx="7">
                  <c:v>51.8</c:v>
                </c:pt>
                <c:pt idx="8">
                  <c:v>172.5</c:v>
                </c:pt>
                <c:pt idx="9">
                  <c:v>11</c:v>
                </c:pt>
                <c:pt idx="10">
                  <c:v>29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33503507739102711"/>
          <c:y val="0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ресурсы</c:v>
                </c:pt>
              </c:strCache>
            </c:strRef>
          </c:tx>
          <c:dPt>
            <c:idx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1.551843402752226E-2"/>
                  <c:y val="-0.3151984074024645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Фонд оплаты труда; </a:t>
                    </a:r>
                    <a:r>
                      <a:rPr lang="ru-RU" dirty="0" smtClean="0"/>
                      <a:t>197,7 млн.руб.; </a:t>
                    </a:r>
                    <a:r>
                      <a:rPr lang="ru-RU" dirty="0"/>
                      <a:t>52%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1"/>
              <c:tx>
                <c:rich>
                  <a:bodyPr/>
                  <a:lstStyle/>
                  <a:p>
                    <a:r>
                      <a:rPr lang="ru-RU"/>
                      <a:t>Коммунальные услуги; </a:t>
                    </a:r>
                    <a:r>
                      <a:rPr lang="ru-RU" smtClean="0"/>
                      <a:t>49,5 млн. руб.; </a:t>
                    </a:r>
                    <a:r>
                      <a:rPr lang="ru-RU"/>
                      <a:t>13%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2"/>
              <c:layout>
                <c:manualLayout>
                  <c:x val="8.9252336448598091E-3"/>
                  <c:y val="-0.1779253970372348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Прочие </a:t>
                    </a:r>
                    <a:r>
                      <a:rPr lang="ru-RU" dirty="0"/>
                      <a:t>расходы; </a:t>
                    </a:r>
                    <a:r>
                      <a:rPr lang="ru-RU" dirty="0" smtClean="0"/>
                      <a:t>130,8 млн. руб.; </a:t>
                    </a:r>
                    <a:r>
                      <a:rPr lang="ru-RU" dirty="0"/>
                      <a:t>35%</a:t>
                    </a:r>
                  </a:p>
                </c:rich>
              </c:tx>
              <c:showVal val="1"/>
              <c:showCatName val="1"/>
              <c:showPercent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CatName val="1"/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Фонд оплаты труда</c:v>
                </c:pt>
                <c:pt idx="1">
                  <c:v>Коммунальные услуги</c:v>
                </c:pt>
                <c:pt idx="2">
                  <c:v>Прочие расходы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197.7</c:v>
                </c:pt>
                <c:pt idx="1">
                  <c:v>49.5</c:v>
                </c:pt>
                <c:pt idx="2">
                  <c:v>130.80000000000001</c:v>
                </c:pt>
              </c:numCache>
            </c:numRef>
          </c:val>
        </c:ser>
      </c:pie3DChart>
    </c:plotArea>
    <c:legend>
      <c:legendPos val="r"/>
      <c:legendEntry>
        <c:idx val="1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10"/>
    </c:view3D>
    <c:plotArea>
      <c:layout>
        <c:manualLayout>
          <c:layoutTarget val="inner"/>
          <c:xMode val="edge"/>
          <c:yMode val="edge"/>
          <c:x val="8.7422057055952115E-2"/>
          <c:y val="0.14159593398282996"/>
          <c:w val="0.84073220987563457"/>
          <c:h val="0.812853329774455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2019 год</c:v>
                </c:pt>
              </c:strCache>
            </c:strRef>
          </c:tx>
          <c:explosion val="1"/>
          <c:dPt>
            <c:idx val="1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4"/>
            <c:spPr>
              <a:solidFill>
                <a:srgbClr val="00B050"/>
              </a:solidFill>
            </c:spPr>
          </c:dPt>
          <c:dPt>
            <c:idx val="5"/>
            <c:spPr>
              <a:solidFill>
                <a:srgbClr val="7030A0"/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dPt>
            <c:idx val="7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38278865258665312"/>
                  <c:y val="1.8968370479113861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КСП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2,2 млн. руб.;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0,3 %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LegendKey val="1"/>
              <c:showVal val="1"/>
              <c:showCatName val="1"/>
              <c:showPercent val="1"/>
            </c:dLbl>
            <c:dLbl>
              <c:idx val="1"/>
              <c:layout>
                <c:manualLayout>
                  <c:x val="-0.25836485392597247"/>
                  <c:y val="-7.3545753814671475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Собрание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депутатов
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3,9 млн. руб.;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0,5 %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LegendKey val="1"/>
              <c:showVal val="1"/>
              <c:showCatName val="1"/>
              <c:showPercent val="1"/>
            </c:dLbl>
            <c:dLbl>
              <c:idx val="2"/>
              <c:layout>
                <c:manualLayout>
                  <c:x val="-8.4793521720999868E-2"/>
                  <c:y val="-5.5890386583033094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/>
                      <a:t>КУМИ</a:t>
                    </a:r>
                    <a:r>
                      <a:rPr lang="ru-RU" sz="1600" dirty="0"/>
                      <a:t>
</a:t>
                    </a:r>
                    <a:r>
                      <a:rPr lang="ru-RU" sz="1600" dirty="0" smtClean="0"/>
                      <a:t>36,7 млн. руб.;</a:t>
                    </a:r>
                    <a:r>
                      <a:rPr lang="ru-RU" sz="1600" dirty="0"/>
                      <a:t>
</a:t>
                    </a:r>
                    <a:r>
                      <a:rPr lang="ru-RU" sz="1600" dirty="0" smtClean="0"/>
                      <a:t>4,3%</a:t>
                    </a:r>
                    <a:endParaRPr lang="ru-RU" sz="1600" dirty="0"/>
                  </a:p>
                </c:rich>
              </c:tx>
              <c:spPr/>
              <c:showLegendKey val="1"/>
              <c:showVal val="1"/>
              <c:showCatName val="1"/>
              <c:showPercent val="1"/>
            </c:dLbl>
            <c:dLbl>
              <c:idx val="3"/>
              <c:layout>
                <c:manualLayout>
                  <c:x val="-1.3135379105649179E-2"/>
                  <c:y val="-8.8918991058321101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Финансовое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управление
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41,9 млн. руб.;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4,9%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LegendKey val="1"/>
              <c:showVal val="1"/>
              <c:showCatName val="1"/>
              <c:showPercent val="1"/>
            </c:dLbl>
            <c:dLbl>
              <c:idx val="4"/>
              <c:layout>
                <c:manualLayout>
                  <c:x val="-1.1927048838521357E-2"/>
                  <c:y val="3.695716001601505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</a:t>
                    </a:r>
                    <a:r>
                      <a:rPr lang="ru-RU" sz="1600" dirty="0"/>
                      <a:t>тдел культуры
</a:t>
                    </a:r>
                    <a:r>
                      <a:rPr lang="ru-RU" sz="1600" dirty="0" smtClean="0"/>
                      <a:t>63,5 млн. руб.;</a:t>
                    </a:r>
                  </a:p>
                  <a:p>
                    <a:r>
                      <a:rPr lang="ru-RU" sz="1600" dirty="0" smtClean="0"/>
                      <a:t>7,5%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Percent val="1"/>
            </c:dLbl>
            <c:dLbl>
              <c:idx val="5"/>
              <c:layout>
                <c:manualLayout>
                  <c:x val="-3.0000000000000002E-2"/>
                  <c:y val="0.20982183371146473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А</a:t>
                    </a:r>
                    <a:r>
                      <a:rPr lang="ru-RU" sz="1600" dirty="0"/>
                      <a:t>дминистрация района
</a:t>
                    </a:r>
                    <a:r>
                      <a:rPr lang="ru-RU" sz="1600" dirty="0" smtClean="0"/>
                      <a:t>201,9 млн. руб.;</a:t>
                    </a:r>
                    <a:r>
                      <a:rPr lang="ru-RU" sz="1600" dirty="0"/>
                      <a:t>
</a:t>
                    </a:r>
                    <a:r>
                      <a:rPr lang="ru-RU" sz="1600" dirty="0" smtClean="0"/>
                      <a:t>23,7%</a:t>
                    </a:r>
                    <a:endParaRPr lang="ru-RU" sz="1600" dirty="0"/>
                  </a:p>
                </c:rich>
              </c:tx>
              <c:spPr/>
              <c:showLegendKey val="1"/>
              <c:showVal val="1"/>
              <c:showCatName val="1"/>
              <c:showPercent val="1"/>
            </c:dLbl>
            <c:dLbl>
              <c:idx val="6"/>
              <c:layout>
                <c:manualLayout>
                  <c:x val="1.7838447764123001E-2"/>
                  <c:y val="8.8916321900440864E-3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У</a:t>
                    </a:r>
                    <a:r>
                      <a:rPr lang="ru-RU" sz="1600" dirty="0"/>
                      <a:t>СЗН
</a:t>
                    </a:r>
                    <a:r>
                      <a:rPr lang="ru-RU" sz="1600" dirty="0" smtClean="0"/>
                      <a:t>155,8 млн. руб.;</a:t>
                    </a:r>
                    <a:r>
                      <a:rPr lang="ru-RU" sz="1600" dirty="0"/>
                      <a:t>
</a:t>
                    </a:r>
                    <a:r>
                      <a:rPr lang="ru-RU" sz="1600" dirty="0" smtClean="0"/>
                      <a:t>18,3%</a:t>
                    </a:r>
                    <a:endParaRPr lang="ru-RU" sz="1600" dirty="0"/>
                  </a:p>
                </c:rich>
              </c:tx>
              <c:spPr/>
              <c:showLegendKey val="1"/>
              <c:showVal val="1"/>
              <c:showCatName val="1"/>
              <c:showPercent val="1"/>
            </c:dLbl>
            <c:dLbl>
              <c:idx val="7"/>
              <c:layout>
                <c:manualLayout>
                  <c:x val="0"/>
                  <c:y val="0.47146381066773441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/>
                      <a:t>Управление </a:t>
                    </a:r>
                    <a:r>
                      <a:rPr lang="ru-RU" sz="1600" dirty="0"/>
                      <a:t>образования
</a:t>
                    </a:r>
                    <a:r>
                      <a:rPr lang="ru-RU" sz="1600" dirty="0" smtClean="0"/>
                      <a:t>345,2 млн. руб.;</a:t>
                    </a:r>
                    <a:r>
                      <a:rPr lang="ru-RU" sz="1600" dirty="0"/>
                      <a:t>
</a:t>
                    </a:r>
                    <a:r>
                      <a:rPr lang="ru-RU" sz="1600" dirty="0" smtClean="0"/>
                      <a:t>40,</a:t>
                    </a:r>
                    <a:r>
                      <a:rPr lang="ru-RU" sz="1600" baseline="0" dirty="0" smtClean="0"/>
                      <a:t>5</a:t>
                    </a:r>
                    <a:r>
                      <a:rPr lang="ru-RU" sz="1600" dirty="0" smtClean="0"/>
                      <a:t>%</a:t>
                    </a:r>
                    <a:endParaRPr lang="ru-RU" sz="1600" dirty="0"/>
                  </a:p>
                </c:rich>
              </c:tx>
              <c:spPr/>
              <c:showLegendKey val="1"/>
              <c:showVal val="1"/>
              <c:showCatName val="1"/>
              <c:showPercent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Percent val="1"/>
            <c:showLeaderLines val="1"/>
          </c:dLbls>
          <c:cat>
            <c:strRef>
              <c:f>Лист1!$A$2:$A$9</c:f>
              <c:strCache>
                <c:ptCount val="8"/>
                <c:pt idx="0">
                  <c:v>КСП</c:v>
                </c:pt>
                <c:pt idx="1">
                  <c:v>Собрание депутатов</c:v>
                </c:pt>
                <c:pt idx="2">
                  <c:v>КУМИ</c:v>
                </c:pt>
                <c:pt idx="3">
                  <c:v>Финансовое управление</c:v>
                </c:pt>
                <c:pt idx="4">
                  <c:v>Отдел культуры</c:v>
                </c:pt>
                <c:pt idx="5">
                  <c:v>Администрация района</c:v>
                </c:pt>
                <c:pt idx="6">
                  <c:v>УСЗН</c:v>
                </c:pt>
                <c:pt idx="7">
                  <c:v>Управление образования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2.2000000000000002</c:v>
                </c:pt>
                <c:pt idx="1">
                  <c:v>3.9</c:v>
                </c:pt>
                <c:pt idx="2">
                  <c:v>36.700000000000003</c:v>
                </c:pt>
                <c:pt idx="3">
                  <c:v>41.9</c:v>
                </c:pt>
                <c:pt idx="4">
                  <c:v>63.5</c:v>
                </c:pt>
                <c:pt idx="5">
                  <c:v>201.9</c:v>
                </c:pt>
                <c:pt idx="6">
                  <c:v>155.80000000000001</c:v>
                </c:pt>
                <c:pt idx="7">
                  <c:v>345.2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>
        <c:manualLayout>
          <c:layoutTarget val="inner"/>
          <c:xMode val="edge"/>
          <c:yMode val="edge"/>
          <c:x val="0.1054229853212795"/>
          <c:y val="2.967721164032161E-2"/>
          <c:w val="0.38999295226985625"/>
          <c:h val="0.9082251787925284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 первоначально </c:v>
                </c:pt>
              </c:strCache>
            </c:strRef>
          </c:tx>
          <c:spPr>
            <a:solidFill>
              <a:schemeClr val="accent1"/>
            </a:solidFill>
            <a:ln w="1905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-4.4753086419753133E-2"/>
                  <c:y val="0.14785412841633941"/>
                </c:manualLayout>
              </c:layout>
              <c:showVal val="1"/>
            </c:dLbl>
            <c:dLbl>
              <c:idx val="1"/>
              <c:layout>
                <c:manualLayout>
                  <c:x val="7.2530864197530923E-2"/>
                  <c:y val="-2.0611771999719242E-2"/>
                </c:manualLayout>
              </c:layout>
              <c:showVal val="1"/>
            </c:dLbl>
            <c:dLbl>
              <c:idx val="2"/>
              <c:layout>
                <c:manualLayout>
                  <c:x val="8.6419753086419679E-2"/>
                  <c:y val="-3.4588088383225232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</c:formatCode>
                <c:ptCount val="1"/>
                <c:pt idx="0">
                  <c:v>701.2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Уточненные бюджетные назначения</c:v>
                </c:pt>
              </c:strCache>
            </c:strRef>
          </c:tx>
          <c:spPr>
            <a:solidFill>
              <a:schemeClr val="accent2"/>
            </a:solidFill>
            <a:ln w="9525" cap="flat" cmpd="sng" algn="ctr">
              <a:solidFill>
                <a:schemeClr val="accent5"/>
              </a:solidFill>
              <a:prstDash val="solid"/>
            </a:ln>
            <a:effectLst>
              <a:outerShdw blurRad="38100" dist="25400" dir="5400000" rotWithShape="0">
                <a:srgbClr val="000000">
                  <a:alpha val="40000"/>
                </a:srgbClr>
              </a:outerShdw>
            </a:effectLst>
          </c:spPr>
          <c:dLbls>
            <c:dLbl>
              <c:idx val="0"/>
              <c:layout>
                <c:manualLayout>
                  <c:x val="-5.0925925925925923E-2"/>
                  <c:y val="0.16300238691073424"/>
                </c:manualLayout>
              </c:layout>
              <c:showVal val="1"/>
            </c:dLbl>
            <c:dLbl>
              <c:idx val="1"/>
              <c:layout>
                <c:manualLayout>
                  <c:x val="7.8703703703703734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4.1666666666666692E-2"/>
                  <c:y val="-3.4588088383225232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</c:formatCode>
                <c:ptCount val="1"/>
                <c:pt idx="0">
                  <c:v>762.5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chemeClr val="accent4"/>
            </a:solidFill>
            <a:ln w="19050" cap="flat" cmpd="sng" algn="ctr">
              <a:solidFill>
                <a:schemeClr val="accent4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1.8518518518518545E-2"/>
                  <c:y val="-3.3747287293561141E-2"/>
                </c:manualLayout>
              </c:layout>
              <c:showVal val="1"/>
            </c:dLbl>
            <c:dLbl>
              <c:idx val="1"/>
              <c:layout>
                <c:manualLayout>
                  <c:x val="4.0123456790123462E-2"/>
                  <c:y val="-2.5764714999649028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0.0</c:formatCode>
                <c:ptCount val="1"/>
                <c:pt idx="0">
                  <c:v>746.6</c:v>
                </c:pt>
              </c:numCache>
            </c:numRef>
          </c:val>
        </c:ser>
        <c:shape val="pyramid"/>
        <c:axId val="151801856"/>
        <c:axId val="151803392"/>
        <c:axId val="117841408"/>
      </c:bar3DChart>
      <c:catAx>
        <c:axId val="1518018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51803392"/>
        <c:crosses val="autoZero"/>
        <c:auto val="1"/>
        <c:lblAlgn val="ctr"/>
        <c:lblOffset val="100"/>
      </c:catAx>
      <c:valAx>
        <c:axId val="151803392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1801856"/>
        <c:crosses val="autoZero"/>
        <c:crossBetween val="between"/>
      </c:valAx>
      <c:serAx>
        <c:axId val="117841408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1803392"/>
        <c:crosses val="autoZero"/>
      </c:ser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263876737630015"/>
          <c:y val="0.25703610349240352"/>
          <c:w val="0.3073612326236998"/>
          <c:h val="0.35341992921450666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0.30869</cdr:x>
      <cdr:y>0.07565</cdr:y>
    </cdr:from>
    <cdr:to>
      <cdr:x>0.49084</cdr:x>
      <cdr:y>0.17583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684549" y="348640"/>
          <a:ext cx="1584106" cy="4616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400" b="1" dirty="0" smtClean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0.58522</cdr:x>
      <cdr:y>0.01797</cdr:y>
    </cdr:from>
    <cdr:to>
      <cdr:x>0.70843</cdr:x>
      <cdr:y>0.11815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089488" y="82815"/>
          <a:ext cx="1071522" cy="461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400" b="1" dirty="0" smtClean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0.65041</cdr:x>
      <cdr:y>0.03077</cdr:y>
    </cdr:from>
    <cdr:to>
      <cdr:x>0.98871</cdr:x>
      <cdr:y>0.09891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27732" y="152882"/>
          <a:ext cx="2875158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(+3,6% к 2018 году) </a:t>
          </a:r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всего</a:t>
          </a:r>
        </a:p>
      </cdr:txBody>
    </cdr:sp>
  </cdr:relSizeAnchor>
  <cdr:relSizeAnchor xmlns:cdr="http://schemas.openxmlformats.org/drawingml/2006/chartDrawing">
    <cdr:from>
      <cdr:x>0.6556</cdr:x>
      <cdr:y>0.12406</cdr:y>
    </cdr:from>
    <cdr:to>
      <cdr:x>0.9939</cdr:x>
      <cdr:y>0.22937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571841" y="616399"/>
          <a:ext cx="2875158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(+3,6 % к 2018 году) </a:t>
          </a:r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безвозмездные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0.33831</cdr:x>
      <cdr:y>0.07954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0"/>
          <a:ext cx="2972649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endParaRPr lang="ru-RU" sz="1800" b="1" dirty="0" smtClean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0.6617</cdr:x>
      <cdr:y>0.24812</cdr:y>
    </cdr:from>
    <cdr:to>
      <cdr:x>1</cdr:x>
      <cdr:y>0.36257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718979" y="1134271"/>
          <a:ext cx="2923879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(+4,0 % к 2018 году) </a:t>
          </a:r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собственные</a:t>
          </a:r>
          <a:endParaRPr lang="ru-RU" sz="1800" b="1" dirty="0" smtClean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0.6556</cdr:x>
      <cdr:y>0.35667</cdr:y>
    </cdr:from>
    <cdr:to>
      <cdr:x>0.94828</cdr:x>
      <cdr:y>0.43359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5760640" y="1656184"/>
          <a:ext cx="2571742" cy="35717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(-12,5 % к 2018 году) </a:t>
          </a:r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МБТ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0.11805</cdr:x>
      <cdr:y>0.35536</cdr:y>
    </cdr:from>
    <cdr:to>
      <cdr:x>0.30035</cdr:x>
      <cdr:y>0.41586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28" y="1536702"/>
          <a:ext cx="150019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0.53854</cdr:x>
      <cdr:y>0.20813</cdr:y>
    </cdr:from>
    <cdr:to>
      <cdr:x>0.73979</cdr:x>
      <cdr:y>0.33223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32006" y="921854"/>
          <a:ext cx="1656184" cy="5496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0.66972</cdr:x>
      <cdr:y>0.07871</cdr:y>
    </cdr:from>
    <cdr:to>
      <cdr:x>0.94749</cdr:x>
      <cdr:y>0.1621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511556" y="348640"/>
          <a:ext cx="2285936" cy="369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(98 % исполнено)</a:t>
          </a:r>
        </a:p>
      </cdr:txBody>
    </cdr:sp>
  </cdr:relSizeAnchor>
  <cdr:relSizeAnchor xmlns:cdr="http://schemas.openxmlformats.org/drawingml/2006/chartDrawing">
    <cdr:from>
      <cdr:x>0.25174</cdr:x>
      <cdr:y>0.91661</cdr:y>
    </cdr:from>
    <cdr:to>
      <cdr:x>0.59028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071720" y="4059809"/>
          <a:ext cx="2786048" cy="369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 smtClean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0.25174</cdr:x>
      <cdr:y>0.91935</cdr:y>
    </cdr:from>
    <cdr:to>
      <cdr:x>0.48611</cdr:x>
      <cdr:y>0.91936</cdr:y>
    </cdr:to>
    <cdr:cxnSp macro="">
      <cdr:nvCxnSpPr>
        <cdr:cNvPr id="8" name="Прямая со стрелкой 7"/>
        <cdr:cNvCxnSpPr/>
      </cdr:nvCxnSpPr>
      <cdr:spPr>
        <a:xfrm xmlns:a="http://schemas.openxmlformats.org/drawingml/2006/main" flipV="1">
          <a:off x="2071720" y="4071945"/>
          <a:ext cx="1928771" cy="44"/>
        </a:xfrm>
        <a:prstGeom xmlns:a="http://schemas.openxmlformats.org/drawingml/2006/main" prst="straightConnector1">
          <a:avLst/>
        </a:prstGeom>
        <a:ln xmlns:a="http://schemas.openxmlformats.org/drawingml/2006/main" w="63500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0.11805</cdr:x>
      <cdr:y>0.35536</cdr:y>
    </cdr:from>
    <cdr:to>
      <cdr:x>0.30035</cdr:x>
      <cdr:y>0.41586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28" y="1536702"/>
          <a:ext cx="150019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0.18229</cdr:x>
      <cdr:y>0.07246</cdr:y>
    </cdr:from>
    <cdr:to>
      <cdr:x>0.28646</cdr:x>
      <cdr:y>0.14739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500198" y="357190"/>
          <a:ext cx="857256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 smtClean="0">
            <a:solidFill>
              <a:srgbClr val="FF0000"/>
            </a:solidFill>
            <a:latin typeface="Georgia" pitchFamily="18" charset="0"/>
          </a:endParaRPr>
        </a:p>
      </cdr:txBody>
    </cdr:sp>
  </cdr:relSizeAnchor>
  <cdr:relSizeAnchor xmlns:cdr="http://schemas.openxmlformats.org/drawingml/2006/chartDrawing">
    <cdr:from>
      <cdr:x>0.65105</cdr:x>
      <cdr:y>0.27536</cdr:y>
    </cdr:from>
    <cdr:to>
      <cdr:x>0.8073</cdr:x>
      <cdr:y>0.40648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5357850" y="1357322"/>
          <a:ext cx="1285884" cy="6463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800" b="1" dirty="0" smtClean="0">
            <a:solidFill>
              <a:srgbClr val="FF0000"/>
            </a:solidFill>
          </a:endParaRPr>
        </a:p>
        <a:p xmlns:a="http://schemas.openxmlformats.org/drawingml/2006/main">
          <a:endParaRPr lang="ru-RU" sz="1800" b="1" dirty="0" smtClean="0">
            <a:solidFill>
              <a:srgbClr val="FF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AB4E0-A599-4FB3-A77C-BAA9E021CE8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526BC-1E5A-4964-9116-EB20C7265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7786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144BF-33D1-4629-B1D9-B3372E374FCA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420C8-DEFB-4791-8660-8E66A11469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7103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600" b="1" i="0" baseline="0" dirty="0" smtClean="0">
                <a:solidFill>
                  <a:srgbClr val="FF0000"/>
                </a:solidFill>
              </a:rPr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i="0" baseline="0" dirty="0" smtClean="0">
                <a:solidFill>
                  <a:srgbClr val="FF0000"/>
                </a:solidFill>
              </a:rPr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Слайд исправлен</a:t>
            </a:r>
            <a:endParaRPr lang="ru-RU" b="1" i="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CFC6-2F7E-499F-8738-AD178D06FDAE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CFC6-2F7E-499F-8738-AD178D06FDAE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CFC6-2F7E-499F-8738-AD178D06FDAE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CFC6-2F7E-499F-8738-AD178D06FDAE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CFC6-2F7E-499F-8738-AD178D06FDAE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CFC6-2F7E-499F-8738-AD178D06FDAE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CFC6-2F7E-499F-8738-AD178D06FDAE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CFC6-2F7E-499F-8738-AD178D06FDAE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CFC6-2F7E-499F-8738-AD178D06FDAE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4CFC6-2F7E-499F-8738-AD178D06FDAE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F984CFC6-2F7E-499F-8738-AD178D06FDAE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984CFC6-2F7E-499F-8738-AD178D06FDAE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81" r:id="rId1"/>
    <p:sldLayoutId id="2147484382" r:id="rId2"/>
    <p:sldLayoutId id="2147484383" r:id="rId3"/>
    <p:sldLayoutId id="2147484384" r:id="rId4"/>
    <p:sldLayoutId id="2147484385" r:id="rId5"/>
    <p:sldLayoutId id="2147484386" r:id="rId6"/>
    <p:sldLayoutId id="2147484387" r:id="rId7"/>
    <p:sldLayoutId id="2147484388" r:id="rId8"/>
    <p:sldLayoutId id="2147484389" r:id="rId9"/>
    <p:sldLayoutId id="2147484390" r:id="rId10"/>
    <p:sldLayoutId id="21474843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571480"/>
            <a:ext cx="8219256" cy="62527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  	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Нязепетровский муниципальный </a:t>
            </a:r>
            <a:r>
              <a:rPr lang="ru-RU" sz="2400" b="1" dirty="0" smtClean="0">
                <a:solidFill>
                  <a:schemeClr val="tx2"/>
                </a:solidFill>
              </a:rPr>
              <a:t>район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C78992-DE29-4D97-87F3-CCAEABEE3F1B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714348" y="1500174"/>
            <a:ext cx="7786742" cy="34163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Публичные слушания</a:t>
            </a:r>
          </a:p>
          <a:p>
            <a:pPr algn="ctr">
              <a:defRPr/>
            </a:pP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итоги исполнения бюджета Нязепетровского муниципального района </a:t>
            </a:r>
          </a:p>
          <a:p>
            <a:pPr algn="ctr">
              <a:defRPr/>
            </a:pP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2019 год</a:t>
            </a:r>
            <a:endParaRPr lang="ru-RU" sz="4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5357826"/>
            <a:ext cx="8429684" cy="13234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Докладчик: Заместитель Главы Нязепетровского </a:t>
            </a:r>
          </a:p>
          <a:p>
            <a:pPr algn="ctr"/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 по финансовым вопросам    Л.В. Нечаева</a:t>
            </a:r>
          </a:p>
          <a:p>
            <a:pPr algn="ctr"/>
            <a:endParaRPr lang="ru-RU" sz="1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 июня 2020 года</a:t>
            </a:r>
          </a:p>
          <a:p>
            <a:pPr algn="ctr"/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Нязепетровск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9144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Расходы  бюджета   Нязепетровского   муниципального района за счёт   собственных  ресурсов  в  2019 году  –  378,0 млн. руб.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60" y="1556792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71480"/>
            <a:ext cx="8190652" cy="91330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Ведомственная  структура  расходов  бюджета  Нязепетровского муниципального района в 2019 году  –  851,1 млн.руб.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571472" y="1857364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31212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МЛН.РУБ.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85725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Расходы  по  муниципальным    программам  из бюджета Нязепетровского   муниципального   района в 2019 году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00723018"/>
              </p:ext>
            </p:extLst>
          </p:nvPr>
        </p:nvGraphicFramePr>
        <p:xfrm>
          <a:off x="467544" y="2060848"/>
          <a:ext cx="8229600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457200" y="500042"/>
            <a:ext cx="8229600" cy="35719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 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882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 расходов бюджета Нязепетровского  муниципального района в рамках  муниципальных  программ  за 2019 год – 746,6 млн.руб.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196752"/>
          <a:ext cx="8786842" cy="5359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Структура расходов по межбюджетным трансфертам из бюджета Нязепетровского муниципального района             за 2019 год – 55,3 млн.руб.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600200"/>
          <a:ext cx="8623331" cy="5114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Структура расходов по межбюджетным трансфертам из бюджета Нязепетровского муниципального района в разрезе поселений за 2019 год – 55,3 млн.руб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55576" y="1772816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МЛН.РУБ.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2852"/>
            <a:ext cx="8262660" cy="119791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Динамика  дебиторской   и  кредиторской  задолженности   по бюджету   Нязепетровского   муниципального   района   в   2019 году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43869675"/>
              </p:ext>
            </p:extLst>
          </p:nvPr>
        </p:nvGraphicFramePr>
        <p:xfrm>
          <a:off x="323528" y="1700808"/>
          <a:ext cx="822960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1475656" y="3501008"/>
            <a:ext cx="2016224" cy="338554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(+375,0 млн.руб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4067944" y="3573016"/>
            <a:ext cx="1941635" cy="338554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(+381,3 млн.руб.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42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571480"/>
            <a:ext cx="8352928" cy="76928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      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Нязепетровский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муниципальный район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C78992-DE29-4D97-87F3-CCAEABEE3F1B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1285143" y="2428875"/>
            <a:ext cx="6929803" cy="17541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6"/>
          <p:cNvSpPr>
            <a:spLocks noGrp="1"/>
          </p:cNvSpPr>
          <p:nvPr>
            <p:ph type="title"/>
          </p:nvPr>
        </p:nvSpPr>
        <p:spPr>
          <a:xfrm>
            <a:off x="755576" y="692696"/>
            <a:ext cx="7972452" cy="122413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smtClean="0">
                <a:latin typeface="Times New Roman" pitchFamily="18" charset="0"/>
                <a:cs typeface="Times New Roman" pitchFamily="18" charset="0"/>
              </a:rPr>
              <a:t>Основные показатели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исполнения бюджета Нязепетровского муниципального района за 2019 год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400" b="1" dirty="0"/>
          </a:p>
        </p:txBody>
      </p:sp>
      <p:sp>
        <p:nvSpPr>
          <p:cNvPr id="5" name="Заголовок 6"/>
          <p:cNvSpPr txBox="1">
            <a:spLocks/>
          </p:cNvSpPr>
          <p:nvPr/>
        </p:nvSpPr>
        <p:spPr>
          <a:xfrm>
            <a:off x="467544" y="260648"/>
            <a:ext cx="8258204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="" xmlns:p14="http://schemas.microsoft.com/office/powerpoint/2010/main" val="3571621458"/>
              </p:ext>
            </p:extLst>
          </p:nvPr>
        </p:nvGraphicFramePr>
        <p:xfrm>
          <a:off x="447291" y="2000240"/>
          <a:ext cx="8696709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1"/>
          <p:cNvSpPr txBox="1"/>
          <p:nvPr/>
        </p:nvSpPr>
        <p:spPr>
          <a:xfrm>
            <a:off x="7884369" y="2060848"/>
            <a:ext cx="1080119" cy="338554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млн.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3448" cy="122413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доходов бюджета Нязепетровского муниципального района за 2019 год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1484784"/>
          <a:ext cx="8605588" cy="5339819"/>
        </p:xfrm>
        <a:graphic>
          <a:graphicData uri="http://schemas.openxmlformats.org/drawingml/2006/table">
            <a:tbl>
              <a:tblPr/>
              <a:tblGrid>
                <a:gridCol w="8605588"/>
              </a:tblGrid>
              <a:tr h="638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Доходы </a:t>
                      </a: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бюджета Нязепетровского муниципального 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района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год  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858,1 млн.руб.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094" marR="610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4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94" marR="610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3766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1094" marR="610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0" y="2420888"/>
          <a:ext cx="8786874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МЛН.РУБ.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57592" cy="86409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Динамика изменения доходов бюджета в 2019 году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 к  2018 году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539552" y="1556792"/>
          <a:ext cx="849884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153400" cy="5571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Структура   налоговых   и   неналоговых   доходов   бюджета Нязепетровского    муниципального    района   за   2019 год 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(тыс.руб.) </a:t>
            </a:r>
            <a:endParaRPr lang="ru-RU" sz="11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0" y="908720"/>
          <a:ext cx="9144002" cy="6024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44"/>
                <a:gridCol w="785248"/>
                <a:gridCol w="1072140"/>
                <a:gridCol w="1000132"/>
                <a:gridCol w="642942"/>
                <a:gridCol w="885186"/>
                <a:gridCol w="1043610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за 2018 год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Уточненный план на 2019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за 2019 год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 к 2018 году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Доля в общем объёме Н и НД</a:t>
                      </a: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140 466,2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144 075,8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144 405,2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84,6%</a:t>
                      </a:r>
                    </a:p>
                  </a:txBody>
                  <a:tcPr marL="9525" marR="9525" marT="9525" marB="0" anchor="ctr"/>
                </a:tc>
              </a:tr>
              <a:tr h="50593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Налоги на прибыль, доходы (налог на доходы физических лиц)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118 762,4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121 154,6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71,0%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593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Налоги на товары (работы, услуги),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реализуемые на территории РФ (акцизы по подакцизным товарам)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8 874,2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10 051,5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10 102,9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5,9%</a:t>
                      </a:r>
                    </a:p>
                  </a:txBody>
                  <a:tcPr marL="9525" marR="9525" marT="9525" marB="0" anchor="ctr"/>
                </a:tc>
              </a:tr>
              <a:tr h="40614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10 024,4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9 924,3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10 010,9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5,9%</a:t>
                      </a:r>
                    </a:p>
                  </a:txBody>
                  <a:tcPr marL="9525" marR="9525" marT="9525" marB="0" anchor="ctr"/>
                </a:tc>
              </a:tr>
              <a:tr h="40614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Государственная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пошлина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2 805,2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3 136,8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1,8%</a:t>
                      </a:r>
                    </a:p>
                  </a:txBody>
                  <a:tcPr marL="9525" marR="9525" marT="9525" marB="0" anchor="ctr"/>
                </a:tc>
              </a:tr>
              <a:tr h="26405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23 791,9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25 023,7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26 258,6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15,4%</a:t>
                      </a:r>
                    </a:p>
                  </a:txBody>
                  <a:tcPr marL="9525" marR="9525" marT="9525" marB="0" anchor="ctr"/>
                </a:tc>
              </a:tr>
              <a:tr h="50593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5 863,7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5 025,5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5 151,7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3,0%</a:t>
                      </a:r>
                    </a:p>
                  </a:txBody>
                  <a:tcPr marL="9525" marR="9525" marT="9525" marB="0" anchor="ctr"/>
                </a:tc>
              </a:tr>
              <a:tr h="40614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Платежи при использовании природными ресурсами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9525" marR="9525" marT="9525" marB="0" anchor="ctr"/>
                </a:tc>
              </a:tr>
              <a:tr h="50593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платных услуг (работ) и компенсации затрат государства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12 742,4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14 181,9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8,3%</a:t>
                      </a:r>
                    </a:p>
                  </a:txBody>
                  <a:tcPr marL="9525" marR="9525" marT="9525" marB="0" anchor="ctr"/>
                </a:tc>
              </a:tr>
              <a:tr h="50593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материальных и нематериальных активов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3 385,0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4 029,2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4 171,2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2,4%</a:t>
                      </a:r>
                    </a:p>
                  </a:txBody>
                  <a:tcPr marL="9525" marR="9525" marT="9525" marB="0" anchor="ctr"/>
                </a:tc>
              </a:tr>
              <a:tr h="40614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Штрафы, санкции, возмещение ущерба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1 506,8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2 633,0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2 639,4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1,5%</a:t>
                      </a:r>
                    </a:p>
                  </a:txBody>
                  <a:tcPr marL="9525" marR="9525" marT="9525" marB="0" anchor="ctr"/>
                </a:tc>
              </a:tr>
              <a:tr h="33562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Прочие неналоговые доходы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9525" marR="9525" marT="9525" marB="0" anchor="ctr"/>
                </a:tc>
              </a:tr>
              <a:tr h="40614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налоговые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неналоговые доходы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164 258,1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169 099,5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170 663,8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844408" cy="122413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Структура собственных налоговых и неналоговых доходов бюджета Нязепетровского муниципального района                     за  2019 год  - 170,7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571612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7429520" y="928670"/>
            <a:ext cx="1214446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С.РУБ.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85725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Безвозмездные   поступления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из   областного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бюджета  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   бюджет   Нязепетровского   муниципального  района  в 2019 году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611560" y="1412776"/>
          <a:ext cx="8153397" cy="5140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/>
                <a:gridCol w="1173143"/>
                <a:gridCol w="928694"/>
                <a:gridCol w="928694"/>
                <a:gridCol w="785818"/>
                <a:gridCol w="857256"/>
                <a:gridCol w="836586"/>
              </a:tblGrid>
              <a:tr h="97154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за 2018год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Уточненный план на 2019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за 2019год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 к 2018 году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Доля в общем объёме 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 бюджетам субъектов Российской федерации и муниципальных образований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52 875,9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60 865,5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60 865,5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Субсидии бюджетам субъектов Российской Федерации и муниципальных образований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294 246,9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309 082,5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306 539,0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36306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Субвенции бюджетам субъектов Российской Федерации и муниципальных образований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312 564,5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317 764,9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316 001,5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363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Прочие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межбюджетные трансферты, передаваемые бюджетам муниципальных районов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Возврат неиспользованных остатков прошлых лет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-137,9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-586,9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-586,9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659 549,4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687 494,8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683 187,9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787208" cy="118874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Структура   безвозмездных   поступлений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бюджет   Нязепетровского   муниципального   района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  2019 год  -  683,2 млн. руб.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2774" y="1600200"/>
          <a:ext cx="8174067" cy="504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Функциональная структура расходов бюджета Нязепетровского муниципального района за 2019 год  – 851,1 млн. руб.</a:t>
            </a:r>
            <a:endParaRPr lang="ru-RU" sz="24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612774" y="1600200"/>
          <a:ext cx="8316943" cy="5114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7775</TotalTime>
  <Words>1350</Words>
  <Application>Microsoft Office PowerPoint</Application>
  <PresentationFormat>Экран (4:3)</PresentationFormat>
  <Paragraphs>307</Paragraphs>
  <Slides>17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Метро</vt:lpstr>
      <vt:lpstr>       Нязепетровский муниципальный район</vt:lpstr>
      <vt:lpstr> Основные показатели исполнения бюджета Нязепетровского муниципального района за 2019 год </vt:lpstr>
      <vt:lpstr>Структура доходов бюджета Нязепетровского муниципального района за 2019 год</vt:lpstr>
      <vt:lpstr>Динамика изменения доходов бюджета в 2019 году   к  2018 году</vt:lpstr>
      <vt:lpstr>Структура   налоговых   и   неналоговых   доходов   бюджета Нязепетровского    муниципального    района   за   2019 год  (тыс.руб.) </vt:lpstr>
      <vt:lpstr>Структура собственных налоговых и неналоговых доходов бюджета Нязепетровского муниципального района                     за  2019 год  - 170,7 млн. руб.</vt:lpstr>
      <vt:lpstr>Безвозмездные   поступления   из   областного   бюджета   в   бюджет   Нязепетровского   муниципального  района  в 2019 году</vt:lpstr>
      <vt:lpstr>Структура   безвозмездных   поступлений в   бюджет   Нязепетровского   муниципального   района  за  2019 год  -  683,2 млн. руб.</vt:lpstr>
      <vt:lpstr>Функциональная структура расходов бюджета Нязепетровского муниципального района за 2019 год  – 851,1 млн. руб.</vt:lpstr>
      <vt:lpstr>Расходы  бюджета   Нязепетровского   муниципального района за счёт   собственных  ресурсов  в  2019 году  –  378,0 млн. руб.</vt:lpstr>
      <vt:lpstr>Ведомственная  структура  расходов  бюджета  Нязепетровского муниципального района в 2019 году  –  851,1 млн.руб.</vt:lpstr>
      <vt:lpstr>Расходы  по  муниципальным    программам  из бюджета Нязепетровского   муниципального   района в 2019 году</vt:lpstr>
      <vt:lpstr>Структура  расходов бюджета Нязепетровского  муниципального района в рамках  муниципальных  программ  за 2019 год – 746,6 млн.руб. </vt:lpstr>
      <vt:lpstr>Структура расходов по межбюджетным трансфертам из бюджета Нязепетровского муниципального района             за 2019 год – 55,3 млн.руб.</vt:lpstr>
      <vt:lpstr>Структура расходов по межбюджетным трансфертам из бюджета Нязепетровского муниципального района в разрезе поселений за 2019 год – 55,3 млн.руб.</vt:lpstr>
      <vt:lpstr>Динамика  дебиторской   и  кредиторской  задолженности   по бюджету   Нязепетровского   муниципального   района   в   2019 году </vt:lpstr>
      <vt:lpstr>             Нязепетровский муниципальный район</vt:lpstr>
    </vt:vector>
  </TitlesOfParts>
  <Company>Nzp_Finupr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nachfo</dc:creator>
  <cp:lastModifiedBy>fu_user</cp:lastModifiedBy>
  <cp:revision>1384</cp:revision>
  <dcterms:created xsi:type="dcterms:W3CDTF">2012-11-19T09:39:56Z</dcterms:created>
  <dcterms:modified xsi:type="dcterms:W3CDTF">2020-05-29T12:17:37Z</dcterms:modified>
</cp:coreProperties>
</file>