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24" r:id="rId1"/>
  </p:sldMasterIdLst>
  <p:notesMasterIdLst>
    <p:notesMasterId r:id="rId16"/>
  </p:notesMasterIdLst>
  <p:handoutMasterIdLst>
    <p:handoutMasterId r:id="rId17"/>
  </p:handoutMasterIdLst>
  <p:sldIdLst>
    <p:sldId id="266" r:id="rId2"/>
    <p:sldId id="259" r:id="rId3"/>
    <p:sldId id="303" r:id="rId4"/>
    <p:sldId id="306" r:id="rId5"/>
    <p:sldId id="292" r:id="rId6"/>
    <p:sldId id="298" r:id="rId7"/>
    <p:sldId id="262" r:id="rId8"/>
    <p:sldId id="279" r:id="rId9"/>
    <p:sldId id="304" r:id="rId10"/>
    <p:sldId id="305" r:id="rId11"/>
    <p:sldId id="273" r:id="rId12"/>
    <p:sldId id="301" r:id="rId13"/>
    <p:sldId id="308" r:id="rId14"/>
    <p:sldId id="26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3300"/>
    <a:srgbClr val="FF66FF"/>
    <a:srgbClr val="E9E3E4"/>
    <a:srgbClr val="E7E1E2"/>
    <a:srgbClr val="DDD5D7"/>
    <a:srgbClr val="FBEFF0"/>
    <a:srgbClr val="F6DAD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62" autoAdjust="0"/>
    <p:restoredTop sz="86501" autoAdjust="0"/>
  </p:normalViewPr>
  <p:slideViewPr>
    <p:cSldViewPr>
      <p:cViewPr varScale="1">
        <p:scale>
          <a:sx n="100" d="100"/>
          <a:sy n="100" d="100"/>
        </p:scale>
        <p:origin x="-19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FB5BC5-D695-473E-BBF5-74909267AACD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33C0B8A5-45D6-4AFE-9AC2-7882334F9365}">
      <dgm:prSet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ru-RU" dirty="0" smtClean="0"/>
            <a:t>Проведение единой финансовой, бюджетной, налоговой и долговой политики на территории Нязепетровского муниципального района.</a:t>
          </a:r>
          <a:endParaRPr lang="ru-RU" dirty="0"/>
        </a:p>
      </dgm:t>
    </dgm:pt>
    <dgm:pt modelId="{8F273C52-5856-4A9E-88B2-EC78ACB91C3A}" type="parTrans" cxnId="{0404D6BB-6B63-48EE-95DD-55B8BD25ADFA}">
      <dgm:prSet/>
      <dgm:spPr/>
      <dgm:t>
        <a:bodyPr/>
        <a:lstStyle/>
        <a:p>
          <a:endParaRPr lang="ru-RU"/>
        </a:p>
      </dgm:t>
    </dgm:pt>
    <dgm:pt modelId="{69A98DB3-E9CD-41FA-BADD-62EFBF2248B2}" type="sibTrans" cxnId="{0404D6BB-6B63-48EE-95DD-55B8BD25ADFA}">
      <dgm:prSet/>
      <dgm:spPr/>
      <dgm:t>
        <a:bodyPr/>
        <a:lstStyle/>
        <a:p>
          <a:endParaRPr lang="ru-RU"/>
        </a:p>
      </dgm:t>
    </dgm:pt>
    <dgm:pt modelId="{31AF1CF3-EC66-49B6-823B-A70BBE5CF97C}" type="pres">
      <dgm:prSet presAssocID="{1FFB5BC5-D695-473E-BBF5-74909267AA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465AFF9-8904-4C76-B0AC-01B8608F4E63}" type="pres">
      <dgm:prSet presAssocID="{33C0B8A5-45D6-4AFE-9AC2-7882334F936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F720D1-A48F-4A4D-8576-86CA60A03A08}" type="presOf" srcId="{33C0B8A5-45D6-4AFE-9AC2-7882334F9365}" destId="{2465AFF9-8904-4C76-B0AC-01B8608F4E63}" srcOrd="0" destOrd="0" presId="urn:microsoft.com/office/officeart/2005/8/layout/vList2"/>
    <dgm:cxn modelId="{655367BF-30A5-478A-BD50-30A640F6804E}" type="presOf" srcId="{1FFB5BC5-D695-473E-BBF5-74909267AACD}" destId="{31AF1CF3-EC66-49B6-823B-A70BBE5CF97C}" srcOrd="0" destOrd="0" presId="urn:microsoft.com/office/officeart/2005/8/layout/vList2"/>
    <dgm:cxn modelId="{0404D6BB-6B63-48EE-95DD-55B8BD25ADFA}" srcId="{1FFB5BC5-D695-473E-BBF5-74909267AACD}" destId="{33C0B8A5-45D6-4AFE-9AC2-7882334F9365}" srcOrd="0" destOrd="0" parTransId="{8F273C52-5856-4A9E-88B2-EC78ACB91C3A}" sibTransId="{69A98DB3-E9CD-41FA-BADD-62EFBF2248B2}"/>
    <dgm:cxn modelId="{AC1C0BC9-6137-44B0-8159-3D7FC31DCDBB}" type="presParOf" srcId="{31AF1CF3-EC66-49B6-823B-A70BBE5CF97C}" destId="{2465AFF9-8904-4C76-B0AC-01B8608F4E63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66C817-9A05-4913-A1C9-3F3DCFB1D4FF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79F7C9D-07C6-4D40-90FE-B00BC4EF7987}">
      <dgm:prSet phldrT="[Текст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8000" dirty="0" smtClean="0"/>
            <a:t>18 человек</a:t>
          </a:r>
          <a:endParaRPr lang="ru-RU" sz="8000" dirty="0"/>
        </a:p>
      </dgm:t>
    </dgm:pt>
    <dgm:pt modelId="{CA2F8AE8-2A75-40BF-B007-099D56B1E0D4}" type="parTrans" cxnId="{48F4EC4E-6720-4F9D-A504-AD03613AFBCE}">
      <dgm:prSet/>
      <dgm:spPr/>
      <dgm:t>
        <a:bodyPr/>
        <a:lstStyle/>
        <a:p>
          <a:endParaRPr lang="ru-RU"/>
        </a:p>
      </dgm:t>
    </dgm:pt>
    <dgm:pt modelId="{78045835-ABE5-44C1-83B9-37F466022EFF}" type="sibTrans" cxnId="{48F4EC4E-6720-4F9D-A504-AD03613AFBCE}">
      <dgm:prSet/>
      <dgm:spPr/>
      <dgm:t>
        <a:bodyPr/>
        <a:lstStyle/>
        <a:p>
          <a:endParaRPr lang="ru-RU"/>
        </a:p>
      </dgm:t>
    </dgm:pt>
    <dgm:pt modelId="{B4B4AED9-7520-4C44-8FDE-560A8DDAF64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4400" dirty="0" smtClean="0"/>
            <a:t>14</a:t>
          </a:r>
          <a:r>
            <a:rPr lang="ru-RU" sz="2400" dirty="0" smtClean="0"/>
            <a:t> </a:t>
          </a:r>
        </a:p>
        <a:p>
          <a:r>
            <a:rPr lang="ru-RU" sz="2400" dirty="0" smtClean="0"/>
            <a:t>муниципальных служащих</a:t>
          </a:r>
          <a:endParaRPr lang="ru-RU" sz="2400" dirty="0"/>
        </a:p>
      </dgm:t>
    </dgm:pt>
    <dgm:pt modelId="{6F3CC3BA-D165-426A-8F55-1F0331B264C6}" type="parTrans" cxnId="{AC2DCD0F-AB93-4D2A-841F-E3FF8C048D8E}">
      <dgm:prSet/>
      <dgm:spPr/>
      <dgm:t>
        <a:bodyPr/>
        <a:lstStyle/>
        <a:p>
          <a:endParaRPr lang="ru-RU"/>
        </a:p>
      </dgm:t>
    </dgm:pt>
    <dgm:pt modelId="{9C787EA4-5ABD-4A49-9B5E-BE0B5FAAA823}" type="sibTrans" cxnId="{AC2DCD0F-AB93-4D2A-841F-E3FF8C048D8E}">
      <dgm:prSet/>
      <dgm:spPr/>
      <dgm:t>
        <a:bodyPr/>
        <a:lstStyle/>
        <a:p>
          <a:endParaRPr lang="ru-RU"/>
        </a:p>
      </dgm:t>
    </dgm:pt>
    <dgm:pt modelId="{3B4771EC-2308-4EB8-A385-53C5B4D91C0D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4400" dirty="0" smtClean="0"/>
            <a:t>3</a:t>
          </a:r>
          <a:r>
            <a:rPr lang="ru-RU" sz="2400" dirty="0" smtClean="0"/>
            <a:t> </a:t>
          </a:r>
        </a:p>
        <a:p>
          <a:r>
            <a:rPr lang="ru-RU" sz="2400" dirty="0" smtClean="0"/>
            <a:t>технический персонал</a:t>
          </a:r>
          <a:endParaRPr lang="ru-RU" sz="2400" dirty="0"/>
        </a:p>
      </dgm:t>
    </dgm:pt>
    <dgm:pt modelId="{F7A1F5B7-D384-428D-B892-3420599EAD64}" type="parTrans" cxnId="{0B384F56-92B8-4F31-AB3A-EFFC0E71B891}">
      <dgm:prSet/>
      <dgm:spPr/>
      <dgm:t>
        <a:bodyPr/>
        <a:lstStyle/>
        <a:p>
          <a:endParaRPr lang="ru-RU"/>
        </a:p>
      </dgm:t>
    </dgm:pt>
    <dgm:pt modelId="{E57AB2D1-9F7F-4E92-A2A4-AD409B7A2F0E}" type="sibTrans" cxnId="{0B384F56-92B8-4F31-AB3A-EFFC0E71B891}">
      <dgm:prSet/>
      <dgm:spPr/>
      <dgm:t>
        <a:bodyPr/>
        <a:lstStyle/>
        <a:p>
          <a:endParaRPr lang="ru-RU"/>
        </a:p>
      </dgm:t>
    </dgm:pt>
    <dgm:pt modelId="{56B859E5-5F83-4E8D-AD75-FD9E977906B8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4400" dirty="0" smtClean="0"/>
            <a:t>1</a:t>
          </a:r>
        </a:p>
        <a:p>
          <a:r>
            <a:rPr lang="ru-RU" sz="2400" dirty="0" smtClean="0"/>
            <a:t>обслуживающий персонал</a:t>
          </a:r>
          <a:endParaRPr lang="ru-RU" sz="2400" dirty="0"/>
        </a:p>
      </dgm:t>
    </dgm:pt>
    <dgm:pt modelId="{30BDE66E-0DB2-4B88-99E4-AFB8C0CE52E0}" type="parTrans" cxnId="{1D5C2DD9-00C7-4386-B5EF-60E6DED34917}">
      <dgm:prSet/>
      <dgm:spPr/>
      <dgm:t>
        <a:bodyPr/>
        <a:lstStyle/>
        <a:p>
          <a:endParaRPr lang="ru-RU"/>
        </a:p>
      </dgm:t>
    </dgm:pt>
    <dgm:pt modelId="{19000243-7A55-4BC9-9349-1C0C822D3DDC}" type="sibTrans" cxnId="{1D5C2DD9-00C7-4386-B5EF-60E6DED34917}">
      <dgm:prSet/>
      <dgm:spPr/>
      <dgm:t>
        <a:bodyPr/>
        <a:lstStyle/>
        <a:p>
          <a:endParaRPr lang="ru-RU"/>
        </a:p>
      </dgm:t>
    </dgm:pt>
    <dgm:pt modelId="{1156D833-84FF-47B9-BED3-F0CB1B90D600}" type="pres">
      <dgm:prSet presAssocID="{4566C817-9A05-4913-A1C9-3F3DCFB1D4F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FF1AF1-2620-4F42-BD9F-F4B28ECC50B1}" type="pres">
      <dgm:prSet presAssocID="{179F7C9D-07C6-4D40-90FE-B00BC4EF7987}" presName="roof" presStyleLbl="dkBgShp" presStyleIdx="0" presStyleCnt="2" custLinFactNeighborX="909"/>
      <dgm:spPr/>
      <dgm:t>
        <a:bodyPr/>
        <a:lstStyle/>
        <a:p>
          <a:endParaRPr lang="ru-RU"/>
        </a:p>
      </dgm:t>
    </dgm:pt>
    <dgm:pt modelId="{73E26F48-7E8F-4A05-9CD5-55DEE3793EA2}" type="pres">
      <dgm:prSet presAssocID="{179F7C9D-07C6-4D40-90FE-B00BC4EF7987}" presName="pillars" presStyleCnt="0"/>
      <dgm:spPr/>
    </dgm:pt>
    <dgm:pt modelId="{102DC5E0-6A5F-4AF6-8E2A-AB755272B200}" type="pres">
      <dgm:prSet presAssocID="{179F7C9D-07C6-4D40-90FE-B00BC4EF7987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EA6078-C01C-4EA0-9974-C57C36ABDA5C}" type="pres">
      <dgm:prSet presAssocID="{3B4771EC-2308-4EB8-A385-53C5B4D91C0D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FBF2F5-6246-40E5-9F73-5A6FB7BD33FB}" type="pres">
      <dgm:prSet presAssocID="{56B859E5-5F83-4E8D-AD75-FD9E977906B8}" presName="pillarX" presStyleLbl="node1" presStyleIdx="2" presStyleCnt="3" custScaleX="1092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CE71B4-7A1A-4594-823D-198032C3D68E}" type="pres">
      <dgm:prSet presAssocID="{179F7C9D-07C6-4D40-90FE-B00BC4EF7987}" presName="base" presStyleLbl="dkBgShp" presStyleIdx="1" presStyleCnt="2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</dgm:pt>
  </dgm:ptLst>
  <dgm:cxnLst>
    <dgm:cxn modelId="{48F4EC4E-6720-4F9D-A504-AD03613AFBCE}" srcId="{4566C817-9A05-4913-A1C9-3F3DCFB1D4FF}" destId="{179F7C9D-07C6-4D40-90FE-B00BC4EF7987}" srcOrd="0" destOrd="0" parTransId="{CA2F8AE8-2A75-40BF-B007-099D56B1E0D4}" sibTransId="{78045835-ABE5-44C1-83B9-37F466022EFF}"/>
    <dgm:cxn modelId="{BC6DD954-3563-4486-8627-6B699AB61610}" type="presOf" srcId="{3B4771EC-2308-4EB8-A385-53C5B4D91C0D}" destId="{23EA6078-C01C-4EA0-9974-C57C36ABDA5C}" srcOrd="0" destOrd="0" presId="urn:microsoft.com/office/officeart/2005/8/layout/hList3"/>
    <dgm:cxn modelId="{B6DF8E70-E7B5-484E-AAB0-A521C60669D6}" type="presOf" srcId="{56B859E5-5F83-4E8D-AD75-FD9E977906B8}" destId="{3AFBF2F5-6246-40E5-9F73-5A6FB7BD33FB}" srcOrd="0" destOrd="0" presId="urn:microsoft.com/office/officeart/2005/8/layout/hList3"/>
    <dgm:cxn modelId="{1D5C2DD9-00C7-4386-B5EF-60E6DED34917}" srcId="{179F7C9D-07C6-4D40-90FE-B00BC4EF7987}" destId="{56B859E5-5F83-4E8D-AD75-FD9E977906B8}" srcOrd="2" destOrd="0" parTransId="{30BDE66E-0DB2-4B88-99E4-AFB8C0CE52E0}" sibTransId="{19000243-7A55-4BC9-9349-1C0C822D3DDC}"/>
    <dgm:cxn modelId="{2CB32B7A-8FE8-41E2-A2A1-09745EFD1F09}" type="presOf" srcId="{179F7C9D-07C6-4D40-90FE-B00BC4EF7987}" destId="{39FF1AF1-2620-4F42-BD9F-F4B28ECC50B1}" srcOrd="0" destOrd="0" presId="urn:microsoft.com/office/officeart/2005/8/layout/hList3"/>
    <dgm:cxn modelId="{8F58C2BC-ABD5-4F74-97B6-E5FE82E8C921}" type="presOf" srcId="{B4B4AED9-7520-4C44-8FDE-560A8DDAF644}" destId="{102DC5E0-6A5F-4AF6-8E2A-AB755272B200}" srcOrd="0" destOrd="0" presId="urn:microsoft.com/office/officeart/2005/8/layout/hList3"/>
    <dgm:cxn modelId="{0B384F56-92B8-4F31-AB3A-EFFC0E71B891}" srcId="{179F7C9D-07C6-4D40-90FE-B00BC4EF7987}" destId="{3B4771EC-2308-4EB8-A385-53C5B4D91C0D}" srcOrd="1" destOrd="0" parTransId="{F7A1F5B7-D384-428D-B892-3420599EAD64}" sibTransId="{E57AB2D1-9F7F-4E92-A2A4-AD409B7A2F0E}"/>
    <dgm:cxn modelId="{AC2DCD0F-AB93-4D2A-841F-E3FF8C048D8E}" srcId="{179F7C9D-07C6-4D40-90FE-B00BC4EF7987}" destId="{B4B4AED9-7520-4C44-8FDE-560A8DDAF644}" srcOrd="0" destOrd="0" parTransId="{6F3CC3BA-D165-426A-8F55-1F0331B264C6}" sibTransId="{9C787EA4-5ABD-4A49-9B5E-BE0B5FAAA823}"/>
    <dgm:cxn modelId="{51555FA6-4265-4725-8454-AEF43AE69DB4}" type="presOf" srcId="{4566C817-9A05-4913-A1C9-3F3DCFB1D4FF}" destId="{1156D833-84FF-47B9-BED3-F0CB1B90D600}" srcOrd="0" destOrd="0" presId="urn:microsoft.com/office/officeart/2005/8/layout/hList3"/>
    <dgm:cxn modelId="{6742A004-2503-4EDD-A8A5-DFA6EC5E4D88}" type="presParOf" srcId="{1156D833-84FF-47B9-BED3-F0CB1B90D600}" destId="{39FF1AF1-2620-4F42-BD9F-F4B28ECC50B1}" srcOrd="0" destOrd="0" presId="urn:microsoft.com/office/officeart/2005/8/layout/hList3"/>
    <dgm:cxn modelId="{366D10C7-A65F-4E0E-B0AA-6B9DD6A61138}" type="presParOf" srcId="{1156D833-84FF-47B9-BED3-F0CB1B90D600}" destId="{73E26F48-7E8F-4A05-9CD5-55DEE3793EA2}" srcOrd="1" destOrd="0" presId="urn:microsoft.com/office/officeart/2005/8/layout/hList3"/>
    <dgm:cxn modelId="{132A3603-81B6-46F5-AEE6-69E80B4D28EC}" type="presParOf" srcId="{73E26F48-7E8F-4A05-9CD5-55DEE3793EA2}" destId="{102DC5E0-6A5F-4AF6-8E2A-AB755272B200}" srcOrd="0" destOrd="0" presId="urn:microsoft.com/office/officeart/2005/8/layout/hList3"/>
    <dgm:cxn modelId="{621E3B3F-DD6D-4F16-8AFF-80C8AACFBD94}" type="presParOf" srcId="{73E26F48-7E8F-4A05-9CD5-55DEE3793EA2}" destId="{23EA6078-C01C-4EA0-9974-C57C36ABDA5C}" srcOrd="1" destOrd="0" presId="urn:microsoft.com/office/officeart/2005/8/layout/hList3"/>
    <dgm:cxn modelId="{A4C209AC-793E-4575-87AB-06CD69BFDF93}" type="presParOf" srcId="{73E26F48-7E8F-4A05-9CD5-55DEE3793EA2}" destId="{3AFBF2F5-6246-40E5-9F73-5A6FB7BD33FB}" srcOrd="2" destOrd="0" presId="urn:microsoft.com/office/officeart/2005/8/layout/hList3"/>
    <dgm:cxn modelId="{3828778F-70E2-47A5-B69C-F4D81C00A044}" type="presParOf" srcId="{1156D833-84FF-47B9-BED3-F0CB1B90D600}" destId="{ECCE71B4-7A1A-4594-823D-198032C3D68E}" srcOrd="2" destOrd="0" presId="urn:microsoft.com/office/officeart/2005/8/layout/hList3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7F8006-003D-485D-B27C-9AD95B6FDD22}" type="doc">
      <dgm:prSet loTypeId="urn:microsoft.com/office/officeart/2005/8/layout/hLis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383421-3C1F-408A-89DD-78DDFE156508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0" lang="ru-RU" b="1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Финансовое управление является администратором </a:t>
          </a:r>
        </a:p>
        <a:p>
          <a:pPr rtl="0"/>
          <a:r>
            <a:rPr kumimoji="0" lang="ru-RU" b="1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и исполнителем двух муниципальных программ: </a:t>
          </a:r>
          <a:endParaRPr lang="ru-RU" dirty="0"/>
        </a:p>
      </dgm:t>
    </dgm:pt>
    <dgm:pt modelId="{2A9689B1-33B5-4A4F-A073-3CAD53D238CB}" type="parTrans" cxnId="{82C5876D-4FEF-4561-BA5F-A08BDDEDED6F}">
      <dgm:prSet/>
      <dgm:spPr/>
      <dgm:t>
        <a:bodyPr/>
        <a:lstStyle/>
        <a:p>
          <a:endParaRPr lang="ru-RU"/>
        </a:p>
      </dgm:t>
    </dgm:pt>
    <dgm:pt modelId="{7C93DD93-4F65-46BD-AFEB-E9FFC19F9F1D}" type="sibTrans" cxnId="{82C5876D-4FEF-4561-BA5F-A08BDDEDED6F}">
      <dgm:prSet/>
      <dgm:spPr/>
      <dgm:t>
        <a:bodyPr/>
        <a:lstStyle/>
        <a:p>
          <a:endParaRPr lang="ru-RU"/>
        </a:p>
      </dgm:t>
    </dgm:pt>
    <dgm:pt modelId="{A8E25674-F8E8-4AE8-BAD3-F9A30743290B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 anchor="t"/>
        <a:lstStyle/>
        <a:p>
          <a:r>
            <a:rPr lang="ru-RU" dirty="0" smtClean="0"/>
            <a:t>"Управление муниципальными финансами и муниципальным долгом Нязепетровского муниципального района", в рамках которой предусматриваются межбюджетные трансферты на выравнивание бюджетной обеспеченности и на поддержку сбалансированности бюджетов поселений. Предоставление в 2021 году дополнительной финансовой помощи поселениям позволило обеспечить своевременное финансирование первоочередных расходов бюджетов поселений.</a:t>
          </a:r>
          <a:endParaRPr lang="ru-RU" dirty="0"/>
        </a:p>
      </dgm:t>
    </dgm:pt>
    <dgm:pt modelId="{8C8DD2DE-A979-4AE2-96B8-B94E22B9924B}" type="parTrans" cxnId="{78A1834D-064D-4DBC-AA60-085798C4600C}">
      <dgm:prSet/>
      <dgm:spPr/>
      <dgm:t>
        <a:bodyPr/>
        <a:lstStyle/>
        <a:p>
          <a:endParaRPr lang="ru-RU"/>
        </a:p>
      </dgm:t>
    </dgm:pt>
    <dgm:pt modelId="{43CF6FF6-CCFC-4FC1-989D-420A1155ECAB}" type="sibTrans" cxnId="{78A1834D-064D-4DBC-AA60-085798C4600C}">
      <dgm:prSet/>
      <dgm:spPr/>
      <dgm:t>
        <a:bodyPr/>
        <a:lstStyle/>
        <a:p>
          <a:endParaRPr lang="ru-RU"/>
        </a:p>
      </dgm:t>
    </dgm:pt>
    <dgm:pt modelId="{D50919D2-BC4E-4015-8592-34326DB426A4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 anchor="t"/>
        <a:lstStyle/>
        <a:p>
          <a:r>
            <a:rPr lang="ru-RU" dirty="0" smtClean="0"/>
            <a:t>"Автоматизация бюджетного процесса и развитие информационных систем управления финансами в Нязепетровском муниципальном районе" в рамках которой осуществляется обслуживание 11 лицензионных программных продуктов, средств автоматизации для развития единой информационной системы муниципального района.</a:t>
          </a:r>
          <a:endParaRPr lang="ru-RU" dirty="0"/>
        </a:p>
      </dgm:t>
    </dgm:pt>
    <dgm:pt modelId="{025F9FF2-C3CD-4DB7-B5AD-7ED23E5C6D20}" type="parTrans" cxnId="{F715DD6E-AA27-4F59-AB73-7ABA3DBDA0E1}">
      <dgm:prSet/>
      <dgm:spPr/>
      <dgm:t>
        <a:bodyPr/>
        <a:lstStyle/>
        <a:p>
          <a:endParaRPr lang="ru-RU"/>
        </a:p>
      </dgm:t>
    </dgm:pt>
    <dgm:pt modelId="{9621A4E1-1A50-4B6F-A78E-C8125F724741}" type="sibTrans" cxnId="{F715DD6E-AA27-4F59-AB73-7ABA3DBDA0E1}">
      <dgm:prSet/>
      <dgm:spPr/>
      <dgm:t>
        <a:bodyPr/>
        <a:lstStyle/>
        <a:p>
          <a:endParaRPr lang="ru-RU"/>
        </a:p>
      </dgm:t>
    </dgm:pt>
    <dgm:pt modelId="{43AC142B-4B84-49E1-A28E-683EE7F7D2FE}">
      <dgm:prSet/>
      <dgm:spPr/>
      <dgm:t>
        <a:bodyPr/>
        <a:lstStyle/>
        <a:p>
          <a:endParaRPr lang="ru-RU"/>
        </a:p>
      </dgm:t>
    </dgm:pt>
    <dgm:pt modelId="{F085407B-F655-4EB1-9E6D-49A1CB15E492}" type="parTrans" cxnId="{B8ABAD4E-8352-4147-9C1F-31B8354F6456}">
      <dgm:prSet/>
      <dgm:spPr/>
      <dgm:t>
        <a:bodyPr/>
        <a:lstStyle/>
        <a:p>
          <a:endParaRPr lang="ru-RU"/>
        </a:p>
      </dgm:t>
    </dgm:pt>
    <dgm:pt modelId="{76F5E970-35ED-4079-AA9D-9C50E08DBC2C}" type="sibTrans" cxnId="{B8ABAD4E-8352-4147-9C1F-31B8354F6456}">
      <dgm:prSet/>
      <dgm:spPr/>
      <dgm:t>
        <a:bodyPr/>
        <a:lstStyle/>
        <a:p>
          <a:endParaRPr lang="ru-RU"/>
        </a:p>
      </dgm:t>
    </dgm:pt>
    <dgm:pt modelId="{3E060190-948F-48A4-BE02-FB3F3884745F}">
      <dgm:prSet/>
      <dgm:spPr/>
      <dgm:t>
        <a:bodyPr/>
        <a:lstStyle/>
        <a:p>
          <a:endParaRPr lang="ru-RU"/>
        </a:p>
      </dgm:t>
    </dgm:pt>
    <dgm:pt modelId="{4D337225-1BE3-4F4E-B10B-C2372EF97573}" type="parTrans" cxnId="{8D64AB97-084B-4748-8A9C-7F670051FF56}">
      <dgm:prSet/>
      <dgm:spPr/>
      <dgm:t>
        <a:bodyPr/>
        <a:lstStyle/>
        <a:p>
          <a:endParaRPr lang="ru-RU"/>
        </a:p>
      </dgm:t>
    </dgm:pt>
    <dgm:pt modelId="{CE57EB1A-765E-4330-AC8D-5FCC6F79D8C6}" type="sibTrans" cxnId="{8D64AB97-084B-4748-8A9C-7F670051FF56}">
      <dgm:prSet/>
      <dgm:spPr/>
      <dgm:t>
        <a:bodyPr/>
        <a:lstStyle/>
        <a:p>
          <a:endParaRPr lang="ru-RU"/>
        </a:p>
      </dgm:t>
    </dgm:pt>
    <dgm:pt modelId="{789DA982-01FC-4A55-A96F-AFECCF47E28B}">
      <dgm:prSet/>
      <dgm:spPr/>
      <dgm:t>
        <a:bodyPr/>
        <a:lstStyle/>
        <a:p>
          <a:endParaRPr lang="ru-RU"/>
        </a:p>
      </dgm:t>
    </dgm:pt>
    <dgm:pt modelId="{326B3DE3-8395-4747-83EA-DF3A37C8D386}" type="parTrans" cxnId="{F38011AD-B1A2-4034-81FC-7E920F400644}">
      <dgm:prSet/>
      <dgm:spPr/>
      <dgm:t>
        <a:bodyPr/>
        <a:lstStyle/>
        <a:p>
          <a:endParaRPr lang="ru-RU"/>
        </a:p>
      </dgm:t>
    </dgm:pt>
    <dgm:pt modelId="{4A37EBBB-25F6-4820-B5BE-79CD422BA7D2}" type="sibTrans" cxnId="{F38011AD-B1A2-4034-81FC-7E920F400644}">
      <dgm:prSet/>
      <dgm:spPr/>
      <dgm:t>
        <a:bodyPr/>
        <a:lstStyle/>
        <a:p>
          <a:endParaRPr lang="ru-RU"/>
        </a:p>
      </dgm:t>
    </dgm:pt>
    <dgm:pt modelId="{8F8803D0-2B2A-474A-8CEF-E3530EB6DDE2}">
      <dgm:prSet/>
      <dgm:spPr/>
      <dgm:t>
        <a:bodyPr/>
        <a:lstStyle/>
        <a:p>
          <a:endParaRPr lang="ru-RU"/>
        </a:p>
      </dgm:t>
    </dgm:pt>
    <dgm:pt modelId="{70D832AB-71D7-4AD1-A7F2-9D5F3955F90E}" type="parTrans" cxnId="{154A4073-0F87-4412-886A-610124D6316A}">
      <dgm:prSet/>
      <dgm:spPr/>
      <dgm:t>
        <a:bodyPr/>
        <a:lstStyle/>
        <a:p>
          <a:endParaRPr lang="ru-RU"/>
        </a:p>
      </dgm:t>
    </dgm:pt>
    <dgm:pt modelId="{B9F5545F-4480-4FEE-B349-C6CA27642389}" type="sibTrans" cxnId="{154A4073-0F87-4412-886A-610124D6316A}">
      <dgm:prSet/>
      <dgm:spPr/>
      <dgm:t>
        <a:bodyPr/>
        <a:lstStyle/>
        <a:p>
          <a:endParaRPr lang="ru-RU"/>
        </a:p>
      </dgm:t>
    </dgm:pt>
    <dgm:pt modelId="{3BF9E230-998A-4AFD-BE14-6264824F5D03}">
      <dgm:prSet/>
      <dgm:spPr/>
      <dgm:t>
        <a:bodyPr/>
        <a:lstStyle/>
        <a:p>
          <a:endParaRPr lang="ru-RU"/>
        </a:p>
      </dgm:t>
    </dgm:pt>
    <dgm:pt modelId="{BA22F1BC-22A0-4B2F-BF35-7070BEBC631E}" type="parTrans" cxnId="{BF50DF24-34DF-405E-87A7-81455FD94194}">
      <dgm:prSet/>
      <dgm:spPr/>
      <dgm:t>
        <a:bodyPr/>
        <a:lstStyle/>
        <a:p>
          <a:endParaRPr lang="ru-RU"/>
        </a:p>
      </dgm:t>
    </dgm:pt>
    <dgm:pt modelId="{A1552F9E-007C-41C7-9CFD-340CE880F009}" type="sibTrans" cxnId="{BF50DF24-34DF-405E-87A7-81455FD94194}">
      <dgm:prSet/>
      <dgm:spPr/>
      <dgm:t>
        <a:bodyPr/>
        <a:lstStyle/>
        <a:p>
          <a:endParaRPr lang="ru-RU"/>
        </a:p>
      </dgm:t>
    </dgm:pt>
    <dgm:pt modelId="{A9A34D7C-1A42-4C93-AE48-2710E2250DA5}">
      <dgm:prSet/>
      <dgm:spPr/>
      <dgm:t>
        <a:bodyPr/>
        <a:lstStyle/>
        <a:p>
          <a:endParaRPr lang="ru-RU"/>
        </a:p>
      </dgm:t>
    </dgm:pt>
    <dgm:pt modelId="{910840BA-C79E-4496-8167-2350BDE63271}" type="parTrans" cxnId="{8069EEC7-9E16-45D7-B9A6-612E3C9A3CA7}">
      <dgm:prSet/>
      <dgm:spPr/>
      <dgm:t>
        <a:bodyPr/>
        <a:lstStyle/>
        <a:p>
          <a:endParaRPr lang="ru-RU"/>
        </a:p>
      </dgm:t>
    </dgm:pt>
    <dgm:pt modelId="{EC502185-D8E6-47D0-A2BD-57A709ADA027}" type="sibTrans" cxnId="{8069EEC7-9E16-45D7-B9A6-612E3C9A3CA7}">
      <dgm:prSet/>
      <dgm:spPr/>
      <dgm:t>
        <a:bodyPr/>
        <a:lstStyle/>
        <a:p>
          <a:endParaRPr lang="ru-RU"/>
        </a:p>
      </dgm:t>
    </dgm:pt>
    <dgm:pt modelId="{9A56FDB0-950B-49D0-BFCB-002DA3CA906D}" type="pres">
      <dgm:prSet presAssocID="{397F8006-003D-485D-B27C-9AD95B6FDD2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08B222-BE79-4A22-A325-6D4D82277952}" type="pres">
      <dgm:prSet presAssocID="{E8383421-3C1F-408A-89DD-78DDFE156508}" presName="roof" presStyleLbl="dkBgShp" presStyleIdx="0" presStyleCnt="2"/>
      <dgm:spPr/>
      <dgm:t>
        <a:bodyPr/>
        <a:lstStyle/>
        <a:p>
          <a:endParaRPr lang="ru-RU"/>
        </a:p>
      </dgm:t>
    </dgm:pt>
    <dgm:pt modelId="{44A58816-10E4-4142-819D-C7144FD77445}" type="pres">
      <dgm:prSet presAssocID="{E8383421-3C1F-408A-89DD-78DDFE156508}" presName="pillars" presStyleCnt="0"/>
      <dgm:spPr/>
    </dgm:pt>
    <dgm:pt modelId="{6BCF803D-C1F0-4FB1-81B2-8CE27A2F046F}" type="pres">
      <dgm:prSet presAssocID="{E8383421-3C1F-408A-89DD-78DDFE156508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E98AEA-5177-4386-82E1-7C0B41245288}" type="pres">
      <dgm:prSet presAssocID="{D50919D2-BC4E-4015-8592-34326DB426A4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891C55-F961-422D-8F29-FE444DD8ED45}" type="pres">
      <dgm:prSet presAssocID="{E8383421-3C1F-408A-89DD-78DDFE156508}" presName="base" presStyleLbl="dkBgShp" presStyleIdx="1" presStyleCnt="2"/>
      <dgm:spPr/>
    </dgm:pt>
  </dgm:ptLst>
  <dgm:cxnLst>
    <dgm:cxn modelId="{82C5876D-4FEF-4561-BA5F-A08BDDEDED6F}" srcId="{397F8006-003D-485D-B27C-9AD95B6FDD22}" destId="{E8383421-3C1F-408A-89DD-78DDFE156508}" srcOrd="0" destOrd="0" parTransId="{2A9689B1-33B5-4A4F-A073-3CAD53D238CB}" sibTransId="{7C93DD93-4F65-46BD-AFEB-E9FFC19F9F1D}"/>
    <dgm:cxn modelId="{8069EEC7-9E16-45D7-B9A6-612E3C9A3CA7}" srcId="{397F8006-003D-485D-B27C-9AD95B6FDD22}" destId="{A9A34D7C-1A42-4C93-AE48-2710E2250DA5}" srcOrd="2" destOrd="0" parTransId="{910840BA-C79E-4496-8167-2350BDE63271}" sibTransId="{EC502185-D8E6-47D0-A2BD-57A709ADA027}"/>
    <dgm:cxn modelId="{F38011AD-B1A2-4034-81FC-7E920F400644}" srcId="{397F8006-003D-485D-B27C-9AD95B6FDD22}" destId="{789DA982-01FC-4A55-A96F-AFECCF47E28B}" srcOrd="3" destOrd="0" parTransId="{326B3DE3-8395-4747-83EA-DF3A37C8D386}" sibTransId="{4A37EBBB-25F6-4820-B5BE-79CD422BA7D2}"/>
    <dgm:cxn modelId="{2FEEAEBB-E7D3-45FF-A96D-763FCCCD7737}" type="presOf" srcId="{E8383421-3C1F-408A-89DD-78DDFE156508}" destId="{0D08B222-BE79-4A22-A325-6D4D82277952}" srcOrd="0" destOrd="0" presId="urn:microsoft.com/office/officeart/2005/8/layout/hList3"/>
    <dgm:cxn modelId="{BF50DF24-34DF-405E-87A7-81455FD94194}" srcId="{397F8006-003D-485D-B27C-9AD95B6FDD22}" destId="{3BF9E230-998A-4AFD-BE14-6264824F5D03}" srcOrd="1" destOrd="0" parTransId="{BA22F1BC-22A0-4B2F-BF35-7070BEBC631E}" sibTransId="{A1552F9E-007C-41C7-9CFD-340CE880F009}"/>
    <dgm:cxn modelId="{78A1834D-064D-4DBC-AA60-085798C4600C}" srcId="{E8383421-3C1F-408A-89DD-78DDFE156508}" destId="{A8E25674-F8E8-4AE8-BAD3-F9A30743290B}" srcOrd="0" destOrd="0" parTransId="{8C8DD2DE-A979-4AE2-96B8-B94E22B9924B}" sibTransId="{43CF6FF6-CCFC-4FC1-989D-420A1155ECAB}"/>
    <dgm:cxn modelId="{A29D996E-74F0-4D6A-A926-33EE243EC27D}" type="presOf" srcId="{A8E25674-F8E8-4AE8-BAD3-F9A30743290B}" destId="{6BCF803D-C1F0-4FB1-81B2-8CE27A2F046F}" srcOrd="0" destOrd="0" presId="urn:microsoft.com/office/officeart/2005/8/layout/hList3"/>
    <dgm:cxn modelId="{63786FC9-47BD-48C5-8D3B-A04A8378CCA0}" type="presOf" srcId="{397F8006-003D-485D-B27C-9AD95B6FDD22}" destId="{9A56FDB0-950B-49D0-BFCB-002DA3CA906D}" srcOrd="0" destOrd="0" presId="urn:microsoft.com/office/officeart/2005/8/layout/hList3"/>
    <dgm:cxn modelId="{8D64AB97-084B-4748-8A9C-7F670051FF56}" srcId="{397F8006-003D-485D-B27C-9AD95B6FDD22}" destId="{3E060190-948F-48A4-BE02-FB3F3884745F}" srcOrd="6" destOrd="0" parTransId="{4D337225-1BE3-4F4E-B10B-C2372EF97573}" sibTransId="{CE57EB1A-765E-4330-AC8D-5FCC6F79D8C6}"/>
    <dgm:cxn modelId="{F715DD6E-AA27-4F59-AB73-7ABA3DBDA0E1}" srcId="{E8383421-3C1F-408A-89DD-78DDFE156508}" destId="{D50919D2-BC4E-4015-8592-34326DB426A4}" srcOrd="1" destOrd="0" parTransId="{025F9FF2-C3CD-4DB7-B5AD-7ED23E5C6D20}" sibTransId="{9621A4E1-1A50-4B6F-A78E-C8125F724741}"/>
    <dgm:cxn modelId="{782C1AED-D359-4F77-99B2-7393ED123482}" type="presOf" srcId="{D50919D2-BC4E-4015-8592-34326DB426A4}" destId="{12E98AEA-5177-4386-82E1-7C0B41245288}" srcOrd="0" destOrd="0" presId="urn:microsoft.com/office/officeart/2005/8/layout/hList3"/>
    <dgm:cxn modelId="{B8ABAD4E-8352-4147-9C1F-31B8354F6456}" srcId="{397F8006-003D-485D-B27C-9AD95B6FDD22}" destId="{43AC142B-4B84-49E1-A28E-683EE7F7D2FE}" srcOrd="5" destOrd="0" parTransId="{F085407B-F655-4EB1-9E6D-49A1CB15E492}" sibTransId="{76F5E970-35ED-4079-AA9D-9C50E08DBC2C}"/>
    <dgm:cxn modelId="{154A4073-0F87-4412-886A-610124D6316A}" srcId="{397F8006-003D-485D-B27C-9AD95B6FDD22}" destId="{8F8803D0-2B2A-474A-8CEF-E3530EB6DDE2}" srcOrd="4" destOrd="0" parTransId="{70D832AB-71D7-4AD1-A7F2-9D5F3955F90E}" sibTransId="{B9F5545F-4480-4FEE-B349-C6CA27642389}"/>
    <dgm:cxn modelId="{DE55A883-781D-4222-8CED-5113E0247D79}" type="presParOf" srcId="{9A56FDB0-950B-49D0-BFCB-002DA3CA906D}" destId="{0D08B222-BE79-4A22-A325-6D4D82277952}" srcOrd="0" destOrd="0" presId="urn:microsoft.com/office/officeart/2005/8/layout/hList3"/>
    <dgm:cxn modelId="{35FAD9A5-A244-47DA-8AD5-13726652AF33}" type="presParOf" srcId="{9A56FDB0-950B-49D0-BFCB-002DA3CA906D}" destId="{44A58816-10E4-4142-819D-C7144FD77445}" srcOrd="1" destOrd="0" presId="urn:microsoft.com/office/officeart/2005/8/layout/hList3"/>
    <dgm:cxn modelId="{538EEA90-BAE5-4AF4-91FB-A1969660E15A}" type="presParOf" srcId="{44A58816-10E4-4142-819D-C7144FD77445}" destId="{6BCF803D-C1F0-4FB1-81B2-8CE27A2F046F}" srcOrd="0" destOrd="0" presId="urn:microsoft.com/office/officeart/2005/8/layout/hList3"/>
    <dgm:cxn modelId="{6209A59F-63BA-4DCD-B019-CA449E56B25C}" type="presParOf" srcId="{44A58816-10E4-4142-819D-C7144FD77445}" destId="{12E98AEA-5177-4386-82E1-7C0B41245288}" srcOrd="1" destOrd="0" presId="urn:microsoft.com/office/officeart/2005/8/layout/hList3"/>
    <dgm:cxn modelId="{5B309DF8-FC04-43BD-817C-5F2D196FB888}" type="presParOf" srcId="{9A56FDB0-950B-49D0-BFCB-002DA3CA906D}" destId="{8E891C55-F961-422D-8F29-FE444DD8ED45}" srcOrd="2" destOrd="0" presId="urn:microsoft.com/office/officeart/2005/8/layout/hList3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74D246-DDFB-4A20-92ED-8EF3EABD36CF}" type="doc">
      <dgm:prSet loTypeId="urn:microsoft.com/office/officeart/2005/8/layout/hList3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834D2C-1FBA-40E8-A493-9F51FA720CD8}">
      <dgm:prSet phldrT="[Текст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kumimoji="0" lang="ru-RU" b="1" i="0" u="none" strike="noStrike" cap="none" normalizeH="0" baseline="0" dirty="0" smtClean="0">
              <a:ln/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Финансовое управление обслуживает:</a:t>
          </a:r>
          <a:endParaRPr lang="ru-RU" dirty="0"/>
        </a:p>
      </dgm:t>
    </dgm:pt>
    <dgm:pt modelId="{E69BDE06-57CB-439E-91CD-2614CF1B7ADB}" type="parTrans" cxnId="{22448C28-537F-4553-9803-6FC744058297}">
      <dgm:prSet/>
      <dgm:spPr/>
      <dgm:t>
        <a:bodyPr/>
        <a:lstStyle/>
        <a:p>
          <a:endParaRPr lang="ru-RU"/>
        </a:p>
      </dgm:t>
    </dgm:pt>
    <dgm:pt modelId="{A462F652-19F6-42C2-9094-FCF745AA6047}" type="sibTrans" cxnId="{22448C28-537F-4553-9803-6FC744058297}">
      <dgm:prSet/>
      <dgm:spPr/>
      <dgm:t>
        <a:bodyPr/>
        <a:lstStyle/>
        <a:p>
          <a:endParaRPr lang="ru-RU"/>
        </a:p>
      </dgm:t>
    </dgm:pt>
    <dgm:pt modelId="{EF96B37F-F8D5-4CF1-B7FB-93D026125CBC}">
      <dgm:prSet phldrT="[Текст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b="1" dirty="0" smtClean="0"/>
            <a:t>145  лицевых счетов, открытых муниципальным казенным и бюджетным учреждениям в Финансовом управлении</a:t>
          </a:r>
          <a:endParaRPr lang="ru-RU" sz="2400" dirty="0"/>
        </a:p>
      </dgm:t>
    </dgm:pt>
    <dgm:pt modelId="{C8D5A8BF-CC86-4D09-A100-B46B72F9EA83}" type="parTrans" cxnId="{582ACF56-1522-443F-99CB-7F97015445C5}">
      <dgm:prSet/>
      <dgm:spPr/>
      <dgm:t>
        <a:bodyPr/>
        <a:lstStyle/>
        <a:p>
          <a:endParaRPr lang="ru-RU"/>
        </a:p>
      </dgm:t>
    </dgm:pt>
    <dgm:pt modelId="{78F06C72-D30F-4E73-BC85-494FBC971752}" type="sibTrans" cxnId="{582ACF56-1522-443F-99CB-7F97015445C5}">
      <dgm:prSet/>
      <dgm:spPr/>
      <dgm:t>
        <a:bodyPr/>
        <a:lstStyle/>
        <a:p>
          <a:endParaRPr lang="ru-RU"/>
        </a:p>
      </dgm:t>
    </dgm:pt>
    <dgm:pt modelId="{2CA9F4F2-818B-4390-B571-DDB667ADF25D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900" b="1" dirty="0" smtClean="0"/>
            <a:t>                                                                                      </a:t>
          </a:r>
          <a:r>
            <a:rPr lang="ru-RU" sz="1700" b="1" dirty="0" smtClean="0"/>
            <a:t>За 2021 год обработано29 078 заявок на оплату расходов с проверкой всей первичной документации, 10 115 предельных объемов финансирования по муниципальному району, было принято и обработано 15 решений о взыскании денежных средств по исполнительным листам, 1352 выписки с единого счета бюджета,  1090 документов по СУФД</a:t>
          </a:r>
          <a:endParaRPr lang="ru-RU" sz="1700" dirty="0"/>
        </a:p>
      </dgm:t>
    </dgm:pt>
    <dgm:pt modelId="{7496E6EA-5E5E-469E-A7D4-2E8BCDD5A382}" type="parTrans" cxnId="{7FC1D49A-DBED-4AE3-8066-E66CDBC39A82}">
      <dgm:prSet/>
      <dgm:spPr/>
      <dgm:t>
        <a:bodyPr/>
        <a:lstStyle/>
        <a:p>
          <a:endParaRPr lang="ru-RU"/>
        </a:p>
      </dgm:t>
    </dgm:pt>
    <dgm:pt modelId="{9ABC8D9F-55D1-4D61-96C5-3A746637F307}" type="sibTrans" cxnId="{7FC1D49A-DBED-4AE3-8066-E66CDBC39A82}">
      <dgm:prSet/>
      <dgm:spPr/>
      <dgm:t>
        <a:bodyPr/>
        <a:lstStyle/>
        <a:p>
          <a:endParaRPr lang="ru-RU"/>
        </a:p>
      </dgm:t>
    </dgm:pt>
    <dgm:pt modelId="{AA7F6931-1BBC-4A60-9C51-2D8F2AA9C0E6}" type="pres">
      <dgm:prSet presAssocID="{1E74D246-DDFB-4A20-92ED-8EF3EABD36C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58916C-5AA4-4851-9F26-1C16C5DB6146}" type="pres">
      <dgm:prSet presAssocID="{42834D2C-1FBA-40E8-A493-9F51FA720CD8}" presName="roof" presStyleLbl="dkBgShp" presStyleIdx="0" presStyleCnt="2"/>
      <dgm:spPr/>
      <dgm:t>
        <a:bodyPr/>
        <a:lstStyle/>
        <a:p>
          <a:endParaRPr lang="ru-RU"/>
        </a:p>
      </dgm:t>
    </dgm:pt>
    <dgm:pt modelId="{F08BE3B3-240A-4E22-8BEC-0107CF300C79}" type="pres">
      <dgm:prSet presAssocID="{42834D2C-1FBA-40E8-A493-9F51FA720CD8}" presName="pillars" presStyleCnt="0"/>
      <dgm:spPr/>
      <dgm:t>
        <a:bodyPr/>
        <a:lstStyle/>
        <a:p>
          <a:endParaRPr lang="ru-RU"/>
        </a:p>
      </dgm:t>
    </dgm:pt>
    <dgm:pt modelId="{2B35A8B5-1EE7-4A08-90A6-DB4BC7AEAC82}" type="pres">
      <dgm:prSet presAssocID="{42834D2C-1FBA-40E8-A493-9F51FA720CD8}" presName="pillar1" presStyleLbl="node1" presStyleIdx="0" presStyleCnt="2" custScaleY="1104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8EFA28-CC96-47E8-B409-013DC6F8225D}" type="pres">
      <dgm:prSet presAssocID="{2CA9F4F2-818B-4390-B571-DDB667ADF25D}" presName="pillarX" presStyleLbl="node1" presStyleIdx="1" presStyleCnt="2" custScaleY="1104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3C4870-634B-4B1E-B94D-53908BD26FB4}" type="pres">
      <dgm:prSet presAssocID="{42834D2C-1FBA-40E8-A493-9F51FA720CD8}" presName="base" presStyleLbl="dkBgShp" presStyleIdx="1" presStyleCnt="2"/>
      <dgm:spPr/>
      <dgm:t>
        <a:bodyPr/>
        <a:lstStyle/>
        <a:p>
          <a:endParaRPr lang="ru-RU"/>
        </a:p>
      </dgm:t>
    </dgm:pt>
  </dgm:ptLst>
  <dgm:cxnLst>
    <dgm:cxn modelId="{582ACF56-1522-443F-99CB-7F97015445C5}" srcId="{42834D2C-1FBA-40E8-A493-9F51FA720CD8}" destId="{EF96B37F-F8D5-4CF1-B7FB-93D026125CBC}" srcOrd="0" destOrd="0" parTransId="{C8D5A8BF-CC86-4D09-A100-B46B72F9EA83}" sibTransId="{78F06C72-D30F-4E73-BC85-494FBC971752}"/>
    <dgm:cxn modelId="{04BAB423-2984-48B7-8998-9DE34594DAE9}" type="presOf" srcId="{EF96B37F-F8D5-4CF1-B7FB-93D026125CBC}" destId="{2B35A8B5-1EE7-4A08-90A6-DB4BC7AEAC82}" srcOrd="0" destOrd="0" presId="urn:microsoft.com/office/officeart/2005/8/layout/hList3"/>
    <dgm:cxn modelId="{22448C28-537F-4553-9803-6FC744058297}" srcId="{1E74D246-DDFB-4A20-92ED-8EF3EABD36CF}" destId="{42834D2C-1FBA-40E8-A493-9F51FA720CD8}" srcOrd="0" destOrd="0" parTransId="{E69BDE06-57CB-439E-91CD-2614CF1B7ADB}" sibTransId="{A462F652-19F6-42C2-9094-FCF745AA6047}"/>
    <dgm:cxn modelId="{E24B6B16-9994-470C-863C-FDCAB36955BB}" type="presOf" srcId="{1E74D246-DDFB-4A20-92ED-8EF3EABD36CF}" destId="{AA7F6931-1BBC-4A60-9C51-2D8F2AA9C0E6}" srcOrd="0" destOrd="0" presId="urn:microsoft.com/office/officeart/2005/8/layout/hList3"/>
    <dgm:cxn modelId="{C5C2723B-C6F6-4DAA-9D50-A3828B98D9AF}" type="presOf" srcId="{2CA9F4F2-818B-4390-B571-DDB667ADF25D}" destId="{9B8EFA28-CC96-47E8-B409-013DC6F8225D}" srcOrd="0" destOrd="0" presId="urn:microsoft.com/office/officeart/2005/8/layout/hList3"/>
    <dgm:cxn modelId="{E1CBBE08-BDED-409E-B0FC-7B5AAE6D0ACC}" type="presOf" srcId="{42834D2C-1FBA-40E8-A493-9F51FA720CD8}" destId="{6D58916C-5AA4-4851-9F26-1C16C5DB6146}" srcOrd="0" destOrd="0" presId="urn:microsoft.com/office/officeart/2005/8/layout/hList3"/>
    <dgm:cxn modelId="{7FC1D49A-DBED-4AE3-8066-E66CDBC39A82}" srcId="{42834D2C-1FBA-40E8-A493-9F51FA720CD8}" destId="{2CA9F4F2-818B-4390-B571-DDB667ADF25D}" srcOrd="1" destOrd="0" parTransId="{7496E6EA-5E5E-469E-A7D4-2E8BCDD5A382}" sibTransId="{9ABC8D9F-55D1-4D61-96C5-3A746637F307}"/>
    <dgm:cxn modelId="{D98AE99A-7BA5-42D0-974B-B8DB05D059AE}" type="presParOf" srcId="{AA7F6931-1BBC-4A60-9C51-2D8F2AA9C0E6}" destId="{6D58916C-5AA4-4851-9F26-1C16C5DB6146}" srcOrd="0" destOrd="0" presId="urn:microsoft.com/office/officeart/2005/8/layout/hList3"/>
    <dgm:cxn modelId="{1570FD2B-6570-4EF5-ADCC-40B8A0AE5789}" type="presParOf" srcId="{AA7F6931-1BBC-4A60-9C51-2D8F2AA9C0E6}" destId="{F08BE3B3-240A-4E22-8BEC-0107CF300C79}" srcOrd="1" destOrd="0" presId="urn:microsoft.com/office/officeart/2005/8/layout/hList3"/>
    <dgm:cxn modelId="{7C896D69-A262-495E-B3FC-C82813CC515A}" type="presParOf" srcId="{F08BE3B3-240A-4E22-8BEC-0107CF300C79}" destId="{2B35A8B5-1EE7-4A08-90A6-DB4BC7AEAC82}" srcOrd="0" destOrd="0" presId="urn:microsoft.com/office/officeart/2005/8/layout/hList3"/>
    <dgm:cxn modelId="{401E87C4-246F-4C7F-8E9F-AAACA3FF28A6}" type="presParOf" srcId="{F08BE3B3-240A-4E22-8BEC-0107CF300C79}" destId="{9B8EFA28-CC96-47E8-B409-013DC6F8225D}" srcOrd="1" destOrd="0" presId="urn:microsoft.com/office/officeart/2005/8/layout/hList3"/>
    <dgm:cxn modelId="{12CDFE12-1C0F-49C6-A45A-2DF0AEE46937}" type="presParOf" srcId="{AA7F6931-1BBC-4A60-9C51-2D8F2AA9C0E6}" destId="{413C4870-634B-4B1E-B94D-53908BD26FB4}" srcOrd="2" destOrd="0" presId="urn:microsoft.com/office/officeart/2005/8/layout/hList3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465AFF9-8904-4C76-B0AC-01B8608F4E63}">
      <dsp:nvSpPr>
        <dsp:cNvPr id="0" name=""/>
        <dsp:cNvSpPr/>
      </dsp:nvSpPr>
      <dsp:spPr>
        <a:xfrm>
          <a:off x="0" y="3131"/>
          <a:ext cx="7467600" cy="4530240"/>
        </a:xfrm>
        <a:prstGeom prst="roundRect">
          <a:avLst/>
        </a:prstGeom>
        <a:gradFill rotWithShape="1">
          <a:gsLst>
            <a:gs pos="0">
              <a:schemeClr val="accent2">
                <a:tint val="98000"/>
                <a:shade val="25000"/>
                <a:satMod val="250000"/>
              </a:schemeClr>
            </a:gs>
            <a:gs pos="68000">
              <a:schemeClr val="accent2">
                <a:tint val="86000"/>
                <a:satMod val="115000"/>
              </a:schemeClr>
            </a:gs>
            <a:gs pos="100000">
              <a:schemeClr val="accent2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Проведение единой финансовой, бюджетной, налоговой и долговой политики на территории Нязепетровского муниципального района.</a:t>
          </a:r>
          <a:endParaRPr lang="ru-RU" sz="4400" kern="1200" dirty="0"/>
        </a:p>
      </dsp:txBody>
      <dsp:txXfrm>
        <a:off x="0" y="3131"/>
        <a:ext cx="7467600" cy="45302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FF1AF1-2620-4F42-BD9F-F4B28ECC50B1}">
      <dsp:nvSpPr>
        <dsp:cNvPr id="0" name=""/>
        <dsp:cNvSpPr/>
      </dsp:nvSpPr>
      <dsp:spPr>
        <a:xfrm>
          <a:off x="0" y="0"/>
          <a:ext cx="7920880" cy="1447360"/>
        </a:xfrm>
        <a:prstGeom prst="rect">
          <a:avLst/>
        </a:prstGeom>
        <a:gradFill rotWithShape="1">
          <a:gsLst>
            <a:gs pos="0">
              <a:schemeClr val="accent3">
                <a:tint val="98000"/>
                <a:shade val="25000"/>
                <a:satMod val="250000"/>
              </a:schemeClr>
            </a:gs>
            <a:gs pos="68000">
              <a:schemeClr val="accent3">
                <a:tint val="86000"/>
                <a:satMod val="115000"/>
              </a:schemeClr>
            </a:gs>
            <a:gs pos="100000">
              <a:schemeClr val="accent3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304800" tIns="304800" rIns="304800" bIns="304800" numCol="1" spcCol="1270" anchor="ctr" anchorCtr="0">
          <a:noAutofit/>
        </a:bodyPr>
        <a:lstStyle/>
        <a:p>
          <a:pPr lvl="0" algn="ctr" defTabSz="3556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0" kern="1200" dirty="0" smtClean="0"/>
            <a:t>18 человек</a:t>
          </a:r>
          <a:endParaRPr lang="ru-RU" sz="8000" kern="1200" dirty="0"/>
        </a:p>
      </dsp:txBody>
      <dsp:txXfrm>
        <a:off x="0" y="0"/>
        <a:ext cx="7920880" cy="1447360"/>
      </dsp:txXfrm>
    </dsp:sp>
    <dsp:sp modelId="{102DC5E0-6A5F-4AF6-8E2A-AB755272B200}">
      <dsp:nvSpPr>
        <dsp:cNvPr id="0" name=""/>
        <dsp:cNvSpPr/>
      </dsp:nvSpPr>
      <dsp:spPr>
        <a:xfrm>
          <a:off x="1965" y="1447360"/>
          <a:ext cx="2560362" cy="3039457"/>
        </a:xfrm>
        <a:prstGeom prst="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14</a:t>
          </a:r>
          <a:r>
            <a:rPr lang="ru-RU" sz="2400" kern="1200" dirty="0" smtClean="0"/>
            <a:t> 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муниципальных служащих</a:t>
          </a:r>
          <a:endParaRPr lang="ru-RU" sz="2400" kern="1200" dirty="0"/>
        </a:p>
      </dsp:txBody>
      <dsp:txXfrm>
        <a:off x="1965" y="1447360"/>
        <a:ext cx="2560362" cy="3039457"/>
      </dsp:txXfrm>
    </dsp:sp>
    <dsp:sp modelId="{23EA6078-C01C-4EA0-9974-C57C36ABDA5C}">
      <dsp:nvSpPr>
        <dsp:cNvPr id="0" name=""/>
        <dsp:cNvSpPr/>
      </dsp:nvSpPr>
      <dsp:spPr>
        <a:xfrm>
          <a:off x="2562328" y="1447360"/>
          <a:ext cx="2560362" cy="3039457"/>
        </a:xfrm>
        <a:prstGeom prst="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3</a:t>
          </a:r>
          <a:r>
            <a:rPr lang="ru-RU" sz="2400" kern="1200" dirty="0" smtClean="0"/>
            <a:t> 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технический персонал</a:t>
          </a:r>
          <a:endParaRPr lang="ru-RU" sz="2400" kern="1200" dirty="0"/>
        </a:p>
      </dsp:txBody>
      <dsp:txXfrm>
        <a:off x="2562328" y="1447360"/>
        <a:ext cx="2560362" cy="3039457"/>
      </dsp:txXfrm>
    </dsp:sp>
    <dsp:sp modelId="{3AFBF2F5-6246-40E5-9F73-5A6FB7BD33FB}">
      <dsp:nvSpPr>
        <dsp:cNvPr id="0" name=""/>
        <dsp:cNvSpPr/>
      </dsp:nvSpPr>
      <dsp:spPr>
        <a:xfrm>
          <a:off x="5122690" y="1447360"/>
          <a:ext cx="2796223" cy="3039457"/>
        </a:xfrm>
        <a:prstGeom prst="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1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обслуживающий персонал</a:t>
          </a:r>
          <a:endParaRPr lang="ru-RU" sz="2400" kern="1200" dirty="0"/>
        </a:p>
      </dsp:txBody>
      <dsp:txXfrm>
        <a:off x="5122690" y="1447360"/>
        <a:ext cx="2796223" cy="3039457"/>
      </dsp:txXfrm>
    </dsp:sp>
    <dsp:sp modelId="{ECCE71B4-7A1A-4594-823D-198032C3D68E}">
      <dsp:nvSpPr>
        <dsp:cNvPr id="0" name=""/>
        <dsp:cNvSpPr/>
      </dsp:nvSpPr>
      <dsp:spPr>
        <a:xfrm>
          <a:off x="0" y="4486818"/>
          <a:ext cx="7920880" cy="337717"/>
        </a:xfrm>
        <a:prstGeom prst="rect">
          <a:avLst/>
        </a:prstGeom>
        <a:gradFill rotWithShape="1">
          <a:gsLst>
            <a:gs pos="0">
              <a:schemeClr val="accent2">
                <a:tint val="70000"/>
                <a:satMod val="130000"/>
              </a:schemeClr>
            </a:gs>
            <a:gs pos="43000">
              <a:schemeClr val="accent2">
                <a:tint val="44000"/>
                <a:satMod val="165000"/>
              </a:schemeClr>
            </a:gs>
            <a:gs pos="93000">
              <a:schemeClr val="accent2">
                <a:tint val="15000"/>
                <a:satMod val="165000"/>
              </a:schemeClr>
            </a:gs>
            <a:gs pos="100000">
              <a:schemeClr val="accent2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08B222-BE79-4A22-A325-6D4D82277952}">
      <dsp:nvSpPr>
        <dsp:cNvPr id="0" name=""/>
        <dsp:cNvSpPr/>
      </dsp:nvSpPr>
      <dsp:spPr>
        <a:xfrm>
          <a:off x="0" y="0"/>
          <a:ext cx="8172400" cy="1719976"/>
        </a:xfrm>
        <a:prstGeom prst="rect">
          <a:avLst/>
        </a:prstGeom>
        <a:gradFill rotWithShape="1">
          <a:gsLst>
            <a:gs pos="0">
              <a:schemeClr val="accent3">
                <a:tint val="98000"/>
                <a:shade val="25000"/>
                <a:satMod val="250000"/>
              </a:schemeClr>
            </a:gs>
            <a:gs pos="68000">
              <a:schemeClr val="accent3">
                <a:tint val="86000"/>
                <a:satMod val="115000"/>
              </a:schemeClr>
            </a:gs>
            <a:gs pos="100000">
              <a:schemeClr val="accent3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600" b="1" i="0" u="none" strike="noStrike" kern="1200" cap="none" normalizeH="0" baseline="0" dirty="0" smtClean="0">
              <a:ln/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Финансовое управление является администратором </a:t>
          </a:r>
        </a:p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600" b="1" i="0" u="none" strike="noStrike" kern="1200" cap="none" normalizeH="0" baseline="0" dirty="0" smtClean="0">
              <a:ln/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и исполнителем двух муниципальных программ: </a:t>
          </a:r>
          <a:endParaRPr lang="ru-RU" sz="2600" kern="1200" dirty="0"/>
        </a:p>
      </dsp:txBody>
      <dsp:txXfrm>
        <a:off x="0" y="0"/>
        <a:ext cx="8172400" cy="1719976"/>
      </dsp:txXfrm>
    </dsp:sp>
    <dsp:sp modelId="{6BCF803D-C1F0-4FB1-81B2-8CE27A2F046F}">
      <dsp:nvSpPr>
        <dsp:cNvPr id="0" name=""/>
        <dsp:cNvSpPr/>
      </dsp:nvSpPr>
      <dsp:spPr>
        <a:xfrm>
          <a:off x="0" y="1719976"/>
          <a:ext cx="4086200" cy="3611951"/>
        </a:xfrm>
        <a:prstGeom prst="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"Управление муниципальными финансами и муниципальным долгом Нязепетровского муниципального района", в рамках которой предусматриваются межбюджетные трансферты на выравнивание бюджетной обеспеченности и на поддержку сбалансированности бюджетов поселений. Предоставление в 2021 году дополнительной финансовой помощи поселениям позволило обеспечить своевременное финансирование первоочередных расходов бюджетов поселений.</a:t>
          </a:r>
          <a:endParaRPr lang="ru-RU" sz="1700" kern="1200" dirty="0"/>
        </a:p>
      </dsp:txBody>
      <dsp:txXfrm>
        <a:off x="0" y="1719976"/>
        <a:ext cx="4086200" cy="3611951"/>
      </dsp:txXfrm>
    </dsp:sp>
    <dsp:sp modelId="{12E98AEA-5177-4386-82E1-7C0B41245288}">
      <dsp:nvSpPr>
        <dsp:cNvPr id="0" name=""/>
        <dsp:cNvSpPr/>
      </dsp:nvSpPr>
      <dsp:spPr>
        <a:xfrm>
          <a:off x="4086200" y="1719976"/>
          <a:ext cx="4086200" cy="3611951"/>
        </a:xfrm>
        <a:prstGeom prst="rect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"Автоматизация бюджетного процесса и развитие информационных систем управления финансами в Нязепетровском муниципальном районе" в рамках которой осуществляется обслуживание 11 лицензионных программных продуктов, средств автоматизации для развития единой информационной системы муниципального района.</a:t>
          </a:r>
          <a:endParaRPr lang="ru-RU" sz="1700" kern="1200" dirty="0"/>
        </a:p>
      </dsp:txBody>
      <dsp:txXfrm>
        <a:off x="4086200" y="1719976"/>
        <a:ext cx="4086200" cy="3611951"/>
      </dsp:txXfrm>
    </dsp:sp>
    <dsp:sp modelId="{8E891C55-F961-422D-8F29-FE444DD8ED45}">
      <dsp:nvSpPr>
        <dsp:cNvPr id="0" name=""/>
        <dsp:cNvSpPr/>
      </dsp:nvSpPr>
      <dsp:spPr>
        <a:xfrm>
          <a:off x="0" y="5331928"/>
          <a:ext cx="8172400" cy="40132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shade val="8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58916C-5AA4-4851-9F26-1C16C5DB6146}">
      <dsp:nvSpPr>
        <dsp:cNvPr id="0" name=""/>
        <dsp:cNvSpPr/>
      </dsp:nvSpPr>
      <dsp:spPr>
        <a:xfrm>
          <a:off x="0" y="0"/>
          <a:ext cx="8208912" cy="1374338"/>
        </a:xfrm>
        <a:prstGeom prst="rect">
          <a:avLst/>
        </a:prstGeom>
        <a:gradFill rotWithShape="1">
          <a:gsLst>
            <a:gs pos="0">
              <a:schemeClr val="accent2">
                <a:tint val="98000"/>
                <a:shade val="25000"/>
                <a:satMod val="250000"/>
              </a:schemeClr>
            </a:gs>
            <a:gs pos="68000">
              <a:schemeClr val="accent2">
                <a:tint val="86000"/>
                <a:satMod val="115000"/>
              </a:schemeClr>
            </a:gs>
            <a:gs pos="100000">
              <a:schemeClr val="accent2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3900" b="1" i="0" u="none" strike="noStrike" kern="1200" cap="none" normalizeH="0" baseline="0" dirty="0" smtClean="0">
              <a:ln/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Финансовое управление обслуживает:</a:t>
          </a:r>
          <a:endParaRPr lang="ru-RU" sz="3900" kern="1200" dirty="0"/>
        </a:p>
      </dsp:txBody>
      <dsp:txXfrm>
        <a:off x="0" y="0"/>
        <a:ext cx="8208912" cy="1374338"/>
      </dsp:txXfrm>
    </dsp:sp>
    <dsp:sp modelId="{2B35A8B5-1EE7-4A08-90A6-DB4BC7AEAC82}">
      <dsp:nvSpPr>
        <dsp:cNvPr id="0" name=""/>
        <dsp:cNvSpPr/>
      </dsp:nvSpPr>
      <dsp:spPr>
        <a:xfrm>
          <a:off x="0" y="1224130"/>
          <a:ext cx="4104456" cy="3186525"/>
        </a:xfrm>
        <a:prstGeom prst="rect">
          <a:avLst/>
        </a:prstGeom>
        <a:gradFill rotWithShape="1">
          <a:gsLst>
            <a:gs pos="0">
              <a:schemeClr val="accent2">
                <a:tint val="98000"/>
                <a:shade val="25000"/>
                <a:satMod val="250000"/>
              </a:schemeClr>
            </a:gs>
            <a:gs pos="68000">
              <a:schemeClr val="accent2">
                <a:tint val="86000"/>
                <a:satMod val="115000"/>
              </a:schemeClr>
            </a:gs>
            <a:gs pos="100000">
              <a:schemeClr val="accent2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145  лицевых счетов, открытых муниципальным казенным и бюджетным учреждениям в Финансовом управлении;</a:t>
          </a:r>
          <a:endParaRPr lang="ru-RU" sz="2400" kern="1200" dirty="0"/>
        </a:p>
      </dsp:txBody>
      <dsp:txXfrm>
        <a:off x="0" y="1224130"/>
        <a:ext cx="4104456" cy="3186525"/>
      </dsp:txXfrm>
    </dsp:sp>
    <dsp:sp modelId="{9B8EFA28-CC96-47E8-B409-013DC6F8225D}">
      <dsp:nvSpPr>
        <dsp:cNvPr id="0" name=""/>
        <dsp:cNvSpPr/>
      </dsp:nvSpPr>
      <dsp:spPr>
        <a:xfrm>
          <a:off x="4104456" y="1224130"/>
          <a:ext cx="4104456" cy="3186525"/>
        </a:xfrm>
        <a:prstGeom prst="rect">
          <a:avLst/>
        </a:prstGeom>
        <a:gradFill rotWithShape="1">
          <a:gsLst>
            <a:gs pos="0">
              <a:schemeClr val="accent2">
                <a:tint val="98000"/>
                <a:shade val="25000"/>
                <a:satMod val="250000"/>
              </a:schemeClr>
            </a:gs>
            <a:gs pos="68000">
              <a:schemeClr val="accent2">
                <a:tint val="86000"/>
                <a:satMod val="115000"/>
              </a:schemeClr>
            </a:gs>
            <a:gs pos="100000">
              <a:schemeClr val="accent2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                                                                                      </a:t>
          </a:r>
          <a:r>
            <a:rPr lang="ru-RU" sz="1700" b="1" kern="1200" dirty="0" smtClean="0"/>
            <a:t>За 2021 год обработано29 078 заявок на оплату расходов с проверкой всей первичной документации, 10 115 предельных объемов финансирования по муниципальному району, было принято и обработано 15 решений о взыскании денежных средств по исполнительным листам, 1352 выписки с единого счета бюджета,  1090 документов по СУФД</a:t>
          </a:r>
          <a:endParaRPr lang="ru-RU" sz="1700" kern="1200" dirty="0"/>
        </a:p>
      </dsp:txBody>
      <dsp:txXfrm>
        <a:off x="4104456" y="1224130"/>
        <a:ext cx="4104456" cy="3186525"/>
      </dsp:txXfrm>
    </dsp:sp>
    <dsp:sp modelId="{413C4870-634B-4B1E-B94D-53908BD26FB4}">
      <dsp:nvSpPr>
        <dsp:cNvPr id="0" name=""/>
        <dsp:cNvSpPr/>
      </dsp:nvSpPr>
      <dsp:spPr>
        <a:xfrm>
          <a:off x="0" y="4260449"/>
          <a:ext cx="8208912" cy="32067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AB4E0-A599-4FB3-A77C-BAA9E021CE8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526BC-1E5A-4964-9116-EB20C7265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8942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144BF-33D1-4629-B1D9-B3372E374FCA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420C8-DEFB-4791-8660-8E66A11469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324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Слайд готов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420C8-DEFB-4791-8660-8E66A11469D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CFC6-2F7E-499F-8738-AD178D06FDAE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84CFC6-2F7E-499F-8738-AD178D06FDAE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020DB1-2D66-454D-BD78-C560F31AC0A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25" r:id="rId1"/>
    <p:sldLayoutId id="2147484826" r:id="rId2"/>
    <p:sldLayoutId id="2147484827" r:id="rId3"/>
    <p:sldLayoutId id="2147484828" r:id="rId4"/>
    <p:sldLayoutId id="2147484829" r:id="rId5"/>
    <p:sldLayoutId id="2147484830" r:id="rId6"/>
    <p:sldLayoutId id="2147484831" r:id="rId7"/>
    <p:sldLayoutId id="2147484832" r:id="rId8"/>
    <p:sldLayoutId id="2147484833" r:id="rId9"/>
    <p:sldLayoutId id="2147484834" r:id="rId10"/>
    <p:sldLayoutId id="21474848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  	</a:t>
            </a:r>
            <a:r>
              <a:rPr lang="ru-RU" sz="2400" b="1" dirty="0" smtClean="0"/>
              <a:t>Нязепетровский муниципальный район</a:t>
            </a:r>
            <a:endParaRPr lang="ru-RU" sz="24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C78992-DE29-4D97-87F3-CCAEABEE3F1B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179512" y="1628800"/>
            <a:ext cx="8750206" cy="280076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4400" b="1" spc="-20" dirty="0" smtClean="0">
                <a:latin typeface="Calibri"/>
                <a:cs typeface="Calibri"/>
              </a:rPr>
              <a:t>Отчет о работе </a:t>
            </a:r>
            <a:r>
              <a:rPr lang="ru-RU" sz="4400" b="1" spc="-45" dirty="0" smtClean="0">
                <a:latin typeface="Calibri"/>
                <a:cs typeface="Calibri"/>
              </a:rPr>
              <a:t>финансового управления администрации Нязепетровского муниципального района за</a:t>
            </a:r>
            <a:r>
              <a:rPr lang="ru-RU" sz="4400" b="1" spc="-20" dirty="0" smtClean="0">
                <a:latin typeface="Calibri"/>
                <a:cs typeface="Calibri"/>
              </a:rPr>
              <a:t> </a:t>
            </a:r>
            <a:r>
              <a:rPr lang="ru-RU" sz="4400" b="1" spc="-10" dirty="0" smtClean="0">
                <a:latin typeface="Calibri"/>
                <a:cs typeface="Calibri"/>
              </a:rPr>
              <a:t>2021</a:t>
            </a:r>
            <a:r>
              <a:rPr lang="ru-RU" sz="4400" b="1" spc="25" dirty="0" smtClean="0">
                <a:latin typeface="Calibri"/>
                <a:cs typeface="Calibri"/>
              </a:rPr>
              <a:t> </a:t>
            </a:r>
            <a:r>
              <a:rPr lang="ru-RU" sz="4400" b="1" spc="-40" dirty="0" smtClean="0">
                <a:latin typeface="Calibri"/>
                <a:cs typeface="Calibri"/>
              </a:rPr>
              <a:t>год</a:t>
            </a:r>
            <a:endParaRPr lang="ru-RU" sz="4400" b="1" dirty="0">
              <a:latin typeface="Calibri"/>
              <a:cs typeface="Calibri"/>
            </a:endParaRPr>
          </a:p>
        </p:txBody>
      </p:sp>
      <p:pic>
        <p:nvPicPr>
          <p:cNvPr id="8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755576" y="4941168"/>
            <a:ext cx="7715304" cy="64633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Докладчик: </a:t>
            </a:r>
          </a:p>
          <a:p>
            <a:pPr algn="r"/>
            <a:r>
              <a:rPr lang="ru-RU" dirty="0" smtClean="0"/>
              <a:t>Начальник финансового управления Е.В. Темникова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43306" y="6429396"/>
            <a:ext cx="1285884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3428992" y="6072206"/>
            <a:ext cx="2110962" cy="4616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1 марта 2022 г.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467544" y="764704"/>
            <a:ext cx="8172400" cy="143116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77763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Казначейское исполнение бюджета Нязепетровского муниципального района Финансовым управлением в 2021 году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6665168" cy="706090"/>
          </a:xfrm>
        </p:spPr>
        <p:txBody>
          <a:bodyPr anchor="ctr">
            <a:normAutofit/>
          </a:bodyPr>
          <a:lstStyle/>
          <a:p>
            <a:pPr algn="ctr"/>
            <a:r>
              <a:rPr lang="ru-RU" sz="2400" b="1" cap="none" dirty="0" err="1" smtClean="0"/>
              <a:t>Нязепетровский</a:t>
            </a:r>
            <a:r>
              <a:rPr lang="ru-RU" sz="2400" b="1" cap="none" dirty="0" smtClean="0"/>
              <a:t> муниципальный район</a:t>
            </a:r>
            <a:endParaRPr lang="ru-RU" sz="2400" dirty="0"/>
          </a:p>
        </p:txBody>
      </p:sp>
      <p:pic>
        <p:nvPicPr>
          <p:cNvPr id="10" name="Picture 15" descr="c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744538" cy="744538"/>
          </a:xfrm>
          <a:prstGeom prst="rect">
            <a:avLst/>
          </a:prstGeom>
          <a:noFill/>
        </p:spPr>
      </p:pic>
      <p:graphicFrame>
        <p:nvGraphicFramePr>
          <p:cNvPr id="8" name="Схема 7"/>
          <p:cNvGraphicFramePr/>
          <p:nvPr/>
        </p:nvGraphicFramePr>
        <p:xfrm>
          <a:off x="467544" y="2276872"/>
          <a:ext cx="8208912" cy="45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6"/>
          <p:cNvSpPr>
            <a:spLocks noGrp="1"/>
          </p:cNvSpPr>
          <p:nvPr>
            <p:ph type="title"/>
          </p:nvPr>
        </p:nvSpPr>
        <p:spPr>
          <a:xfrm>
            <a:off x="467544" y="836712"/>
            <a:ext cx="7704856" cy="10801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2400" dirty="0" smtClean="0"/>
              <a:t>Осуществление Финансовым управлением бухгалтерского учёта и отчётности в 2021 году </a:t>
            </a:r>
            <a:endParaRPr lang="ru-RU" sz="2400" b="1" dirty="0"/>
          </a:p>
        </p:txBody>
      </p:sp>
      <p:pic>
        <p:nvPicPr>
          <p:cNvPr id="4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14290"/>
            <a:ext cx="744538" cy="744538"/>
          </a:xfrm>
          <a:prstGeom prst="rect">
            <a:avLst/>
          </a:prstGeom>
          <a:noFill/>
        </p:spPr>
      </p:pic>
      <p:sp>
        <p:nvSpPr>
          <p:cNvPr id="5" name="Заголовок 6"/>
          <p:cNvSpPr txBox="1">
            <a:spLocks/>
          </p:cNvSpPr>
          <p:nvPr/>
        </p:nvSpPr>
        <p:spPr>
          <a:xfrm>
            <a:off x="457200" y="357166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2132856"/>
            <a:ext cx="7632848" cy="317009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В соответствии с инструкциями по бухгалтерскому учету и отчетности № 191н от 28.12.2010 года (с последующими изменениями и дополнениями) и № 33н от 25.03.2011 года (с последующими изменениями и дополнениями) в 2021 году финансовым управлением проведены текущие проверки правильности и полноты предоставленной бюджетной отчетности казенных, бюджетных учреждений, администраций   сельских поселений по полноте и достоверности предоставляемой бюджетной отчетности по всем формам.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6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46699" cy="122413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Проведение проверок отделом внутреннего муниципального финансового контроля Финансового Управления в 2021 году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60893" y="2060848"/>
            <a:ext cx="8822214" cy="5343401"/>
          </a:xfrm>
          <a:ln>
            <a:solidFill>
              <a:schemeClr val="accent1">
                <a:alpha val="0"/>
              </a:schemeClr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ru-RU" sz="1900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sz="2000" b="1" dirty="0" smtClean="0">
              <a:solidFill>
                <a:srgbClr val="0070C0"/>
              </a:solidFill>
            </a:endParaRPr>
          </a:p>
        </p:txBody>
      </p:sp>
      <p:pic>
        <p:nvPicPr>
          <p:cNvPr id="4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6632"/>
            <a:ext cx="744538" cy="744538"/>
          </a:xfrm>
          <a:prstGeom prst="rect">
            <a:avLst/>
          </a:prstGeom>
          <a:noFill/>
        </p:spPr>
      </p:pic>
      <p:sp>
        <p:nvSpPr>
          <p:cNvPr id="5" name="Заголовок 6"/>
          <p:cNvSpPr txBox="1">
            <a:spLocks/>
          </p:cNvSpPr>
          <p:nvPr/>
        </p:nvSpPr>
        <p:spPr>
          <a:xfrm>
            <a:off x="611560" y="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51520" y="2714760"/>
            <a:ext cx="856895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В рамках полномочий по внутреннему муниципальному финансовому контролю, установленных статьей 269.2 Бюджетного Кодекса Российской Федерации, на основании статьи 99 части 8 44-ФЗ (обоснование начальной (максимальной) цены контракта, исполнение (изменение) контрактов), в соответствии с Порядком осуществления полномочий по внутреннему муниципальному финансовому контролю в Нязепетровском муниципальном районе, утвержденным Планом проведения проверок на 2021 год проведено </a:t>
            </a:r>
            <a:r>
              <a:rPr lang="ru-RU" sz="2100" b="1" dirty="0" smtClean="0"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пять</a:t>
            </a:r>
            <a:r>
              <a:rPr kumimoji="0" lang="ru-RU" sz="2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плановых контрольных мероприятия</a:t>
            </a:r>
            <a:endParaRPr kumimoji="0" lang="ru-RU" sz="2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942870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564672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bg2">
                    <a:lumMod val="50000"/>
                  </a:schemeClr>
                </a:solidFill>
              </a:rPr>
              <a:t>Задачи на 2022 год</a:t>
            </a:r>
            <a:endParaRPr lang="ru-RU" sz="4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328592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1. Продолжение работы по актуализации муниципальных правовых актов в части бюджетных правоотношений.</a:t>
            </a:r>
          </a:p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2. Безусловное исполнение условий Соглашения о мерах по социально - </a:t>
            </a:r>
            <a:r>
              <a:rPr lang="ru-RU" sz="1600" smtClean="0">
                <a:solidFill>
                  <a:schemeClr val="accent1">
                    <a:lumMod val="75000"/>
                  </a:schemeClr>
                </a:solidFill>
              </a:rPr>
              <a:t>экономическому </a:t>
            </a:r>
            <a:r>
              <a:rPr lang="ru-RU" sz="1600" smtClean="0">
                <a:solidFill>
                  <a:schemeClr val="accent1">
                    <a:lumMod val="75000"/>
                  </a:schemeClr>
                </a:solidFill>
              </a:rPr>
              <a:t>развитию.</a:t>
            </a:r>
            <a:endParaRPr lang="ru-RU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3. Реализации Планов мероприятий по росту доходов и оптимизации расходов.</a:t>
            </a:r>
          </a:p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4. Обеспечение полного и своевременного выполнения принятых расходных обязательств, в первую очередь по выплате заработной платы и социальным выплатам, по обеспечению качественного предоставления муниципальных услуг.</a:t>
            </a:r>
          </a:p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5. Осуществление работы в рамках муниципальных программ района, проведение оценки их эффективности.</a:t>
            </a:r>
          </a:p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6. Обеспечение сбалансированности бюджетов сельских поселений района и качественное исполнение переданных полномочий по выравниванию бюджетной обеспеченности сельских поселений и по формированию и исполнению бюджетов сельских поселений.</a:t>
            </a:r>
          </a:p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7.  Дальнейшая реализация мероприятий по совершенствованию ведения бюджетного (бухгалтерского) учета и отчетности органов местного самоуправления и муниципальных учреждений района.</a:t>
            </a:r>
          </a:p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8. Осуществление контроля в пределах прав и полномочий, предоставленных действующим законодательством, Положением о Финансовом управление.</a:t>
            </a:r>
          </a:p>
        </p:txBody>
      </p:sp>
      <p:pic>
        <p:nvPicPr>
          <p:cNvPr id="4" name="Picture 15" descr="c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744538" cy="744538"/>
          </a:xfrm>
          <a:prstGeom prst="rect">
            <a:avLst/>
          </a:prstGeom>
          <a:noFill/>
        </p:spPr>
      </p:pic>
      <p:sp>
        <p:nvSpPr>
          <p:cNvPr id="5" name="Заголовок 6"/>
          <p:cNvSpPr txBox="1">
            <a:spLocks/>
          </p:cNvSpPr>
          <p:nvPr/>
        </p:nvSpPr>
        <p:spPr>
          <a:xfrm>
            <a:off x="467544" y="332656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2862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      	</a:t>
            </a:r>
            <a:r>
              <a:rPr lang="ru-RU" sz="2400" b="1" dirty="0" smtClean="0"/>
              <a:t>Нязепетровский муниципальный район</a:t>
            </a:r>
            <a:endParaRPr lang="ru-RU" sz="24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8C78992-DE29-4D97-87F3-CCAEABEE3F1B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1331640" y="1628800"/>
            <a:ext cx="6527217" cy="37856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8000" b="1" dirty="0" smtClean="0">
                <a:solidFill>
                  <a:srgbClr val="CC3300"/>
                </a:solidFill>
              </a:rPr>
              <a:t>Спасибо</a:t>
            </a:r>
          </a:p>
          <a:p>
            <a:pPr algn="ctr">
              <a:defRPr/>
            </a:pPr>
            <a:r>
              <a:rPr lang="ru-RU" sz="8000" b="1" dirty="0" smtClean="0">
                <a:solidFill>
                  <a:srgbClr val="CC3300"/>
                </a:solidFill>
              </a:rPr>
              <a:t> </a:t>
            </a:r>
            <a:r>
              <a:rPr lang="ru-RU" sz="8000" b="1" dirty="0">
                <a:solidFill>
                  <a:srgbClr val="CC3300"/>
                </a:solidFill>
              </a:rPr>
              <a:t>за внимание!</a:t>
            </a:r>
          </a:p>
        </p:txBody>
      </p:sp>
      <p:pic>
        <p:nvPicPr>
          <p:cNvPr id="8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46720" cy="59145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Сфера деятельности Финансового управления определяется :</a:t>
            </a:r>
            <a:endParaRPr lang="ru-RU" sz="2400" b="1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285720" y="1571612"/>
            <a:ext cx="8643998" cy="478634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ru-RU" sz="2000" dirty="0" smtClean="0"/>
          </a:p>
          <a:p>
            <a:pPr>
              <a:buFont typeface="Wingdings" pitchFamily="2" charset="2"/>
              <a:buChar char="Ø"/>
            </a:pPr>
            <a:endParaRPr lang="ru-RU" sz="2000" dirty="0" smtClean="0"/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Бюджетным кодексом РФ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Уставом муниципального района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Решением Собрания депутатов «О бюджетном процессе в Нязепетровском муниципальном районе»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положением о Финансовом управлении</a:t>
            </a:r>
          </a:p>
          <a:p>
            <a:pPr>
              <a:buFont typeface="Wingdings" pitchFamily="2" charset="2"/>
              <a:buChar char="Ø"/>
            </a:pPr>
            <a:endParaRPr lang="ru-RU" sz="2000" dirty="0"/>
          </a:p>
        </p:txBody>
      </p:sp>
      <p:sp>
        <p:nvSpPr>
          <p:cNvPr id="5" name="Заголовок 6"/>
          <p:cNvSpPr txBox="1">
            <a:spLocks/>
          </p:cNvSpPr>
          <p:nvPr/>
        </p:nvSpPr>
        <p:spPr>
          <a:xfrm>
            <a:off x="0" y="0"/>
            <a:ext cx="8858280" cy="357190"/>
          </a:xfrm>
          <a:prstGeom prst="rect">
            <a:avLst/>
          </a:prstGeom>
        </p:spPr>
        <p:txBody>
          <a:bodyPr vert="horz" anchor="ctr"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0648"/>
            <a:ext cx="642910" cy="64291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7241232" cy="562074"/>
          </a:xfrm>
        </p:spPr>
        <p:txBody>
          <a:bodyPr>
            <a:normAutofit/>
          </a:bodyPr>
          <a:lstStyle/>
          <a:p>
            <a:pPr algn="ctr"/>
            <a:r>
              <a:rPr lang="ru-RU" sz="2400" b="1" cap="none" dirty="0" err="1" smtClean="0"/>
              <a:t>Нязепетровский</a:t>
            </a:r>
            <a:r>
              <a:rPr lang="ru-RU" sz="2400" b="1" cap="none" dirty="0" smtClean="0"/>
              <a:t> муниципальный район</a:t>
            </a:r>
            <a:endParaRPr lang="ru-RU" sz="2400" dirty="0"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idx="1"/>
          </p:nvPr>
        </p:nvGraphicFramePr>
        <p:xfrm>
          <a:off x="827584" y="1916832"/>
          <a:ext cx="746760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15" descr="cfot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260648"/>
            <a:ext cx="642910" cy="64291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971600" y="908720"/>
            <a:ext cx="7200800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Основная цель деятельности Финансового управления</a:t>
            </a:r>
            <a:endParaRPr lang="ru-RU" sz="2800" b="1" dirty="0">
              <a:latin typeface="+mj-lt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900" dirty="0" smtClean="0"/>
              <a:t>Приоритетными направлениями деятельности Финансового управления финансов 2021 году в рамках реализации на территории Нязепетровского муниципального района эффективной бюджетной политики являются:</a:t>
            </a:r>
            <a:endParaRPr lang="ru-RU" sz="19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>
            <a:noAutofit/>
          </a:bodyPr>
          <a:lstStyle/>
          <a:p>
            <a:r>
              <a:rPr lang="ru-RU" sz="1800" dirty="0" smtClean="0"/>
              <a:t>Выполнение прогнозных показателей по поступлению собственных доходов в консолидированный бюджет района;</a:t>
            </a:r>
          </a:p>
          <a:p>
            <a:r>
              <a:rPr lang="ru-RU" sz="1800" dirty="0" smtClean="0"/>
              <a:t>Обеспечение сбалансированности и долгосрочной устойчивости бюджетной системы;</a:t>
            </a:r>
          </a:p>
          <a:p>
            <a:r>
              <a:rPr lang="ru-RU" sz="1800" dirty="0" smtClean="0"/>
              <a:t>Повышение эффективности бюджетных расходов;</a:t>
            </a:r>
          </a:p>
          <a:p>
            <a:r>
              <a:rPr lang="ru-RU" sz="1800" dirty="0" smtClean="0"/>
              <a:t>Достижение результатов и поставленных целей в сфере управления муниципальными финансами Нязепетровского муниципального района в рамках реализации муниципальной программы;</a:t>
            </a:r>
          </a:p>
          <a:p>
            <a:r>
              <a:rPr lang="ru-RU" sz="1800" dirty="0" smtClean="0"/>
              <a:t>Создание стимулов для улучшения качества управления муниципальными финансами;</a:t>
            </a:r>
          </a:p>
          <a:p>
            <a:r>
              <a:rPr lang="ru-RU" sz="1800" dirty="0" smtClean="0"/>
              <a:t>Повышения эффективности и качества осуществления финансового контроля в управлении бюджетным процессом;</a:t>
            </a:r>
          </a:p>
          <a:p>
            <a:r>
              <a:rPr lang="ru-RU" sz="1800" dirty="0" smtClean="0"/>
              <a:t>Реализация принципов открытости и прозрачности управления муниципальными финансами;</a:t>
            </a:r>
          </a:p>
          <a:p>
            <a:r>
              <a:rPr lang="ru-RU" sz="1800" dirty="0" smtClean="0"/>
              <a:t>Обеспечение качественного, в соответствии с требованиями Бюджетного кодекса РФ, формирование и исполнение бюджета.</a:t>
            </a:r>
            <a:endParaRPr lang="ru-RU" sz="1800" dirty="0"/>
          </a:p>
        </p:txBody>
      </p:sp>
      <p:sp>
        <p:nvSpPr>
          <p:cNvPr id="4" name="Заголовок 6"/>
          <p:cNvSpPr txBox="1">
            <a:spLocks/>
          </p:cNvSpPr>
          <p:nvPr/>
        </p:nvSpPr>
        <p:spPr>
          <a:xfrm>
            <a:off x="539552" y="116632"/>
            <a:ext cx="8219256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15" descr="c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642910" cy="64291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7992888" cy="66287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В  2021 году структура Финансового управления включала 5 отделов:</a:t>
            </a:r>
            <a:endParaRPr lang="ru-RU" sz="2200" b="1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899592" y="1916832"/>
            <a:ext cx="7300664" cy="461091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1.Отдел бюджетного планирования и казначейского исполнения бюджета;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2.Отдел бухгалтерского учета и отчетности;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3.Отдел финансовых ресурсов;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4.Отдел внутреннего муниципального финансового контроля;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5.Отдел информационного обеспечения и делопроизводства.</a:t>
            </a:r>
          </a:p>
          <a:p>
            <a:endParaRPr lang="ru-RU" dirty="0"/>
          </a:p>
        </p:txBody>
      </p:sp>
      <p:sp>
        <p:nvSpPr>
          <p:cNvPr id="5" name="Заголовок 6"/>
          <p:cNvSpPr txBox="1">
            <a:spLocks/>
          </p:cNvSpPr>
          <p:nvPr/>
        </p:nvSpPr>
        <p:spPr>
          <a:xfrm>
            <a:off x="539552" y="116632"/>
            <a:ext cx="8219256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642910" cy="64291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928670"/>
            <a:ext cx="7958118" cy="7143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dirty="0" smtClean="0"/>
              <a:t>Штатная численность работников</a:t>
            </a:r>
            <a:br>
              <a:rPr lang="ru-RU" sz="2400" dirty="0" smtClean="0"/>
            </a:br>
            <a:r>
              <a:rPr lang="ru-RU" sz="2400" dirty="0" smtClean="0"/>
              <a:t> Финансового управления</a:t>
            </a:r>
            <a:endParaRPr lang="ru-RU" sz="2400" b="1" dirty="0"/>
          </a:p>
        </p:txBody>
      </p:sp>
      <p:sp>
        <p:nvSpPr>
          <p:cNvPr id="5" name="Заголовок 6"/>
          <p:cNvSpPr txBox="1">
            <a:spLocks/>
          </p:cNvSpPr>
          <p:nvPr/>
        </p:nvSpPr>
        <p:spPr>
          <a:xfrm>
            <a:off x="457200" y="357166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744538" cy="744538"/>
          </a:xfrm>
          <a:prstGeom prst="rect">
            <a:avLst/>
          </a:prstGeom>
          <a:noFill/>
        </p:spPr>
      </p:pic>
      <p:graphicFrame>
        <p:nvGraphicFramePr>
          <p:cNvPr id="9" name="Схема 8"/>
          <p:cNvGraphicFramePr/>
          <p:nvPr/>
        </p:nvGraphicFramePr>
        <p:xfrm>
          <a:off x="251520" y="1844824"/>
          <a:ext cx="792088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TextBox 9"/>
          <p:cNvSpPr txBox="1"/>
          <p:nvPr/>
        </p:nvSpPr>
        <p:spPr>
          <a:xfrm>
            <a:off x="500034" y="1785926"/>
            <a:ext cx="1357322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43804" cy="98930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ru-RU" sz="2400" b="1" dirty="0" smtClean="0"/>
              <a:t>Взаимодействие Финансового управления </a:t>
            </a:r>
            <a:endParaRPr lang="ru-RU" sz="2400" b="1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899592" y="2348880"/>
            <a:ext cx="7084640" cy="410685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администрации Нязепетровского муниципального района;</a:t>
            </a:r>
          </a:p>
          <a:p>
            <a:r>
              <a:rPr lang="ru-RU" dirty="0" smtClean="0"/>
              <a:t>администрациями поселений;</a:t>
            </a:r>
          </a:p>
          <a:p>
            <a:r>
              <a:rPr lang="ru-RU" dirty="0" smtClean="0"/>
              <a:t>Собранием депутатов Нязепетровского муниципального района;</a:t>
            </a:r>
          </a:p>
          <a:p>
            <a:r>
              <a:rPr lang="ru-RU" dirty="0" smtClean="0"/>
              <a:t>Министерством финансов Челябинской области и иными организациями и предприятиями.</a:t>
            </a:r>
          </a:p>
          <a:p>
            <a:endParaRPr lang="ru-RU" dirty="0"/>
          </a:p>
        </p:txBody>
      </p:sp>
      <p:sp>
        <p:nvSpPr>
          <p:cNvPr id="4" name="Заголовок 6"/>
          <p:cNvSpPr txBox="1">
            <a:spLocks/>
          </p:cNvSpPr>
          <p:nvPr/>
        </p:nvSpPr>
        <p:spPr>
          <a:xfrm>
            <a:off x="457200" y="357166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00042"/>
            <a:ext cx="744538" cy="74453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TextBox 9"/>
          <p:cNvSpPr txBox="1"/>
          <p:nvPr/>
        </p:nvSpPr>
        <p:spPr>
          <a:xfrm>
            <a:off x="500034" y="1785926"/>
            <a:ext cx="1357322" cy="61555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600" b="1" dirty="0" smtClean="0"/>
              <a:t>.</a:t>
            </a:r>
            <a:endParaRPr lang="ru-RU" sz="1600" b="1" dirty="0"/>
          </a:p>
        </p:txBody>
      </p:sp>
      <p:sp>
        <p:nvSpPr>
          <p:cNvPr id="4" name="Заголовок 6"/>
          <p:cNvSpPr txBox="1">
            <a:spLocks/>
          </p:cNvSpPr>
          <p:nvPr/>
        </p:nvSpPr>
        <p:spPr>
          <a:xfrm>
            <a:off x="457200" y="571480"/>
            <a:ext cx="8229600" cy="428628"/>
          </a:xfrm>
          <a:prstGeom prst="rect">
            <a:avLst/>
          </a:prstGeom>
        </p:spPr>
        <p:txBody>
          <a:bodyPr vert="horz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Нязепетровский муниципальный район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6864" cy="100013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000" dirty="0" smtClean="0"/>
              <a:t>Деятельность Финансового управления в области планирования и исполнения бюджета Нязепетровского муниципального района в 2021 году</a:t>
            </a:r>
            <a:endParaRPr lang="ru-RU" sz="2000" b="1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611560" y="2132856"/>
            <a:ext cx="7776864" cy="439248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indent="0" algn="just">
              <a:buNone/>
            </a:pPr>
            <a:r>
              <a:rPr lang="ru-RU" dirty="0" smtClean="0"/>
              <a:t>	В соответствии с требованиями Бюджетного кодекса РФ и с учётом предложений бюджетной комиссии было разработано и принято пять проектов бюджетов:</a:t>
            </a:r>
          </a:p>
          <a:p>
            <a:pPr indent="0" algn="just"/>
            <a:r>
              <a:rPr lang="ru-RU" dirty="0" smtClean="0"/>
              <a:t>муниципального района;</a:t>
            </a:r>
          </a:p>
          <a:p>
            <a:pPr indent="0" algn="just"/>
            <a:r>
              <a:rPr lang="ru-RU" dirty="0" smtClean="0"/>
              <a:t>городского поселения;</a:t>
            </a:r>
          </a:p>
          <a:p>
            <a:pPr indent="0" algn="just"/>
            <a:r>
              <a:rPr lang="ru-RU" dirty="0" smtClean="0"/>
              <a:t>трех сельских поселений.</a:t>
            </a:r>
          </a:p>
          <a:p>
            <a:pPr indent="0" algn="just"/>
            <a:endParaRPr lang="ru-RU" dirty="0"/>
          </a:p>
        </p:txBody>
      </p:sp>
      <p:pic>
        <p:nvPicPr>
          <p:cNvPr id="5" name="Picture 15" descr="c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744538" cy="74453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6665168" cy="706090"/>
          </a:xfrm>
        </p:spPr>
        <p:txBody>
          <a:bodyPr anchor="ctr">
            <a:normAutofit/>
          </a:bodyPr>
          <a:lstStyle/>
          <a:p>
            <a:pPr algn="ctr"/>
            <a:r>
              <a:rPr lang="ru-RU" sz="2400" b="1" cap="none" dirty="0" err="1" smtClean="0"/>
              <a:t>Нязепетровский</a:t>
            </a:r>
            <a:r>
              <a:rPr lang="ru-RU" sz="2400" b="1" cap="none" dirty="0" smtClean="0"/>
              <a:t> муниципальный район</a:t>
            </a:r>
            <a:endParaRPr lang="ru-RU" sz="2400" dirty="0"/>
          </a:p>
        </p:txBody>
      </p:sp>
      <p:pic>
        <p:nvPicPr>
          <p:cNvPr id="5" name="Picture 15" descr="c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744538" cy="744538"/>
          </a:xfrm>
          <a:prstGeom prst="rect">
            <a:avLst/>
          </a:prstGeom>
          <a:noFill/>
        </p:spPr>
      </p:pic>
      <p:graphicFrame>
        <p:nvGraphicFramePr>
          <p:cNvPr id="10" name="Схема 9"/>
          <p:cNvGraphicFramePr/>
          <p:nvPr/>
        </p:nvGraphicFramePr>
        <p:xfrm>
          <a:off x="539552" y="1124744"/>
          <a:ext cx="8172400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7077</TotalTime>
  <Words>802</Words>
  <Application>Microsoft Office PowerPoint</Application>
  <PresentationFormat>Экран (4:3)</PresentationFormat>
  <Paragraphs>97</Paragraphs>
  <Slides>14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       Нязепетровский муниципальный район</vt:lpstr>
      <vt:lpstr>Сфера деятельности Финансового управления определяется :</vt:lpstr>
      <vt:lpstr>Нязепетровский муниципальный район</vt:lpstr>
      <vt:lpstr>Приоритетными направлениями деятельности Финансового управления финансов 2021 году в рамках реализации на территории Нязепетровского муниципального района эффективной бюджетной политики являются:</vt:lpstr>
      <vt:lpstr>В  2021 году структура Финансового управления включала 5 отделов:</vt:lpstr>
      <vt:lpstr>Штатная численность работников  Финансового управления</vt:lpstr>
      <vt:lpstr>Взаимодействие Финансового управления </vt:lpstr>
      <vt:lpstr>Деятельность Финансового управления в области планирования и исполнения бюджета Нязепетровского муниципального района в 2021 году</vt:lpstr>
      <vt:lpstr>Нязепетровский муниципальный район</vt:lpstr>
      <vt:lpstr>Нязепетровский муниципальный район</vt:lpstr>
      <vt:lpstr>Осуществление Финансовым управлением бухгалтерского учёта и отчётности в 2021 году </vt:lpstr>
      <vt:lpstr>Проведение проверок отделом внутреннего муниципального финансового контроля Финансового Управления в 2021 году </vt:lpstr>
      <vt:lpstr>Задачи на 2022 год</vt:lpstr>
      <vt:lpstr>       Нязепетровский муниципальный район</vt:lpstr>
    </vt:vector>
  </TitlesOfParts>
  <Company>Nzp_Finupr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nachfo</dc:creator>
  <cp:lastModifiedBy>fu_user1</cp:lastModifiedBy>
  <cp:revision>1208</cp:revision>
  <dcterms:created xsi:type="dcterms:W3CDTF">2012-11-19T09:39:56Z</dcterms:created>
  <dcterms:modified xsi:type="dcterms:W3CDTF">2022-03-01T06:20:37Z</dcterms:modified>
</cp:coreProperties>
</file>