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4" r:id="rId1"/>
  </p:sldMasterIdLst>
  <p:notesMasterIdLst>
    <p:notesMasterId r:id="rId26"/>
  </p:notesMasterIdLst>
  <p:handoutMasterIdLst>
    <p:handoutMasterId r:id="rId27"/>
  </p:handoutMasterIdLst>
  <p:sldIdLst>
    <p:sldId id="266" r:id="rId2"/>
    <p:sldId id="259" r:id="rId3"/>
    <p:sldId id="303" r:id="rId4"/>
    <p:sldId id="309" r:id="rId5"/>
    <p:sldId id="311" r:id="rId6"/>
    <p:sldId id="292" r:id="rId7"/>
    <p:sldId id="298" r:id="rId8"/>
    <p:sldId id="262" r:id="rId9"/>
    <p:sldId id="279" r:id="rId10"/>
    <p:sldId id="304" r:id="rId11"/>
    <p:sldId id="305" r:id="rId12"/>
    <p:sldId id="306" r:id="rId13"/>
    <p:sldId id="273" r:id="rId14"/>
    <p:sldId id="275" r:id="rId15"/>
    <p:sldId id="312" r:id="rId16"/>
    <p:sldId id="291" r:id="rId17"/>
    <p:sldId id="289" r:id="rId18"/>
    <p:sldId id="294" r:id="rId19"/>
    <p:sldId id="302" r:id="rId20"/>
    <p:sldId id="307" r:id="rId21"/>
    <p:sldId id="310" r:id="rId22"/>
    <p:sldId id="287" r:id="rId23"/>
    <p:sldId id="300" r:id="rId24"/>
    <p:sldId id="260" r:id="rId25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E9E3E4"/>
    <a:srgbClr val="E7E1E2"/>
    <a:srgbClr val="DDD5D7"/>
    <a:srgbClr val="FBEFF0"/>
    <a:srgbClr val="F6DADD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5" autoAdjust="0"/>
    <p:restoredTop sz="86501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332045299893174"/>
          <c:y val="5.1591841620877682E-2"/>
          <c:w val="0.70226584524156699"/>
          <c:h val="0.8408196542185574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1.6975308641975398E-2"/>
                  <c:y val="2.040719586649845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FA-4840-A41F-B7784E226DDA}"/>
                </c:ext>
              </c:extLst>
            </c:dLbl>
            <c:dLbl>
              <c:idx val="1"/>
              <c:layout>
                <c:manualLayout>
                  <c:x val="-4.3209876543209846E-2"/>
                  <c:y val="1.78562963831860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FA-4840-A41F-B7784E226DDA}"/>
                </c:ext>
              </c:extLst>
            </c:dLbl>
            <c:dLbl>
              <c:idx val="2"/>
              <c:layout>
                <c:manualLayout>
                  <c:x val="-1.6975308641975582E-2"/>
                  <c:y val="-1.928279151157066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FA-4840-A41F-B7784E226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1126.7</c:v>
                </c:pt>
                <c:pt idx="1">
                  <c:v>895.5</c:v>
                </c:pt>
                <c:pt idx="2">
                  <c:v>865.1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A-4840-A41F-B7784E226D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softEdg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EFA-4840-A41F-B7784E226DDA}"/>
              </c:ext>
            </c:extLst>
          </c:dPt>
          <c:dLbls>
            <c:dLbl>
              <c:idx val="0"/>
              <c:layout>
                <c:manualLayout>
                  <c:x val="5.8641975308641972E-2"/>
                  <c:y val="4.846709018293392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A-4840-A41F-B7784E226DDA}"/>
                </c:ext>
              </c:extLst>
            </c:dLbl>
            <c:dLbl>
              <c:idx val="1"/>
              <c:layout>
                <c:manualLayout>
                  <c:x val="6.4814814814815172E-2"/>
                  <c:y val="1.78562963831860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FA-4840-A41F-B7784E226DDA}"/>
                </c:ext>
              </c:extLst>
            </c:dLbl>
            <c:dLbl>
              <c:idx val="2"/>
              <c:layout>
                <c:manualLayout>
                  <c:x val="4.7839506172839504E-2"/>
                  <c:y val="-1.673189202825838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A-4840-A41F-B7784E226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1126.7</c:v>
                </c:pt>
                <c:pt idx="1">
                  <c:v>895.5</c:v>
                </c:pt>
                <c:pt idx="2">
                  <c:v>865.1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EFA-4840-A41F-B7784E226D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dLbls>
            <c:dLbl>
              <c:idx val="0"/>
              <c:layout>
                <c:manualLayout>
                  <c:x val="1.3888767376300301E-2"/>
                  <c:y val="-3.127463024008985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latin typeface="GulimChe" pitchFamily="49" charset="-127"/>
                        <a:ea typeface="GulimChe" pitchFamily="49" charset="-127"/>
                      </a:rPr>
                      <a:t>0,0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2EFA-4840-A41F-B7784E226DDA}"/>
                </c:ext>
              </c:extLst>
            </c:dLbl>
            <c:dLbl>
              <c:idx val="1"/>
              <c:layout>
                <c:manualLayout>
                  <c:x val="-1.5432098765432269E-3"/>
                  <c:y val="-3.06107937997474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FA-4840-A41F-B7784E226DDA}"/>
                </c:ext>
              </c:extLst>
            </c:dLbl>
            <c:dLbl>
              <c:idx val="2"/>
              <c:layout>
                <c:manualLayout>
                  <c:x val="1.8518518518518792E-2"/>
                  <c:y val="-2.805989431643526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FA-4840-A41F-B7784E226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GulimChe" pitchFamily="49" charset="-127"/>
                    <a:ea typeface="GulimChe" pitchFamily="49" charset="-127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EFA-4840-A41F-B7784E226DD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EFA-4840-A41F-B7784E226DDA}"/>
            </c:ext>
          </c:extLst>
        </c:ser>
        <c:dLbls/>
        <c:shape val="cone"/>
        <c:axId val="80296576"/>
        <c:axId val="80331136"/>
        <c:axId val="0"/>
      </c:bar3DChart>
      <c:catAx>
        <c:axId val="80296576"/>
        <c:scaling>
          <c:orientation val="minMax"/>
        </c:scaling>
        <c:axPos val="b"/>
        <c:numFmt formatCode="General" sourceLinked="0"/>
        <c:tickLblPos val="nextTo"/>
        <c:crossAx val="80331136"/>
        <c:crosses val="autoZero"/>
        <c:auto val="1"/>
        <c:lblAlgn val="ctr"/>
        <c:lblOffset val="100"/>
      </c:catAx>
      <c:valAx>
        <c:axId val="80331136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802965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70"/>
      <c:hPercent val="100"/>
      <c:rotY val="130"/>
      <c:depthPercent val="60"/>
      <c:rAngAx val="1"/>
    </c:view3D>
    <c:plotArea>
      <c:layout>
        <c:manualLayout>
          <c:layoutTarget val="inner"/>
          <c:xMode val="edge"/>
          <c:yMode val="edge"/>
          <c:x val="9.9680390575540139E-5"/>
          <c:y val="0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8"/>
          <c:dPt>
            <c:idx val="0"/>
            <c:explosion val="5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372-4450-8F87-598EC3F1B731}"/>
              </c:ext>
            </c:extLst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72-4450-8F87-598EC3F1B731}"/>
              </c:ext>
            </c:extLst>
          </c:dPt>
          <c:dPt>
            <c:idx val="2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372-4450-8F87-598EC3F1B731}"/>
              </c:ext>
            </c:extLst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72-4450-8F87-598EC3F1B731}"/>
              </c:ext>
            </c:extLst>
          </c:dPt>
          <c:dPt>
            <c:idx val="4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372-4450-8F87-598EC3F1B731}"/>
              </c:ext>
            </c:extLst>
          </c:dPt>
          <c:dPt>
            <c:idx val="5"/>
            <c:explosion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5-8372-4450-8F87-598EC3F1B731}"/>
              </c:ext>
            </c:extLst>
          </c:dPt>
          <c:dLbls>
            <c:dLbl>
              <c:idx val="0"/>
              <c:layout>
                <c:manualLayout>
                  <c:x val="0.11348211713473176"/>
                  <c:y val="-0.6543167968494825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Дотации за счет субвенции из областного бюджета
</a:t>
                    </a:r>
                    <a:r>
                      <a:rPr lang="ru-RU" sz="1400" dirty="0" smtClean="0"/>
                      <a:t>8,2</a:t>
                    </a:r>
                    <a:r>
                      <a:rPr lang="ru-RU" sz="1400" baseline="0" dirty="0" smtClean="0"/>
                      <a:t> </a:t>
                    </a:r>
                    <a:r>
                      <a:rPr lang="ru-RU" sz="1400" dirty="0"/>
                      <a:t>%;</a:t>
                    </a:r>
                    <a:endParaRPr lang="ru-RU" sz="1400" baseline="0" dirty="0"/>
                  </a:p>
                  <a:p>
                    <a:r>
                      <a:rPr lang="ru-RU" sz="1400" baseline="0" dirty="0" smtClean="0"/>
                      <a:t>12178,6  </a:t>
                    </a:r>
                    <a:r>
                      <a:rPr lang="ru-RU" sz="1400" baseline="0" dirty="0"/>
                      <a:t>тыс. руб.</a:t>
                    </a:r>
                    <a:endParaRPr lang="ru-RU" sz="1400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372-4450-8F87-598EC3F1B731}"/>
                </c:ext>
              </c:extLst>
            </c:dLbl>
            <c:dLbl>
              <c:idx val="1"/>
              <c:layout>
                <c:manualLayout>
                  <c:x val="0.32601854619706316"/>
                  <c:y val="-3.7036777811995394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Иные МБТ за счёт местного бюджета</a:t>
                    </a:r>
                    <a:r>
                      <a:rPr lang="ru-RU" sz="1400" dirty="0"/>
                      <a:t>
</a:t>
                    </a:r>
                    <a:r>
                      <a:rPr lang="ru-RU" sz="1400" dirty="0" smtClean="0"/>
                      <a:t>10,0</a:t>
                    </a:r>
                    <a:r>
                      <a:rPr lang="ru-RU" sz="1400" baseline="0" dirty="0" smtClean="0"/>
                      <a:t> </a:t>
                    </a:r>
                    <a:r>
                      <a:rPr lang="ru-RU" sz="1400" dirty="0" smtClean="0"/>
                      <a:t>%</a:t>
                    </a:r>
                    <a:endParaRPr lang="ru-RU" sz="1400" dirty="0"/>
                  </a:p>
                  <a:p>
                    <a:r>
                      <a:rPr lang="ru-RU" sz="1400" dirty="0" smtClean="0"/>
                      <a:t>14952,9</a:t>
                    </a:r>
                    <a:r>
                      <a:rPr lang="ru-RU" sz="1400" baseline="0" dirty="0" smtClean="0"/>
                      <a:t> 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/>
                      <a:t>тыс. руб.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372-4450-8F87-598EC3F1B731}"/>
                </c:ext>
              </c:extLst>
            </c:dLbl>
            <c:dLbl>
              <c:idx val="2"/>
              <c:layout>
                <c:manualLayout>
                  <c:x val="-0.10540473173670108"/>
                  <c:y val="-2.469118520799689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Субвенции на обеспечение первичного воинского учета</a:t>
                    </a:r>
                    <a:r>
                      <a:rPr lang="ru-RU" sz="1400" baseline="0" dirty="0"/>
                      <a:t>  </a:t>
                    </a:r>
                    <a:r>
                      <a:rPr lang="ru-RU" sz="1400" dirty="0" smtClean="0"/>
                      <a:t>0,6 %;</a:t>
                    </a:r>
                    <a:endParaRPr lang="ru-RU" sz="1400" dirty="0"/>
                  </a:p>
                  <a:p>
                    <a:r>
                      <a:rPr lang="ru-RU" sz="1400" dirty="0"/>
                      <a:t> </a:t>
                    </a:r>
                    <a:r>
                      <a:rPr lang="ru-RU" sz="1400" dirty="0" smtClean="0"/>
                      <a:t>951,8 </a:t>
                    </a:r>
                    <a:r>
                      <a:rPr lang="ru-RU" sz="1400" dirty="0"/>
                      <a:t>тыс.руб. 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372-4450-8F87-598EC3F1B731}"/>
                </c:ext>
              </c:extLst>
            </c:dLbl>
            <c:dLbl>
              <c:idx val="3"/>
              <c:layout>
                <c:manualLayout>
                  <c:x val="-0.1504116134089655"/>
                  <c:y val="-0.31851628918316116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dirty="0"/>
                      <a:t>Переданные полномочия муниципального района</a:t>
                    </a:r>
                    <a:r>
                      <a:rPr lang="ru-RU" sz="1400" b="0" baseline="0" dirty="0"/>
                      <a:t>  </a:t>
                    </a:r>
                    <a:r>
                      <a:rPr lang="ru-RU" sz="1400" b="0" dirty="0" smtClean="0"/>
                      <a:t>6,6</a:t>
                    </a:r>
                    <a:r>
                      <a:rPr lang="ru-RU" sz="1400" b="0" baseline="0" dirty="0" smtClean="0"/>
                      <a:t> </a:t>
                    </a:r>
                    <a:r>
                      <a:rPr lang="ru-RU" sz="1400" b="0" dirty="0" smtClean="0"/>
                      <a:t>%;</a:t>
                    </a:r>
                    <a:endParaRPr lang="ru-RU" sz="1400" b="0" dirty="0"/>
                  </a:p>
                  <a:p>
                    <a:r>
                      <a:rPr lang="ru-RU" sz="1400" b="0" dirty="0" smtClean="0"/>
                      <a:t>9804,9 </a:t>
                    </a:r>
                    <a:r>
                      <a:rPr lang="ru-RU" sz="1400" b="0" dirty="0"/>
                      <a:t>тыс. руб.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372-4450-8F87-598EC3F1B731}"/>
                </c:ext>
              </c:extLst>
            </c:dLbl>
            <c:dLbl>
              <c:idx val="4"/>
              <c:layout>
                <c:manualLayout>
                  <c:x val="-0.30805462711180187"/>
                  <c:y val="7.16042426844101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Субсидии из областного бюджета </a:t>
                    </a:r>
                    <a:r>
                      <a:rPr lang="ru-RU" sz="1400" baseline="0" dirty="0" smtClean="0"/>
                      <a:t>74,6</a:t>
                    </a:r>
                    <a:r>
                      <a:rPr lang="ru-RU" sz="1400" dirty="0" smtClean="0"/>
                      <a:t>%;   </a:t>
                    </a:r>
                    <a:endParaRPr lang="ru-RU" sz="1400" dirty="0"/>
                  </a:p>
                  <a:p>
                    <a:r>
                      <a:rPr lang="ru-RU" sz="1400" dirty="0" smtClean="0"/>
                      <a:t>111 133,8 тыс.руб</a:t>
                    </a:r>
                    <a:r>
                      <a:rPr lang="ru-RU" sz="1400" dirty="0"/>
                      <a:t>.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372-4450-8F87-598EC3F1B731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72-4450-8F87-598EC3F1B731}"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Дотации за счет субвенции из областного бюджета</c:v>
                </c:pt>
                <c:pt idx="1">
                  <c:v>Иные межбюджетные трансферты</c:v>
                </c:pt>
                <c:pt idx="2">
                  <c:v>Субвенции на обеспечение первичного воинского учета</c:v>
                </c:pt>
                <c:pt idx="3">
                  <c:v>Переданные полномочия муниципального района</c:v>
                </c:pt>
                <c:pt idx="4">
                  <c:v>Субсидии из областного бюджета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6"/>
                <c:pt idx="0">
                  <c:v>8.1723503912174048E-2</c:v>
                </c:pt>
                <c:pt idx="1">
                  <c:v>0.10034021822281274</c:v>
                </c:pt>
                <c:pt idx="2">
                  <c:v>6.3869764195890535E-3</c:v>
                </c:pt>
                <c:pt idx="3">
                  <c:v>6.5794983291057693E-2</c:v>
                </c:pt>
                <c:pt idx="4">
                  <c:v>0.74575431815436644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372-4450-8F87-598EC3F1B7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5"/>
                <c:pt idx="0">
                  <c:v>Дотации за счет субвенции из областного бюджета</c:v>
                </c:pt>
                <c:pt idx="1">
                  <c:v>Иные межбюджетные трансферты</c:v>
                </c:pt>
                <c:pt idx="2">
                  <c:v>Субвенции на обеспечение первичного воинского учета</c:v>
                </c:pt>
                <c:pt idx="3">
                  <c:v>Переданные полномочия муниципального района</c:v>
                </c:pt>
                <c:pt idx="4">
                  <c:v>Субсидии из областного бюджета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12178.6</c:v>
                </c:pt>
                <c:pt idx="1">
                  <c:v>14952.9</c:v>
                </c:pt>
                <c:pt idx="2">
                  <c:v>951.8</c:v>
                </c:pt>
                <c:pt idx="3">
                  <c:v>9804.9</c:v>
                </c:pt>
                <c:pt idx="4">
                  <c:v>111133.8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372-4450-8F87-598EC3F1B731}"/>
            </c:ext>
          </c:extLst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>
        <c:manualLayout>
          <c:layoutTarget val="inner"/>
          <c:xMode val="edge"/>
          <c:yMode val="edge"/>
          <c:x val="0.10420785943423742"/>
          <c:y val="5.1910804485405262E-2"/>
          <c:w val="0.70157285894819155"/>
          <c:h val="0.7980304243973644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3.3950617283950615E-2"/>
                  <c:y val="-3.061079379974758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53-4601-85A3-289DA7BC7E15}"/>
                </c:ext>
              </c:extLst>
            </c:dLbl>
            <c:dLbl>
              <c:idx val="1"/>
              <c:layout>
                <c:manualLayout>
                  <c:x val="-3.08641975308643E-3"/>
                  <c:y val="-3.06107937997475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53-4601-85A3-289DA7BC7E15}"/>
                </c:ext>
              </c:extLst>
            </c:dLbl>
            <c:dLbl>
              <c:idx val="2"/>
              <c:layout>
                <c:manualLayout>
                  <c:x val="9.2592592592594808E-3"/>
                  <c:y val="-2.43845904781952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53-4601-85A3-289DA7BC7E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год, план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825.4</c:v>
                </c:pt>
                <c:pt idx="1">
                  <c:v>1126.7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553-4601-85A3-289DA7BC7E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softEdg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553-4601-85A3-289DA7BC7E15}"/>
              </c:ext>
            </c:extLst>
          </c:dPt>
          <c:dLbls>
            <c:dLbl>
              <c:idx val="0"/>
              <c:layout>
                <c:manualLayout>
                  <c:x val="4.7839506172839497E-2"/>
                  <c:y val="-5.356888914955831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53-4601-85A3-289DA7BC7E15}"/>
                </c:ext>
              </c:extLst>
            </c:dLbl>
            <c:dLbl>
              <c:idx val="1"/>
              <c:layout>
                <c:manualLayout>
                  <c:x val="2.777777777777795E-2"/>
                  <c:y val="-3.06107937997475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53-4601-85A3-289DA7BC7E15}"/>
                </c:ext>
              </c:extLst>
            </c:dLbl>
            <c:dLbl>
              <c:idx val="2"/>
              <c:layout>
                <c:manualLayout>
                  <c:x val="9.8765432098767619E-2"/>
                  <c:y val="-1.16300930616337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53-4601-85A3-289DA7BC7E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год, план</c:v>
                </c:pt>
                <c:pt idx="1">
                  <c:v>2021 год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825.4</c:v>
                </c:pt>
                <c:pt idx="1">
                  <c:v>1126.7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553-4601-85A3-289DA7BC7E1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dLbls>
            <c:dLbl>
              <c:idx val="0"/>
              <c:layout>
                <c:manualLayout>
                  <c:x val="1.2345679012345723E-2"/>
                  <c:y val="2.48455601092347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0,0</a:t>
                    </a:r>
                  </a:p>
                  <a:p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553-4601-85A3-289DA7BC7E15}"/>
                </c:ext>
              </c:extLst>
            </c:dLbl>
            <c:dLbl>
              <c:idx val="1"/>
              <c:layout>
                <c:manualLayout>
                  <c:x val="1.8518518518518583E-2"/>
                  <c:y val="-2.04071958664984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53-4601-85A3-289DA7BC7E1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53-4601-85A3-289DA7BC7E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год, план</c:v>
                </c:pt>
                <c:pt idx="1">
                  <c:v>2021 год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553-4601-85A3-289DA7BC7E1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2020 год, план</c:v>
                </c:pt>
                <c:pt idx="1">
                  <c:v>2021 год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553-4601-85A3-289DA7BC7E15}"/>
            </c:ext>
          </c:extLst>
        </c:ser>
        <c:dLbls/>
        <c:shape val="cone"/>
        <c:axId val="97835648"/>
        <c:axId val="98115968"/>
        <c:axId val="0"/>
      </c:bar3DChart>
      <c:catAx>
        <c:axId val="9783564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8115968"/>
        <c:crosses val="autoZero"/>
        <c:auto val="1"/>
        <c:lblAlgn val="ctr"/>
        <c:lblOffset val="100"/>
      </c:catAx>
      <c:valAx>
        <c:axId val="98115968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97835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91503839797863"/>
          <c:y val="8.2117270674136433E-2"/>
          <c:w val="0.1568503937007874"/>
          <c:h val="0.2643639743897754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gradFill>
          <a:gsLst>
            <a:gs pos="47000">
              <a:srgbClr val="EEECE1">
                <a:tint val="80000"/>
                <a:satMod val="300000"/>
                <a:alpha val="7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1.6877446973747434E-2"/>
                  <c:y val="-1.00848094033494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CF-4727-B0B4-408C2EFC090A}"/>
                </c:ext>
              </c:extLst>
            </c:dLbl>
            <c:dLbl>
              <c:idx val="1"/>
              <c:layout>
                <c:manualLayout>
                  <c:x val="2.3137497574458116E-2"/>
                  <c:y val="-1.09949844927509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CF-4727-B0B4-408C2EFC090A}"/>
                </c:ext>
              </c:extLst>
            </c:dLbl>
            <c:dLbl>
              <c:idx val="2"/>
              <c:layout>
                <c:manualLayout>
                  <c:x val="1.5529982562626936E-2"/>
                  <c:y val="-1.55944488863803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CF-4727-B0B4-408C2EFC0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161.69999999999999</c:v>
                </c:pt>
                <c:pt idx="1">
                  <c:v>167.3</c:v>
                </c:pt>
                <c:pt idx="2">
                  <c:v>173.3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ECF-4727-B0B4-408C2EFC09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4453376707120201E-3"/>
                  <c:y val="-2.128608000430360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CF-4727-B0B4-408C2EFC090A}"/>
                </c:ext>
              </c:extLst>
            </c:dLbl>
            <c:dLbl>
              <c:idx val="1"/>
              <c:layout>
                <c:manualLayout>
                  <c:x val="0"/>
                  <c:y val="-2.47933776736394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CF-4727-B0B4-408C2EFC090A}"/>
                </c:ext>
              </c:extLst>
            </c:dLbl>
            <c:dLbl>
              <c:idx val="2"/>
              <c:layout>
                <c:manualLayout>
                  <c:x val="-1.4453376707120201E-3"/>
                  <c:y val="-1.65289184490928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CF-4727-B0B4-408C2EFC0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965</c:v>
                </c:pt>
                <c:pt idx="1">
                  <c:v>728.2</c:v>
                </c:pt>
                <c:pt idx="2">
                  <c:v>691.8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ECF-4727-B0B4-408C2EFC090A}"/>
            </c:ext>
          </c:extLst>
        </c:ser>
        <c:dLbls/>
        <c:shape val="cylinder"/>
        <c:axId val="113063424"/>
        <c:axId val="113064960"/>
        <c:axId val="0"/>
      </c:bar3DChart>
      <c:catAx>
        <c:axId val="113063424"/>
        <c:scaling>
          <c:orientation val="minMax"/>
        </c:scaling>
        <c:axPos val="l"/>
        <c:numFmt formatCode="General" sourceLinked="1"/>
        <c:tickLblPos val="nextTo"/>
        <c:crossAx val="113064960"/>
        <c:crosses val="autoZero"/>
        <c:auto val="1"/>
        <c:lblAlgn val="ctr"/>
        <c:lblOffset val="100"/>
      </c:catAx>
      <c:valAx>
        <c:axId val="113064960"/>
        <c:scaling>
          <c:orientation val="minMax"/>
        </c:scaling>
        <c:axPos val="b"/>
        <c:majorGridlines/>
        <c:numFmt formatCode="0.0" sourceLinked="1"/>
        <c:tickLblPos val="nextTo"/>
        <c:crossAx val="113063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36531412336333"/>
          <c:y val="1.7619566768804679E-2"/>
          <c:w val="0.31063470353620637"/>
          <c:h val="0.34208614039342394"/>
        </c:manualLayout>
      </c:layout>
      <c:spPr>
        <a:noFill/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 - 77,2%;                               124,8 млн.руб.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8A-4047-A2C2-A960566743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- 6,2%;                          10,0 млн.руб.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8A-4047-A2C2-A9605667437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доход- 5,8%;      9,3 млн.руб.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8A-4047-A2C2-A9605667437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использ. имущ. и продажи активов 2,7%;            4,4 млн.руб.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8A-4047-A2C2-A9605667437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Платные услуги - 6,2 %;                10,0 млн.руб.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8A-4047-A2C2-A9605667437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- 1,9 %;  3,2 млн.руб.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58A-4047-A2C2-A9605667437A}"/>
              </c:ext>
            </c:extLst>
          </c:dPt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8A-4047-A2C2-A9605667437A}"/>
            </c:ext>
          </c:extLst>
        </c:ser>
        <c:dLbls/>
        <c:shape val="cylinder"/>
        <c:axId val="117875840"/>
        <c:axId val="117877376"/>
        <c:axId val="0"/>
      </c:bar3DChart>
      <c:catAx>
        <c:axId val="117875840"/>
        <c:scaling>
          <c:orientation val="minMax"/>
        </c:scaling>
        <c:axPos val="l"/>
        <c:numFmt formatCode="General" sourceLinked="0"/>
        <c:tickLblPos val="nextTo"/>
        <c:crossAx val="117877376"/>
        <c:crosses val="autoZero"/>
        <c:auto val="1"/>
        <c:lblAlgn val="ctr"/>
        <c:lblOffset val="100"/>
      </c:catAx>
      <c:valAx>
        <c:axId val="117877376"/>
        <c:scaling>
          <c:orientation val="minMax"/>
        </c:scaling>
        <c:axPos val="b"/>
        <c:majorGridlines/>
        <c:numFmt formatCode="0%" sourceLinked="0"/>
        <c:tickLblPos val="nextTo"/>
        <c:crossAx val="1178758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238192237881377"/>
          <c:y val="7.3816874212309378E-3"/>
          <c:w val="0.34571034775928161"/>
          <c:h val="0.94670967891128166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view3D>
      <c:perspective val="30"/>
    </c:view3D>
    <c:plotArea>
      <c:layout>
        <c:manualLayout>
          <c:layoutTarget val="inner"/>
          <c:xMode val="edge"/>
          <c:yMode val="edge"/>
          <c:x val="0.11648107759068352"/>
          <c:y val="4.4835675893680593E-2"/>
          <c:w val="0.7144418009172866"/>
          <c:h val="0.86506766732283469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МБТ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4.0999999999999996</c:v>
                </c:pt>
                <c:pt idx="1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C6-47CA-A670-329D664D734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 на зарплату и иные цели</c:v>
                </c:pt>
              </c:strCache>
            </c:strRef>
          </c:tx>
          <c:dLbls>
            <c:dLbl>
              <c:idx val="0"/>
              <c:layout>
                <c:manualLayout>
                  <c:x val="1.9319664765620425E-2"/>
                  <c:y val="-3.023073418076949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latin typeface="Calibri" pitchFamily="34" charset="0"/>
                        <a:cs typeface="Calibri" pitchFamily="34" charset="0"/>
                      </a:rPr>
                      <a:t>1</a:t>
                    </a:r>
                    <a:r>
                      <a:rPr lang="en-US" dirty="0">
                        <a:latin typeface="Calibri" pitchFamily="34" charset="0"/>
                        <a:cs typeface="Calibri" pitchFamily="34" charset="0"/>
                      </a:rPr>
                      <a:t>30,2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4C6-47CA-A670-329D664D7344}"/>
                </c:ext>
              </c:extLst>
            </c:dLbl>
            <c:dLbl>
              <c:idx val="1"/>
              <c:layout>
                <c:manualLayout>
                  <c:x val="1.5071887544760444E-2"/>
                  <c:y val="-1.70172899496107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C6-47CA-A670-329D664D7344}"/>
                </c:ext>
              </c:extLst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C6-47CA-A670-329D664D7344}"/>
                </c:ext>
              </c:extLst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130.19999999999999</c:v>
                </c:pt>
                <c:pt idx="1">
                  <c:v>126.6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4C6-47CA-A670-329D664D734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dLbl>
              <c:idx val="0"/>
              <c:layout>
                <c:manualLayout>
                  <c:x val="1.9911043103488821E-2"/>
                  <c:y val="-4.7234765172653085E-1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Calibri" pitchFamily="34" charset="0"/>
                        <a:cs typeface="Calibri" pitchFamily="34" charset="0"/>
                      </a:rPr>
                      <a:t>3</a:t>
                    </a:r>
                    <a:r>
                      <a:rPr lang="ru-RU" dirty="0" smtClean="0">
                        <a:latin typeface="Calibri" pitchFamily="34" charset="0"/>
                        <a:cs typeface="Calibri" pitchFamily="34" charset="0"/>
                      </a:rPr>
                      <a:t>35,3</a:t>
                    </a:r>
                    <a:endParaRPr lang="en-US" dirty="0">
                      <a:latin typeface="Calibri" pitchFamily="34" charset="0"/>
                      <a:cs typeface="Calibri" pitchFamily="34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4C6-47CA-A670-329D664D7344}"/>
                </c:ext>
              </c:extLst>
            </c:dLbl>
            <c:dLbl>
              <c:idx val="1"/>
              <c:layout>
                <c:manualLayout>
                  <c:x val="2.1958100218101032E-2"/>
                  <c:y val="-2.7562158896474952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Calibri" pitchFamily="34" charset="0"/>
                        <a:cs typeface="Calibri" pitchFamily="34" charset="0"/>
                      </a:rPr>
                      <a:t>3</a:t>
                    </a:r>
                    <a:r>
                      <a:rPr lang="en-US" dirty="0" smtClean="0">
                        <a:latin typeface="Calibri" pitchFamily="34" charset="0"/>
                        <a:cs typeface="Calibri" pitchFamily="34" charset="0"/>
                      </a:rPr>
                      <a:t>3</a:t>
                    </a:r>
                    <a:r>
                      <a:rPr lang="ru-RU" dirty="0" smtClean="0">
                        <a:latin typeface="Calibri" pitchFamily="34" charset="0"/>
                        <a:cs typeface="Calibri" pitchFamily="34" charset="0"/>
                      </a:rPr>
                      <a:t>3,3</a:t>
                    </a:r>
                    <a:endParaRPr lang="en-US" dirty="0">
                      <a:latin typeface="Calibri" pitchFamily="34" charset="0"/>
                      <a:cs typeface="Calibri" pitchFamily="34" charset="0"/>
                    </a:endParaRPr>
                  </a:p>
                  <a:p>
                    <a:endParaRPr lang="en-US" dirty="0">
                      <a:latin typeface="Calibri" pitchFamily="34" charset="0"/>
                      <a:cs typeface="Calibri" pitchFamily="34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24C6-47CA-A670-329D664D7344}"/>
                </c:ext>
              </c:extLst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321.7</c:v>
                </c:pt>
                <c:pt idx="1">
                  <c:v>333.3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4C6-47CA-A670-329D664D734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dLbls>
            <c:dLbl>
              <c:idx val="0"/>
              <c:layout>
                <c:manualLayout>
                  <c:x val="1.6974852905981747E-2"/>
                  <c:y val="7.7294144998947441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62,1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4C6-47CA-A670-329D664D7344}"/>
                </c:ext>
              </c:extLst>
            </c:dLbl>
            <c:dLbl>
              <c:idx val="1"/>
              <c:layout>
                <c:manualLayout>
                  <c:x val="2.5668752850440488E-2"/>
                  <c:y val="1.545882899978942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7</a:t>
                    </a:r>
                    <a:r>
                      <a:rPr lang="en-US"/>
                      <a:t>0,3</a:t>
                    </a:r>
                  </a:p>
                  <a:p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4C6-47CA-A670-329D664D7344}"/>
                </c:ext>
              </c:extLst>
            </c:dLbl>
            <c:delete val="1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62.1</c:v>
                </c:pt>
                <c:pt idx="1">
                  <c:v>70.3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4C6-47CA-A670-329D664D734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126.2</c:v>
                </c:pt>
                <c:pt idx="1">
                  <c:v>434.8</c:v>
                </c:pt>
              </c:numCache>
            </c:numRef>
          </c:val>
        </c:ser>
        <c:dLbls/>
        <c:shape val="cylinder"/>
        <c:axId val="46482560"/>
        <c:axId val="46484096"/>
        <c:axId val="0"/>
      </c:bar3DChart>
      <c:catAx>
        <c:axId val="46482560"/>
        <c:scaling>
          <c:orientation val="minMax"/>
        </c:scaling>
        <c:axPos val="b"/>
        <c:numFmt formatCode="General" sourceLinked="0"/>
        <c:tickLblPos val="nextTo"/>
        <c:crossAx val="46484096"/>
        <c:crosses val="autoZero"/>
        <c:auto val="1"/>
        <c:lblAlgn val="ctr"/>
        <c:lblOffset val="100"/>
      </c:catAx>
      <c:valAx>
        <c:axId val="46484096"/>
        <c:scaling>
          <c:orientation val="minMax"/>
        </c:scaling>
        <c:axPos val="l"/>
        <c:majorGridlines/>
        <c:numFmt formatCode="0%" sourceLinked="1"/>
        <c:tickLblPos val="nextTo"/>
        <c:crossAx val="4648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27939672352895"/>
          <c:y val="3.1150023309359683E-2"/>
          <c:w val="0.2477205507163919"/>
          <c:h val="0.6378105916106030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608292019053174"/>
          <c:y val="4.3212036389083323E-2"/>
          <c:w val="0.70226584524156699"/>
          <c:h val="0.84081965421855764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solidFill>
                <a:schemeClr val="accent2">
                  <a:shade val="70000"/>
                  <a:satMod val="150000"/>
                </a:schemeClr>
              </a:solidFill>
              <a:prstDash val="solid"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c:spPr>
          <c:dLbls>
            <c:dLbl>
              <c:idx val="0"/>
              <c:layout>
                <c:manualLayout>
                  <c:x val="4.4753086419753133E-2"/>
                  <c:y val="-2.85700742130977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3C-4019-8852-5DD0AA38A6D1}"/>
                </c:ext>
              </c:extLst>
            </c:dLbl>
            <c:dLbl>
              <c:idx val="1"/>
              <c:layout>
                <c:manualLayout>
                  <c:x val="4.7839506172839497E-2"/>
                  <c:y val="-2.29580953498106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3C-4019-8852-5DD0AA38A6D1}"/>
                </c:ext>
              </c:extLst>
            </c:dLbl>
            <c:dLbl>
              <c:idx val="2"/>
              <c:layout>
                <c:manualLayout>
                  <c:x val="-1.8518518518518583E-2"/>
                  <c:y val="-5.754628376125507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3C-4019-8852-5DD0AA38A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1126.7</c:v>
                </c:pt>
                <c:pt idx="1">
                  <c:v>825.4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E3C-4019-8852-5DD0AA38A6D1}"/>
            </c:ext>
          </c:extLst>
        </c:ser>
        <c:dLbls/>
        <c:shape val="cone"/>
        <c:axId val="129623936"/>
        <c:axId val="129625472"/>
        <c:axId val="0"/>
      </c:bar3DChart>
      <c:catAx>
        <c:axId val="129623936"/>
        <c:scaling>
          <c:orientation val="minMax"/>
        </c:scaling>
        <c:axPos val="l"/>
        <c:numFmt formatCode="General" sourceLinked="0"/>
        <c:tickLblPos val="nextTo"/>
        <c:crossAx val="129625472"/>
        <c:crosses val="autoZero"/>
        <c:auto val="1"/>
        <c:lblAlgn val="ctr"/>
        <c:lblOffset val="100"/>
      </c:catAx>
      <c:valAx>
        <c:axId val="129625472"/>
        <c:scaling>
          <c:orientation val="minMax"/>
        </c:scaling>
        <c:axPos val="b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296239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hPercent val="100"/>
      <c:rotY val="230"/>
      <c:depthPercent val="60"/>
      <c:rAngAx val="1"/>
    </c:view3D>
    <c:plotArea>
      <c:layout>
        <c:manualLayout>
          <c:layoutTarget val="inner"/>
          <c:xMode val="edge"/>
          <c:yMode val="edge"/>
          <c:x val="8.0200381291605002E-3"/>
          <c:y val="0"/>
          <c:w val="0.9919799618708394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6"/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E5C-4925-8C7D-3A5D030435B7}"/>
              </c:ext>
            </c:extLst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5C-4925-8C7D-3A5D030435B7}"/>
              </c:ext>
            </c:extLst>
          </c:dPt>
          <c:dPt>
            <c:idx val="2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E5C-4925-8C7D-3A5D030435B7}"/>
              </c:ext>
            </c:extLst>
          </c:dPt>
          <c:dPt>
            <c:idx val="3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5C-4925-8C7D-3A5D030435B7}"/>
              </c:ext>
            </c:extLst>
          </c:dPt>
          <c:dLbls>
            <c:dLbl>
              <c:idx val="0"/>
              <c:layout>
                <c:manualLayout>
                  <c:x val="1.1469453774037314E-2"/>
                  <c:y val="-0.1407397556855828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Расходы на функционирование ОМСУ</a:t>
                    </a:r>
                    <a:r>
                      <a:rPr lang="ru-RU" b="1" dirty="0"/>
                      <a:t> 6,1%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E5C-4925-8C7D-3A5D030435B7}"/>
                </c:ext>
              </c:extLst>
            </c:dLbl>
            <c:dLbl>
              <c:idx val="1"/>
              <c:layout>
                <c:manualLayout>
                  <c:x val="0.12616399151441043"/>
                  <c:y val="0.68394563584273549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ru-RU" sz="1400" b="1" dirty="0"/>
                      <a:t>Финансовая помощь поселениям 2,4 %</a:t>
                    </a:r>
                  </a:p>
                </c:rich>
              </c:tx>
              <c:spPr/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E5C-4925-8C7D-3A5D030435B7}"/>
                </c:ext>
              </c:extLst>
            </c:dLbl>
            <c:dLbl>
              <c:idx val="2"/>
              <c:layout>
                <c:manualLayout>
                  <c:x val="-0.79425978674040831"/>
                  <c:y val="-0.5012310597223386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Отрасли экономической направленности 27,2%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E5C-4925-8C7D-3A5D030435B7}"/>
                </c:ext>
              </c:extLst>
            </c:dLbl>
            <c:dLbl>
              <c:idx val="3"/>
              <c:layout>
                <c:manualLayout>
                  <c:x val="0.7455144953124252"/>
                  <c:y val="-0.71053998649955985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Отрасли социальной направленности 64,3%</a:t>
                    </a:r>
                    <a:endParaRPr lang="ru-RU" b="1" dirty="0"/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E5C-4925-8C7D-3A5D030435B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b="1" dirty="0"/>
                      <a:t>Финансовая помощь поселениям; 3,2%</a:t>
                    </a:r>
                  </a:p>
                </c:rich>
              </c:tx>
              <c:dLblPos val="outEnd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E5C-4925-8C7D-3A5D030435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Расходы на функционирование ОМСУ</c:v>
                </c:pt>
                <c:pt idx="1">
                  <c:v>Отрасли экономической направленности</c:v>
                </c:pt>
                <c:pt idx="2">
                  <c:v>Отрасли социальной направленности</c:v>
                </c:pt>
                <c:pt idx="3">
                  <c:v>Финансовая помощь поселениям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4"/>
                <c:pt idx="0">
                  <c:v>6.1000000000000006E-2</c:v>
                </c:pt>
                <c:pt idx="1">
                  <c:v>0.27200000000000002</c:v>
                </c:pt>
                <c:pt idx="2">
                  <c:v>0.64300000000000013</c:v>
                </c:pt>
                <c:pt idx="3">
                  <c:v>2.4E-2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E5C-4925-8C7D-3A5D030435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Расходы на функционирование ОМСУ</c:v>
                </c:pt>
                <c:pt idx="1">
                  <c:v>Отрасли экономической направленности</c:v>
                </c:pt>
                <c:pt idx="2">
                  <c:v>Отрасли социальной направленности</c:v>
                </c:pt>
                <c:pt idx="3">
                  <c:v>Финансовая помощь поселениям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69.3</c:v>
                </c:pt>
                <c:pt idx="1">
                  <c:v>306.10000000000002</c:v>
                </c:pt>
                <c:pt idx="2">
                  <c:v>724.2</c:v>
                </c:pt>
                <c:pt idx="3" formatCode="0.0">
                  <c:v>27.1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E5C-4925-8C7D-3A5D030435B7}"/>
            </c:ext>
          </c:extLst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266464955769483"/>
          <c:y val="2.9677143223155383E-2"/>
          <c:w val="0.73810306697773886"/>
          <c:h val="0.828973736757070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4925" cap="flat" cmpd="sng" algn="ctr">
              <a:solidFill>
                <a:schemeClr val="lt1"/>
              </a:solidFill>
              <a:prstDash val="soli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c:spPr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  <a:ln w="34925" cap="flat" cmpd="sng" algn="ctr">
                <a:solidFill>
                  <a:schemeClr val="lt1"/>
                </a:solidFill>
                <a:prstDash val="solid"/>
              </a:ln>
              <a:effectLst>
                <a:outerShdw blurRad="50800" dist="25000" dir="5400000" rotWithShape="0">
                  <a:srgbClr val="000000">
                    <a:alpha val="4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D38-4052-9F2E-39C14AFECCE1}"/>
              </c:ext>
            </c:extLst>
          </c:dPt>
          <c:dLbls>
            <c:dLbl>
              <c:idx val="0"/>
              <c:layout>
                <c:manualLayout>
                  <c:x val="4.6296296296296302E-3"/>
                  <c:y val="-5.181861448834208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38-4052-9F2E-39C14AFECCE1}"/>
                </c:ext>
              </c:extLst>
            </c:dLbl>
            <c:dLbl>
              <c:idx val="1"/>
              <c:layout>
                <c:manualLayout>
                  <c:x val="1.3888767376300185E-2"/>
                  <c:y val="-3.67733580379511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38-4052-9F2E-39C14AFECCE1}"/>
                </c:ext>
              </c:extLst>
            </c:dLbl>
            <c:dLbl>
              <c:idx val="2"/>
              <c:layout>
                <c:manualLayout>
                  <c:x val="1.5432098765432103E-2"/>
                  <c:y val="-4.805608083975340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38-4052-9F2E-39C14AFECCE1}"/>
                </c:ext>
              </c:extLst>
            </c:dLbl>
            <c:dLbl>
              <c:idx val="3"/>
              <c:layout>
                <c:manualLayout>
                  <c:x val="2.4691358024691364E-2"/>
                  <c:y val="-5.656526065832038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38-4052-9F2E-39C14AFECCE1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719.5</c:v>
                </c:pt>
                <c:pt idx="1">
                  <c:v>1014.9</c:v>
                </c:pt>
                <c:pt idx="2">
                  <c:v>770.9</c:v>
                </c:pt>
                <c:pt idx="3" formatCode="General">
                  <c:v>732.4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38-4052-9F2E-39C14AFECCE1}"/>
            </c:ext>
          </c:extLst>
        </c:ser>
        <c:dLbls/>
        <c:shape val="box"/>
        <c:axId val="45871488"/>
        <c:axId val="45873024"/>
        <c:axId val="0"/>
      </c:bar3DChart>
      <c:catAx>
        <c:axId val="45871488"/>
        <c:scaling>
          <c:orientation val="minMax"/>
        </c:scaling>
        <c:axPos val="b"/>
        <c:numFmt formatCode="General" sourceLinked="1"/>
        <c:tickLblPos val="nextTo"/>
        <c:crossAx val="45873024"/>
        <c:crosses val="autoZero"/>
        <c:auto val="1"/>
        <c:lblAlgn val="ctr"/>
        <c:lblOffset val="100"/>
      </c:catAx>
      <c:valAx>
        <c:axId val="45873024"/>
        <c:scaling>
          <c:orientation val="minMax"/>
        </c:scaling>
        <c:axPos val="l"/>
        <c:majorGridlines/>
        <c:numFmt formatCode="0.0" sourceLinked="1"/>
        <c:tickLblPos val="nextTo"/>
        <c:crossAx val="458714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"/>
          <c:y val="0"/>
        </c:manualLayout>
      </c:layout>
    </c:title>
    <c:view3D>
      <c:rotX val="70"/>
      <c:hPercent val="100"/>
      <c:rotY val="130"/>
      <c:depthPercent val="60"/>
      <c:rAngAx val="1"/>
    </c:view3D>
    <c:plotArea>
      <c:layout>
        <c:manualLayout>
          <c:layoutTarget val="inner"/>
          <c:xMode val="edge"/>
          <c:yMode val="edge"/>
          <c:x val="2.1604906216895502E-2"/>
          <c:y val="0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359-44C8-8894-8540A1FD62B4}"/>
              </c:ext>
            </c:extLst>
          </c:dPt>
          <c:dPt>
            <c:idx val="6"/>
            <c:explosion val="28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359-44C8-8894-8540A1FD62B4}"/>
              </c:ext>
            </c:extLst>
          </c:dPt>
          <c:dPt>
            <c:idx val="8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359-44C8-8894-8540A1FD62B4}"/>
              </c:ext>
            </c:extLst>
          </c:dPt>
          <c:dPt>
            <c:idx val="9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359-44C8-8894-8540A1FD62B4}"/>
              </c:ext>
            </c:extLst>
          </c:dPt>
          <c:dLbls>
            <c:dLbl>
              <c:idx val="0"/>
              <c:layout>
                <c:manualLayout>
                  <c:x val="0.10674358726583576"/>
                  <c:y val="-0.12053186757125829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Общегосударственные вопросы; 5,7 </a:t>
                    </a:r>
                    <a:r>
                      <a:rPr lang="ru-RU" sz="1100" b="1" baseline="0" dirty="0"/>
                      <a:t> </a:t>
                    </a:r>
                    <a:r>
                      <a:rPr lang="ru-RU" sz="1100" b="1" dirty="0"/>
                      <a:t>%   </a:t>
                    </a:r>
                  </a:p>
                  <a:p>
                    <a:r>
                      <a:rPr lang="ru-RU" sz="1100" b="1" dirty="0"/>
                      <a:t>64,5  млн. руб.     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359-44C8-8894-8540A1FD62B4}"/>
                </c:ext>
              </c:extLst>
            </c:dLbl>
            <c:dLbl>
              <c:idx val="1"/>
              <c:layout>
                <c:manualLayout>
                  <c:x val="0.10805117272907085"/>
                  <c:y val="-3.745555586662561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оборона; 0,1 %;   1,0 млн.руб.</a:t>
                    </a:r>
                  </a:p>
                  <a:p>
                    <a:endParaRPr lang="ru-RU" b="1" dirty="0"/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359-44C8-8894-8540A1FD62B4}"/>
                </c:ext>
              </c:extLst>
            </c:dLbl>
            <c:dLbl>
              <c:idx val="2"/>
              <c:layout>
                <c:manualLayout>
                  <c:x val="5.5632720996957444E-2"/>
                  <c:y val="5.9352554351714486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Национальная безопасность 0,3</a:t>
                    </a:r>
                    <a:r>
                      <a:rPr lang="ru-RU" sz="1100" b="1" baseline="0" dirty="0"/>
                      <a:t> </a:t>
                    </a:r>
                    <a:r>
                      <a:rPr lang="ru-RU" sz="1100" b="1" dirty="0"/>
                      <a:t>%; </a:t>
                    </a:r>
                  </a:p>
                  <a:p>
                    <a:r>
                      <a:rPr lang="ru-RU" sz="1100" b="1" dirty="0"/>
                      <a:t>3,8</a:t>
                    </a:r>
                    <a:r>
                      <a:rPr lang="ru-RU" sz="1100" b="1" baseline="0" dirty="0"/>
                      <a:t>  </a:t>
                    </a:r>
                    <a:r>
                      <a:rPr lang="ru-RU" sz="1100" b="1" dirty="0"/>
                      <a:t>млн. руб.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359-44C8-8894-8540A1FD62B4}"/>
                </c:ext>
              </c:extLst>
            </c:dLbl>
            <c:dLbl>
              <c:idx val="3"/>
              <c:layout>
                <c:manualLayout>
                  <c:x val="-0.17021674106759846"/>
                  <c:y val="1.389608238379200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экономика; 6,0 %;</a:t>
                    </a:r>
                  </a:p>
                  <a:p>
                    <a:r>
                      <a:rPr lang="ru-RU" b="1" dirty="0"/>
                      <a:t>67,4  млн. руб.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359-44C8-8894-8540A1FD62B4}"/>
                </c:ext>
              </c:extLst>
            </c:dLbl>
            <c:dLbl>
              <c:idx val="4"/>
              <c:layout>
                <c:manualLayout>
                  <c:x val="-5.5149671856218233E-2"/>
                  <c:y val="-2.844210675301971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Жилищно-коммунальное хозяйство;  21,1 %;</a:t>
                    </a:r>
                  </a:p>
                  <a:p>
                    <a:r>
                      <a:rPr lang="ru-RU" b="1" dirty="0"/>
                      <a:t>237,8  млн. руб.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359-44C8-8894-8540A1FD62B4}"/>
                </c:ext>
              </c:extLst>
            </c:dLbl>
            <c:dLbl>
              <c:idx val="5"/>
              <c:layout>
                <c:manualLayout>
                  <c:x val="-5.8846312931854293E-2"/>
                  <c:y val="-6.580900765543393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О</a:t>
                    </a:r>
                    <a:r>
                      <a:rPr lang="ru-RU" sz="1400" b="1" dirty="0"/>
                      <a:t>храна окружающей среды; 0,1%; </a:t>
                    </a:r>
                  </a:p>
                  <a:p>
                    <a:r>
                      <a:rPr lang="ru-RU" sz="1400" b="1" dirty="0"/>
                      <a:t> 0,9 млн. руб.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4359-44C8-8894-8540A1FD62B4}"/>
                </c:ext>
              </c:extLst>
            </c:dLbl>
            <c:dLbl>
              <c:idx val="6"/>
              <c:layout>
                <c:manualLayout>
                  <c:x val="-5.1289681374961727E-3"/>
                  <c:y val="1.4860010700809717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b="1" dirty="0"/>
                      <a:t>Образование; 31,0%;</a:t>
                    </a:r>
                  </a:p>
                  <a:p>
                    <a:pPr>
                      <a:defRPr sz="1400"/>
                    </a:pPr>
                    <a:r>
                      <a:rPr lang="ru-RU" sz="1400" b="1" dirty="0"/>
                      <a:t>349,5 млн. руб.</a:t>
                    </a:r>
                  </a:p>
                </c:rich>
              </c:tx>
              <c:spPr/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359-44C8-8894-8540A1FD62B4}"/>
                </c:ext>
              </c:extLst>
            </c:dLbl>
            <c:dLbl>
              <c:idx val="7"/>
              <c:layout>
                <c:manualLayout>
                  <c:x val="-2.7992240508123902E-2"/>
                  <c:y val="-4.5239306189360775E-3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ru-RU" dirty="0"/>
                      <a:t>Культура; 4,7 %</a:t>
                    </a:r>
                  </a:p>
                  <a:p>
                    <a:pPr>
                      <a:defRPr sz="1400" b="1"/>
                    </a:pPr>
                    <a:r>
                      <a:rPr lang="ru-RU" dirty="0"/>
                      <a:t>52,5  млн.руб.</a:t>
                    </a:r>
                  </a:p>
                </c:rich>
              </c:tx>
              <c:spPr/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359-44C8-8894-8540A1FD62B4}"/>
                </c:ext>
              </c:extLst>
            </c:dLbl>
            <c:dLbl>
              <c:idx val="8"/>
              <c:layout>
                <c:manualLayout>
                  <c:x val="-1.1959050437600304E-2"/>
                  <c:y val="-5.5121612835994536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 </a:t>
                    </a:r>
                    <a:r>
                      <a:rPr lang="ru-RU" sz="1400" b="1" dirty="0"/>
                      <a:t>Социальная политика; 16,4 %</a:t>
                    </a:r>
                  </a:p>
                  <a:p>
                    <a:r>
                      <a:rPr lang="ru-RU" sz="1400" b="1" dirty="0"/>
                      <a:t>184,5 млн. руб.</a:t>
                    </a:r>
                  </a:p>
                  <a:p>
                    <a:endParaRPr lang="ru-RU" sz="1400" b="1" dirty="0"/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359-44C8-8894-8540A1FD62B4}"/>
                </c:ext>
              </c:extLst>
            </c:dLbl>
            <c:dLbl>
              <c:idx val="9"/>
              <c:layout>
                <c:manualLayout>
                  <c:x val="2.0823041681078854E-2"/>
                  <c:y val="-0.1813798911876965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Физическая культура и спорт;  12,2 %</a:t>
                    </a:r>
                  </a:p>
                  <a:p>
                    <a:r>
                      <a:rPr lang="ru-RU" b="1" dirty="0"/>
                      <a:t>137,7 </a:t>
                    </a:r>
                    <a:r>
                      <a:rPr lang="ru-RU" b="1" baseline="0" dirty="0"/>
                      <a:t> млн. руб.</a:t>
                    </a:r>
                    <a:endParaRPr lang="ru-RU" b="1" dirty="0"/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359-44C8-8894-8540A1FD62B4}"/>
                </c:ext>
              </c:extLst>
            </c:dLbl>
            <c:dLbl>
              <c:idx val="10"/>
              <c:layout>
                <c:manualLayout>
                  <c:x val="5.748284774796824E-2"/>
                  <c:y val="-0.17340386069038891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dirty="0"/>
                      <a:t>Межбюджетные трансферты поселениям; 2,4 % ; 27,1 млн. руб.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4359-44C8-8894-8540A1FD62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bestFit"/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поселениям</c:v>
                </c:pt>
              </c:strCache>
            </c:strRef>
          </c:cat>
          <c:val>
            <c:numRef>
              <c:f>Лист1!$B$2:$B$13</c:f>
              <c:numCache>
                <c:formatCode>0.0%</c:formatCode>
                <c:ptCount val="11"/>
                <c:pt idx="0">
                  <c:v>5.7246827016952169E-2</c:v>
                </c:pt>
                <c:pt idx="1">
                  <c:v>8.8754770568918128E-4</c:v>
                </c:pt>
                <c:pt idx="2">
                  <c:v>3.3726812816188873E-3</c:v>
                </c:pt>
                <c:pt idx="3">
                  <c:v>5.9820715363450794E-2</c:v>
                </c:pt>
                <c:pt idx="4">
                  <c:v>0.21105884441288728</c:v>
                </c:pt>
                <c:pt idx="5">
                  <c:v>7.9879293512026312E-4</c:v>
                </c:pt>
                <c:pt idx="6">
                  <c:v>0.3101979231383688</c:v>
                </c:pt>
                <c:pt idx="7">
                  <c:v>4.6596254548682006E-2</c:v>
                </c:pt>
                <c:pt idx="8">
                  <c:v>0.16375255169965386</c:v>
                </c:pt>
                <c:pt idx="9">
                  <c:v>0.12221531907340022</c:v>
                </c:pt>
                <c:pt idx="10">
                  <c:v>2.405254282417681E-2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359-44C8-8894-8540A1FD62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руб.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поселениям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64.5</c:v>
                </c:pt>
                <c:pt idx="1">
                  <c:v>1</c:v>
                </c:pt>
                <c:pt idx="2">
                  <c:v>3.8</c:v>
                </c:pt>
                <c:pt idx="3">
                  <c:v>67.400000000000006</c:v>
                </c:pt>
                <c:pt idx="4">
                  <c:v>237.8</c:v>
                </c:pt>
                <c:pt idx="5">
                  <c:v>0.9</c:v>
                </c:pt>
                <c:pt idx="6">
                  <c:v>349.5</c:v>
                </c:pt>
                <c:pt idx="7">
                  <c:v>52.5</c:v>
                </c:pt>
                <c:pt idx="8">
                  <c:v>184.5</c:v>
                </c:pt>
                <c:pt idx="9">
                  <c:v>137.69999999999999</c:v>
                </c:pt>
                <c:pt idx="10">
                  <c:v>27.1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359-44C8-8894-8540A1FD62B4}"/>
            </c:ext>
          </c:extLst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FB5BC5-D695-473E-BBF5-74909267AACD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CDBBA17-6285-45FC-AAAA-D79FA8347E9D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/>
            <a:t>1. </a:t>
          </a:r>
          <a:r>
            <a:rPr lang="ru-RU" sz="1200" dirty="0"/>
            <a:t>Обеспечение сбалансированности и повышение устойчивости бюджета, гарантированное исполнение всех социальных обязательств;</a:t>
          </a:r>
        </a:p>
      </dgm:t>
    </dgm:pt>
    <dgm:pt modelId="{D4FFF16B-821B-4659-82C9-E0A284C2F3DB}" type="parTrans" cxnId="{0311B18C-6833-4340-A343-84F2CC04E8E7}">
      <dgm:prSet/>
      <dgm:spPr/>
      <dgm:t>
        <a:bodyPr/>
        <a:lstStyle/>
        <a:p>
          <a:endParaRPr lang="ru-RU"/>
        </a:p>
      </dgm:t>
    </dgm:pt>
    <dgm:pt modelId="{5D7A66E2-A682-42E5-89CD-9D9BC933B8F1}" type="sibTrans" cxnId="{0311B18C-6833-4340-A343-84F2CC04E8E7}">
      <dgm:prSet/>
      <dgm:spPr/>
      <dgm:t>
        <a:bodyPr/>
        <a:lstStyle/>
        <a:p>
          <a:endParaRPr lang="ru-RU"/>
        </a:p>
      </dgm:t>
    </dgm:pt>
    <dgm:pt modelId="{6C961ED8-A083-4BA9-A118-27D0EF618F0B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/>
            <a:t>4. </a:t>
          </a:r>
          <a:r>
            <a:rPr lang="ru-RU" sz="1050" dirty="0"/>
            <a:t>Реализация приоритетных проектов, учитывающих объединение управленческих решений и бюджетных ассигнований на финансовое обеспечение программных мероприятий, направленных на достижение целевых показателей по соответствующим направлениям;</a:t>
          </a:r>
        </a:p>
      </dgm:t>
    </dgm:pt>
    <dgm:pt modelId="{22EA7335-154B-4EBA-912F-0119B4E08D72}" type="parTrans" cxnId="{B002E982-B290-40EF-8356-3586B3C16A52}">
      <dgm:prSet/>
      <dgm:spPr/>
      <dgm:t>
        <a:bodyPr/>
        <a:lstStyle/>
        <a:p>
          <a:endParaRPr lang="ru-RU"/>
        </a:p>
      </dgm:t>
    </dgm:pt>
    <dgm:pt modelId="{A67F965A-BB51-4EFD-83BE-44B61C917F30}" type="sibTrans" cxnId="{B002E982-B290-40EF-8356-3586B3C16A52}">
      <dgm:prSet/>
      <dgm:spPr/>
      <dgm:t>
        <a:bodyPr/>
        <a:lstStyle/>
        <a:p>
          <a:endParaRPr lang="ru-RU"/>
        </a:p>
      </dgm:t>
    </dgm:pt>
    <dgm:pt modelId="{FE646F88-5430-4BAF-9FE8-2493E203E482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/>
            <a:t>5. </a:t>
          </a:r>
          <a:r>
            <a:rPr lang="ru-RU" sz="1200" dirty="0"/>
            <a:t>Создание условий для эффективного расходования бюджетных средств.</a:t>
          </a:r>
        </a:p>
      </dgm:t>
    </dgm:pt>
    <dgm:pt modelId="{FDB0D064-B867-49E8-9EDB-C257B25EE21E}" type="parTrans" cxnId="{569EDB03-A277-4614-AF19-F688AF063429}">
      <dgm:prSet/>
      <dgm:spPr/>
      <dgm:t>
        <a:bodyPr/>
        <a:lstStyle/>
        <a:p>
          <a:endParaRPr lang="ru-RU"/>
        </a:p>
      </dgm:t>
    </dgm:pt>
    <dgm:pt modelId="{D48C27D1-98D3-4E19-BC14-E236485BE7BB}" type="sibTrans" cxnId="{569EDB03-A277-4614-AF19-F688AF063429}">
      <dgm:prSet/>
      <dgm:spPr/>
      <dgm:t>
        <a:bodyPr/>
        <a:lstStyle/>
        <a:p>
          <a:endParaRPr lang="ru-RU"/>
        </a:p>
      </dgm:t>
    </dgm:pt>
    <dgm:pt modelId="{91EC520C-711D-4160-A446-6F9F2C6EC475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/>
            <a:t>2. </a:t>
          </a:r>
          <a:r>
            <a:rPr lang="ru-RU" sz="1200" dirty="0"/>
            <a:t>Определение чётких приоритетов использования бюджетных средств с учётом текущей экономической ситуации;</a:t>
          </a:r>
        </a:p>
      </dgm:t>
    </dgm:pt>
    <dgm:pt modelId="{2577FF3D-E07D-4A29-AF17-45E88C34BAED}" type="parTrans" cxnId="{C8AB4A77-CABC-41BC-BEF5-DE7468B39DF0}">
      <dgm:prSet/>
      <dgm:spPr/>
      <dgm:t>
        <a:bodyPr/>
        <a:lstStyle/>
        <a:p>
          <a:endParaRPr lang="ru-RU"/>
        </a:p>
      </dgm:t>
    </dgm:pt>
    <dgm:pt modelId="{1BCEEB92-B6A8-42B2-916B-338FEEB462D6}" type="sibTrans" cxnId="{C8AB4A77-CABC-41BC-BEF5-DE7468B39DF0}">
      <dgm:prSet/>
      <dgm:spPr/>
      <dgm:t>
        <a:bodyPr/>
        <a:lstStyle/>
        <a:p>
          <a:endParaRPr lang="ru-RU"/>
        </a:p>
      </dgm:t>
    </dgm:pt>
    <dgm:pt modelId="{9551A65D-6D25-4E93-97E0-9EE4B979EACA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/>
            <a:t>3. </a:t>
          </a:r>
          <a:r>
            <a:rPr lang="ru-RU" sz="1200" dirty="0"/>
            <a:t>Осуществление бюджетных расходов с учетом возможностей доходной базы местного бюджета района, работа по увеличению поступлений доходов бюджета муниципального района;</a:t>
          </a:r>
        </a:p>
      </dgm:t>
    </dgm:pt>
    <dgm:pt modelId="{6134E384-5E7C-409B-A8F6-0426B01D94AA}" type="parTrans" cxnId="{20D28B35-1FC6-42BD-9F27-3798B0C6B44B}">
      <dgm:prSet/>
      <dgm:spPr/>
      <dgm:t>
        <a:bodyPr/>
        <a:lstStyle/>
        <a:p>
          <a:endParaRPr lang="ru-RU"/>
        </a:p>
      </dgm:t>
    </dgm:pt>
    <dgm:pt modelId="{710C1AF8-9A77-4020-88F4-18D1B00254A3}" type="sibTrans" cxnId="{20D28B35-1FC6-42BD-9F27-3798B0C6B44B}">
      <dgm:prSet/>
      <dgm:spPr/>
      <dgm:t>
        <a:bodyPr/>
        <a:lstStyle/>
        <a:p>
          <a:endParaRPr lang="ru-RU"/>
        </a:p>
      </dgm:t>
    </dgm:pt>
    <dgm:pt modelId="{31AF1CF3-EC66-49B6-823B-A70BBE5CF97C}" type="pres">
      <dgm:prSet presAssocID="{1FFB5BC5-D695-473E-BBF5-74909267AA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10BAB7-5E0A-43C1-84B8-2649AE162CA1}" type="pres">
      <dgm:prSet presAssocID="{DCDBBA17-6285-45FC-AAAA-D79FA8347E9D}" presName="parentText" presStyleLbl="node1" presStyleIdx="0" presStyleCnt="5" custScaleY="1351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EF074-D433-4B9C-99C5-D1C0C3D03081}" type="pres">
      <dgm:prSet presAssocID="{5D7A66E2-A682-42E5-89CD-9D9BC933B8F1}" presName="spacer" presStyleCnt="0"/>
      <dgm:spPr/>
    </dgm:pt>
    <dgm:pt modelId="{0200371C-9ECA-4194-8C5C-076C4FC39C35}" type="pres">
      <dgm:prSet presAssocID="{91EC520C-711D-4160-A446-6F9F2C6EC475}" presName="parentText" presStyleLbl="node1" presStyleIdx="1" presStyleCnt="5" custScaleY="126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2CA04-5AF0-422E-8ABE-0B5FF920D7FB}" type="pres">
      <dgm:prSet presAssocID="{1BCEEB92-B6A8-42B2-916B-338FEEB462D6}" presName="spacer" presStyleCnt="0"/>
      <dgm:spPr/>
    </dgm:pt>
    <dgm:pt modelId="{8C138478-7E30-4928-8970-9538083DC8E5}" type="pres">
      <dgm:prSet presAssocID="{9551A65D-6D25-4E93-97E0-9EE4B979EACA}" presName="parentText" presStyleLbl="node1" presStyleIdx="2" presStyleCnt="5" custScaleY="1264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1A980-F3BD-420C-AB58-BA242D0CD924}" type="pres">
      <dgm:prSet presAssocID="{710C1AF8-9A77-4020-88F4-18D1B00254A3}" presName="spacer" presStyleCnt="0"/>
      <dgm:spPr/>
    </dgm:pt>
    <dgm:pt modelId="{E1071242-E486-48A0-BF45-7DEFB5C48052}" type="pres">
      <dgm:prSet presAssocID="{6C961ED8-A083-4BA9-A118-27D0EF618F0B}" presName="parentText" presStyleLbl="node1" presStyleIdx="3" presStyleCnt="5" custScaleY="2146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A2512-C685-4905-83BA-7BFC6EACD24A}" type="pres">
      <dgm:prSet presAssocID="{A67F965A-BB51-4EFD-83BE-44B61C917F30}" presName="spacer" presStyleCnt="0"/>
      <dgm:spPr/>
    </dgm:pt>
    <dgm:pt modelId="{302204B3-DABF-4A98-89E9-44D2FD190ED2}" type="pres">
      <dgm:prSet presAssocID="{FE646F88-5430-4BAF-9FE8-2493E203E482}" presName="parentText" presStyleLbl="node1" presStyleIdx="4" presStyleCnt="5" custScaleY="1484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7E5E5E-F500-4D70-B52A-B20ACC3281EB}" type="presOf" srcId="{9551A65D-6D25-4E93-97E0-9EE4B979EACA}" destId="{8C138478-7E30-4928-8970-9538083DC8E5}" srcOrd="0" destOrd="0" presId="urn:microsoft.com/office/officeart/2005/8/layout/vList2"/>
    <dgm:cxn modelId="{20D28B35-1FC6-42BD-9F27-3798B0C6B44B}" srcId="{1FFB5BC5-D695-473E-BBF5-74909267AACD}" destId="{9551A65D-6D25-4E93-97E0-9EE4B979EACA}" srcOrd="2" destOrd="0" parTransId="{6134E384-5E7C-409B-A8F6-0426B01D94AA}" sibTransId="{710C1AF8-9A77-4020-88F4-18D1B00254A3}"/>
    <dgm:cxn modelId="{0311B18C-6833-4340-A343-84F2CC04E8E7}" srcId="{1FFB5BC5-D695-473E-BBF5-74909267AACD}" destId="{DCDBBA17-6285-45FC-AAAA-D79FA8347E9D}" srcOrd="0" destOrd="0" parTransId="{D4FFF16B-821B-4659-82C9-E0A284C2F3DB}" sibTransId="{5D7A66E2-A682-42E5-89CD-9D9BC933B8F1}"/>
    <dgm:cxn modelId="{3C91A766-086D-4719-99E7-E87FEA4AE905}" type="presOf" srcId="{FE646F88-5430-4BAF-9FE8-2493E203E482}" destId="{302204B3-DABF-4A98-89E9-44D2FD190ED2}" srcOrd="0" destOrd="0" presId="urn:microsoft.com/office/officeart/2005/8/layout/vList2"/>
    <dgm:cxn modelId="{B002E982-B290-40EF-8356-3586B3C16A52}" srcId="{1FFB5BC5-D695-473E-BBF5-74909267AACD}" destId="{6C961ED8-A083-4BA9-A118-27D0EF618F0B}" srcOrd="3" destOrd="0" parTransId="{22EA7335-154B-4EBA-912F-0119B4E08D72}" sibTransId="{A67F965A-BB51-4EFD-83BE-44B61C917F30}"/>
    <dgm:cxn modelId="{569EDB03-A277-4614-AF19-F688AF063429}" srcId="{1FFB5BC5-D695-473E-BBF5-74909267AACD}" destId="{FE646F88-5430-4BAF-9FE8-2493E203E482}" srcOrd="4" destOrd="0" parTransId="{FDB0D064-B867-49E8-9EDB-C257B25EE21E}" sibTransId="{D48C27D1-98D3-4E19-BC14-E236485BE7BB}"/>
    <dgm:cxn modelId="{C8AB4A77-CABC-41BC-BEF5-DE7468B39DF0}" srcId="{1FFB5BC5-D695-473E-BBF5-74909267AACD}" destId="{91EC520C-711D-4160-A446-6F9F2C6EC475}" srcOrd="1" destOrd="0" parTransId="{2577FF3D-E07D-4A29-AF17-45E88C34BAED}" sibTransId="{1BCEEB92-B6A8-42B2-916B-338FEEB462D6}"/>
    <dgm:cxn modelId="{C6F6F462-C9BE-47C7-A5D5-18F40117815A}" type="presOf" srcId="{6C961ED8-A083-4BA9-A118-27D0EF618F0B}" destId="{E1071242-E486-48A0-BF45-7DEFB5C48052}" srcOrd="0" destOrd="0" presId="urn:microsoft.com/office/officeart/2005/8/layout/vList2"/>
    <dgm:cxn modelId="{655367BF-30A5-478A-BD50-30A640F6804E}" type="presOf" srcId="{1FFB5BC5-D695-473E-BBF5-74909267AACD}" destId="{31AF1CF3-EC66-49B6-823B-A70BBE5CF97C}" srcOrd="0" destOrd="0" presId="urn:microsoft.com/office/officeart/2005/8/layout/vList2"/>
    <dgm:cxn modelId="{9C6A4AAF-57A9-4F29-A68E-8AA43F8FC83A}" type="presOf" srcId="{DCDBBA17-6285-45FC-AAAA-D79FA8347E9D}" destId="{F310BAB7-5E0A-43C1-84B8-2649AE162CA1}" srcOrd="0" destOrd="0" presId="urn:microsoft.com/office/officeart/2005/8/layout/vList2"/>
    <dgm:cxn modelId="{07C2280D-68D4-44E4-AA30-3DBB38DF03BD}" type="presOf" srcId="{91EC520C-711D-4160-A446-6F9F2C6EC475}" destId="{0200371C-9ECA-4194-8C5C-076C4FC39C35}" srcOrd="0" destOrd="0" presId="urn:microsoft.com/office/officeart/2005/8/layout/vList2"/>
    <dgm:cxn modelId="{89C2D8BB-38D6-437C-B08F-16757FDBE3D0}" type="presParOf" srcId="{31AF1CF3-EC66-49B6-823B-A70BBE5CF97C}" destId="{F310BAB7-5E0A-43C1-84B8-2649AE162CA1}" srcOrd="0" destOrd="0" presId="urn:microsoft.com/office/officeart/2005/8/layout/vList2"/>
    <dgm:cxn modelId="{2DA7FC34-E5F5-4B91-AE70-8320F8B8C582}" type="presParOf" srcId="{31AF1CF3-EC66-49B6-823B-A70BBE5CF97C}" destId="{7D5EF074-D433-4B9C-99C5-D1C0C3D03081}" srcOrd="1" destOrd="0" presId="urn:microsoft.com/office/officeart/2005/8/layout/vList2"/>
    <dgm:cxn modelId="{040BCA34-D38E-41D0-BE7C-39133FEF6700}" type="presParOf" srcId="{31AF1CF3-EC66-49B6-823B-A70BBE5CF97C}" destId="{0200371C-9ECA-4194-8C5C-076C4FC39C35}" srcOrd="2" destOrd="0" presId="urn:microsoft.com/office/officeart/2005/8/layout/vList2"/>
    <dgm:cxn modelId="{0162CA06-3A48-4FAC-95A1-7AD4EBD804E2}" type="presParOf" srcId="{31AF1CF3-EC66-49B6-823B-A70BBE5CF97C}" destId="{2E62CA04-5AF0-422E-8ABE-0B5FF920D7FB}" srcOrd="3" destOrd="0" presId="urn:microsoft.com/office/officeart/2005/8/layout/vList2"/>
    <dgm:cxn modelId="{418FF71F-D1A3-49D7-8EE8-DB78FAD591D1}" type="presParOf" srcId="{31AF1CF3-EC66-49B6-823B-A70BBE5CF97C}" destId="{8C138478-7E30-4928-8970-9538083DC8E5}" srcOrd="4" destOrd="0" presId="urn:microsoft.com/office/officeart/2005/8/layout/vList2"/>
    <dgm:cxn modelId="{E17CEED0-E8E2-4753-A3EC-DFF4EB88E385}" type="presParOf" srcId="{31AF1CF3-EC66-49B6-823B-A70BBE5CF97C}" destId="{3E21A980-F3BD-420C-AB58-BA242D0CD924}" srcOrd="5" destOrd="0" presId="urn:microsoft.com/office/officeart/2005/8/layout/vList2"/>
    <dgm:cxn modelId="{4F95183D-25D0-45DA-BD93-D870066F6EE1}" type="presParOf" srcId="{31AF1CF3-EC66-49B6-823B-A70BBE5CF97C}" destId="{E1071242-E486-48A0-BF45-7DEFB5C48052}" srcOrd="6" destOrd="0" presId="urn:microsoft.com/office/officeart/2005/8/layout/vList2"/>
    <dgm:cxn modelId="{3923B3DA-D2F3-4E16-96B7-1375212047A0}" type="presParOf" srcId="{31AF1CF3-EC66-49B6-823B-A70BBE5CF97C}" destId="{560A2512-C685-4905-83BA-7BFC6EACD24A}" srcOrd="7" destOrd="0" presId="urn:microsoft.com/office/officeart/2005/8/layout/vList2"/>
    <dgm:cxn modelId="{51844110-3757-4837-B972-B4BE6DD86337}" type="presParOf" srcId="{31AF1CF3-EC66-49B6-823B-A70BBE5CF97C}" destId="{302204B3-DABF-4A98-89E9-44D2FD190ED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FB5BC5-D695-473E-BBF5-74909267AACD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31AF1CF3-EC66-49B6-823B-A70BBE5CF97C}" type="pres">
      <dgm:prSet presAssocID="{1FFB5BC5-D695-473E-BBF5-74909267AA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55367BF-30A5-478A-BD50-30A640F6804E}" type="presOf" srcId="{1FFB5BC5-D695-473E-BBF5-74909267AACD}" destId="{31AF1CF3-EC66-49B6-823B-A70BBE5CF9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0BAB7-5E0A-43C1-84B8-2649AE162CA1}">
      <dsp:nvSpPr>
        <dsp:cNvPr id="0" name=""/>
        <dsp:cNvSpPr/>
      </dsp:nvSpPr>
      <dsp:spPr>
        <a:xfrm>
          <a:off x="0" y="23972"/>
          <a:ext cx="7467600" cy="782501"/>
        </a:xfrm>
        <a:prstGeom prst="roundRect">
          <a:avLst/>
        </a:prstGeom>
        <a:solidFill>
          <a:schemeClr val="accent1"/>
        </a:solidFill>
        <a:ln w="53975" cap="flat" cmpd="dbl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/>
            <a:t>1. </a:t>
          </a:r>
          <a:r>
            <a:rPr lang="ru-RU" sz="1200" kern="1200" dirty="0"/>
            <a:t>Обеспечение сбалансированности и повышение устойчивости бюджета, гарантированное исполнение всех социальных обязательств;</a:t>
          </a:r>
        </a:p>
      </dsp:txBody>
      <dsp:txXfrm>
        <a:off x="0" y="23972"/>
        <a:ext cx="7467600" cy="782501"/>
      </dsp:txXfrm>
    </dsp:sp>
    <dsp:sp modelId="{0200371C-9ECA-4194-8C5C-076C4FC39C35}">
      <dsp:nvSpPr>
        <dsp:cNvPr id="0" name=""/>
        <dsp:cNvSpPr/>
      </dsp:nvSpPr>
      <dsp:spPr>
        <a:xfrm>
          <a:off x="0" y="841033"/>
          <a:ext cx="7467600" cy="732248"/>
        </a:xfrm>
        <a:prstGeom prst="roundRect">
          <a:avLst/>
        </a:prstGeom>
        <a:solidFill>
          <a:schemeClr val="accent1"/>
        </a:solidFill>
        <a:ln w="53975" cap="flat" cmpd="dbl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/>
            <a:t>2. </a:t>
          </a:r>
          <a:r>
            <a:rPr lang="ru-RU" sz="1200" kern="1200" dirty="0"/>
            <a:t>Определение чётких приоритетов использования бюджетных средств с учётом текущей экономической ситуации;</a:t>
          </a:r>
        </a:p>
      </dsp:txBody>
      <dsp:txXfrm>
        <a:off x="0" y="841033"/>
        <a:ext cx="7467600" cy="732248"/>
      </dsp:txXfrm>
    </dsp:sp>
    <dsp:sp modelId="{8C138478-7E30-4928-8970-9538083DC8E5}">
      <dsp:nvSpPr>
        <dsp:cNvPr id="0" name=""/>
        <dsp:cNvSpPr/>
      </dsp:nvSpPr>
      <dsp:spPr>
        <a:xfrm>
          <a:off x="0" y="1607841"/>
          <a:ext cx="7467600" cy="732254"/>
        </a:xfrm>
        <a:prstGeom prst="roundRect">
          <a:avLst/>
        </a:prstGeom>
        <a:solidFill>
          <a:schemeClr val="accent1"/>
        </a:solidFill>
        <a:ln w="53975" cap="flat" cmpd="dbl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/>
            <a:t>3. </a:t>
          </a:r>
          <a:r>
            <a:rPr lang="ru-RU" sz="1200" kern="1200" dirty="0"/>
            <a:t>Осуществление бюджетных расходов с учетом возможностей доходной базы местного бюджета района, работа по увеличению поступлений доходов бюджета муниципального района;</a:t>
          </a:r>
        </a:p>
      </dsp:txBody>
      <dsp:txXfrm>
        <a:off x="0" y="1607841"/>
        <a:ext cx="7467600" cy="732254"/>
      </dsp:txXfrm>
    </dsp:sp>
    <dsp:sp modelId="{E1071242-E486-48A0-BF45-7DEFB5C48052}">
      <dsp:nvSpPr>
        <dsp:cNvPr id="0" name=""/>
        <dsp:cNvSpPr/>
      </dsp:nvSpPr>
      <dsp:spPr>
        <a:xfrm>
          <a:off x="0" y="2374655"/>
          <a:ext cx="7467600" cy="1243359"/>
        </a:xfrm>
        <a:prstGeom prst="roundRect">
          <a:avLst/>
        </a:prstGeom>
        <a:solidFill>
          <a:schemeClr val="accent1"/>
        </a:solidFill>
        <a:ln w="53975" cap="flat" cmpd="dbl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/>
            <a:t>4. </a:t>
          </a:r>
          <a:r>
            <a:rPr lang="ru-RU" sz="1050" kern="1200" dirty="0"/>
            <a:t>Реализация приоритетных проектов, учитывающих объединение управленческих решений и бюджетных ассигнований на финансовое обеспечение программных мероприятий, направленных на достижение целевых показателей по соответствующим направлениям;</a:t>
          </a:r>
        </a:p>
      </dsp:txBody>
      <dsp:txXfrm>
        <a:off x="0" y="2374655"/>
        <a:ext cx="7467600" cy="1243359"/>
      </dsp:txXfrm>
    </dsp:sp>
    <dsp:sp modelId="{302204B3-DABF-4A98-89E9-44D2FD190ED2}">
      <dsp:nvSpPr>
        <dsp:cNvPr id="0" name=""/>
        <dsp:cNvSpPr/>
      </dsp:nvSpPr>
      <dsp:spPr>
        <a:xfrm>
          <a:off x="0" y="3652575"/>
          <a:ext cx="7467600" cy="859956"/>
        </a:xfrm>
        <a:prstGeom prst="roundRect">
          <a:avLst/>
        </a:prstGeom>
        <a:solidFill>
          <a:schemeClr val="accent1"/>
        </a:solidFill>
        <a:ln w="53975" cap="flat" cmpd="dbl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/>
            <a:t>5. </a:t>
          </a:r>
          <a:r>
            <a:rPr lang="ru-RU" sz="1200" kern="1200" dirty="0"/>
            <a:t>Создание условий для эффективного расходования бюджетных средств.</a:t>
          </a:r>
        </a:p>
      </dsp:txBody>
      <dsp:txXfrm>
        <a:off x="0" y="3652575"/>
        <a:ext cx="7467600" cy="8599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0.12153</cdr:x>
      <cdr:y>0.48344</cdr:y>
    </cdr:from>
    <cdr:to>
      <cdr:x>0.20474</cdr:x>
      <cdr:y>0.53599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0132" y="2406868"/>
          <a:ext cx="684797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0.10417</cdr:x>
      <cdr:y>0.37307</cdr:y>
    </cdr:from>
    <cdr:to>
      <cdr:x>0.12662</cdr:x>
      <cdr:y>0.44725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77" y="1857380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0.2691</cdr:x>
      <cdr:y>0.34437</cdr:y>
    </cdr:from>
    <cdr:to>
      <cdr:x>0.29155</cdr:x>
      <cdr:y>0.41855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214585" y="1714493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0.48611</cdr:x>
      <cdr:y>0.45474</cdr:y>
    </cdr:from>
    <cdr:to>
      <cdr:x>0.50856</cdr:x>
      <cdr:y>0.50729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000528" y="22639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0.34722</cdr:x>
      <cdr:y>0.04305</cdr:y>
    </cdr:from>
    <cdr:to>
      <cdr:x>0.41667</cdr:x>
      <cdr:y>0.11723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857520" y="214330"/>
          <a:ext cx="57150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0.39931</cdr:x>
      <cdr:y>0.04305</cdr:y>
    </cdr:from>
    <cdr:to>
      <cdr:x>1</cdr:x>
      <cdr:y>0.11105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286149" y="214330"/>
          <a:ext cx="494345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0.32118</cdr:x>
      <cdr:y>0.23951</cdr:y>
    </cdr:from>
    <cdr:to>
      <cdr:x>0.47743</cdr:x>
      <cdr:y>0.42497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43183" y="1192433"/>
          <a:ext cx="1285875" cy="923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dirty="0">
              <a:solidFill>
                <a:srgbClr val="FF0000"/>
              </a:solidFill>
            </a:rPr>
            <a:t> + 36,5% к 2020 году       </a:t>
          </a:r>
        </a:p>
        <a:p xmlns:a="http://schemas.openxmlformats.org/drawingml/2006/main">
          <a:pPr algn="ctr"/>
          <a:endParaRPr lang="ru-RU" sz="1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0.73785</cdr:x>
      <cdr:y>0.71302</cdr:y>
    </cdr:from>
    <cdr:to>
      <cdr:x>0.8073</cdr:x>
      <cdr:y>0.76557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72230" y="3549876"/>
          <a:ext cx="57150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0.67709</cdr:x>
      <cdr:y>0.72737</cdr:y>
    </cdr:from>
    <cdr:to>
      <cdr:x>0.75521</cdr:x>
      <cdr:y>0.80155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572164" y="3621314"/>
          <a:ext cx="64294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/>
            <a:t>0,0</a:t>
          </a:r>
        </a:p>
      </cdr:txBody>
    </cdr:sp>
  </cdr:relSizeAnchor>
  <cdr:relSizeAnchor xmlns:cdr="http://schemas.openxmlformats.org/drawingml/2006/chartDrawing">
    <cdr:from>
      <cdr:x>0.36459</cdr:x>
      <cdr:y>0.71303</cdr:y>
    </cdr:from>
    <cdr:to>
      <cdr:x>0.44271</cdr:x>
      <cdr:y>0.78721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00396" y="3549900"/>
          <a:ext cx="642896" cy="369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/>
            <a:t>0,0</a:t>
          </a:r>
        </a:p>
      </cdr:txBody>
    </cdr:sp>
  </cdr:relSizeAnchor>
  <cdr:relSizeAnchor xmlns:cdr="http://schemas.openxmlformats.org/drawingml/2006/chartDrawing">
    <cdr:from>
      <cdr:x>0.27633</cdr:x>
      <cdr:y>0.15216</cdr:y>
    </cdr:from>
    <cdr:to>
      <cdr:x>0.51257</cdr:x>
      <cdr:y>0.19555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2274047" y="757548"/>
          <a:ext cx="1944216" cy="216023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0.79257</cdr:x>
      <cdr:y>0.39804</cdr:y>
    </cdr:from>
    <cdr:to>
      <cdr:x>0.95882</cdr:x>
      <cdr:y>0.65839</cdr:y>
    </cdr:to>
    <cdr:sp macro="" textlink="">
      <cdr:nvSpPr>
        <cdr:cNvPr id="10" name="Стрелка вверх 9"/>
        <cdr:cNvSpPr/>
      </cdr:nvSpPr>
      <cdr:spPr>
        <a:xfrm xmlns:a="http://schemas.openxmlformats.org/drawingml/2006/main">
          <a:off x="6522518" y="1981684"/>
          <a:ext cx="1368171" cy="1296188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/>
            <a:t>+301,3 </a:t>
          </a:r>
          <a:r>
            <a:rPr lang="ru-RU" sz="1000" b="1" dirty="0" err="1"/>
            <a:t>млн.руб</a:t>
          </a:r>
          <a:endParaRPr lang="ru-RU" sz="1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0.6026</cdr:x>
      <cdr:y>0.70288</cdr:y>
    </cdr:from>
    <cdr:to>
      <cdr:x>0.94915</cdr:x>
      <cdr:y>0.92156</cdr:y>
    </cdr:to>
    <cdr:sp macro="" textlink="">
      <cdr:nvSpPr>
        <cdr:cNvPr id="10" name="Овальная выноска 9"/>
        <cdr:cNvSpPr/>
      </cdr:nvSpPr>
      <cdr:spPr>
        <a:xfrm xmlns:a="http://schemas.openxmlformats.org/drawingml/2006/main">
          <a:off x="5294970" y="3240349"/>
          <a:ext cx="3045091" cy="1008124"/>
        </a:xfrm>
        <a:prstGeom xmlns:a="http://schemas.openxmlformats.org/drawingml/2006/main" prst="wedgeEllipseCallout">
          <a:avLst>
            <a:gd name="adj1" fmla="val -98807"/>
            <a:gd name="adj2" fmla="val -39775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8575" cap="flat" cmpd="sng" algn="ctr">
          <a:solidFill>
            <a:srgbClr val="1F497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200" b="1" dirty="0">
              <a:solidFill>
                <a:srgbClr val="FF0000"/>
              </a:solidFill>
              <a:latin typeface="+mn-lt"/>
            </a:rPr>
            <a:t>965,0 </a:t>
          </a:r>
          <a:r>
            <a:rPr lang="ru-RU" sz="1200" b="1" dirty="0">
              <a:solidFill>
                <a:srgbClr val="1F497D"/>
              </a:solidFill>
              <a:latin typeface="+mn-lt"/>
            </a:rPr>
            <a:t>млн. руб. –  безвозмездные поступления</a:t>
          </a:r>
          <a:r>
            <a:rPr lang="ru-RU" sz="1200" b="1" dirty="0" smtClean="0">
              <a:solidFill>
                <a:srgbClr val="1F497D"/>
              </a:solidFill>
              <a:latin typeface="+mn-lt"/>
            </a:rPr>
            <a:t>;</a:t>
          </a:r>
          <a:endParaRPr lang="ru-RU" sz="1200" b="1" dirty="0">
            <a:solidFill>
              <a:srgbClr val="1F497D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0.4917</cdr:x>
      <cdr:y>0.28115</cdr:y>
    </cdr:from>
    <cdr:to>
      <cdr:x>0.72115</cdr:x>
      <cdr:y>0.68405</cdr:y>
    </cdr:to>
    <cdr:sp macro="" textlink="">
      <cdr:nvSpPr>
        <cdr:cNvPr id="8" name="Овальная выноска 7"/>
        <cdr:cNvSpPr/>
      </cdr:nvSpPr>
      <cdr:spPr>
        <a:xfrm xmlns:a="http://schemas.openxmlformats.org/drawingml/2006/main">
          <a:off x="4320480" y="1296130"/>
          <a:ext cx="2016174" cy="1857410"/>
        </a:xfrm>
        <a:prstGeom xmlns:a="http://schemas.openxmlformats.org/drawingml/2006/main" prst="wedgeEllipseCallout">
          <a:avLst>
            <a:gd name="adj1" fmla="val -194220"/>
            <a:gd name="adj2" fmla="val 26497"/>
          </a:avLst>
        </a:prstGeom>
        <a:ln xmlns:a="http://schemas.openxmlformats.org/drawingml/2006/main" w="28575">
          <a:solidFill>
            <a:schemeClr val="tx2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145,8 </a:t>
          </a:r>
          <a:r>
            <a:rPr lang="ru-RU" sz="1400" b="1" dirty="0">
              <a:solidFill>
                <a:schemeClr val="tx2"/>
              </a:solidFill>
            </a:rPr>
            <a:t>млн. руб. – налоговые доходы;</a:t>
          </a: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15,9</a:t>
          </a:r>
          <a:r>
            <a:rPr lang="ru-RU" sz="1400" b="1" dirty="0">
              <a:solidFill>
                <a:schemeClr val="tx2"/>
              </a:solidFill>
            </a:rPr>
            <a:t> млн. руб.– неналоговые доходы</a:t>
          </a:r>
        </a:p>
      </cdr:txBody>
    </cdr:sp>
  </cdr:relSizeAnchor>
  <cdr:relSizeAnchor xmlns:cdr="http://schemas.openxmlformats.org/drawingml/2006/chartDrawing">
    <cdr:from>
      <cdr:x>0.69369</cdr:x>
      <cdr:y>0</cdr:y>
    </cdr:from>
    <cdr:to>
      <cdr:x>0.94595</cdr:x>
      <cdr:y>0.0605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0726" y="0"/>
          <a:ext cx="200026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0.74192</cdr:x>
      <cdr:y>0.32801</cdr:y>
    </cdr:from>
    <cdr:to>
      <cdr:x>0.9833</cdr:x>
      <cdr:y>0.6604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19130" y="1512168"/>
          <a:ext cx="2120976" cy="1532352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rgbClr val="FF0000"/>
              </a:solidFill>
            </a:rPr>
            <a:t>85,6</a:t>
          </a:r>
          <a:r>
            <a:rPr lang="ru-RU" sz="1200" b="1" dirty="0">
              <a:solidFill>
                <a:schemeClr val="tx1"/>
              </a:solidFill>
            </a:rPr>
            <a:t> %</a:t>
          </a:r>
          <a:r>
            <a:rPr lang="ru-RU" sz="1200" dirty="0">
              <a:solidFill>
                <a:schemeClr val="tx1"/>
              </a:solidFill>
            </a:rPr>
            <a:t> доходов бюджета муниципального района –безвозмездные поступления от других бюджетов бюджетной системы Российской федерации</a:t>
          </a:r>
        </a:p>
      </cdr:txBody>
    </cdr:sp>
  </cdr:relSizeAnchor>
  <cdr:relSizeAnchor xmlns:cdr="http://schemas.openxmlformats.org/drawingml/2006/chartDrawing">
    <cdr:from>
      <cdr:x>0.17117</cdr:x>
      <cdr:y>0.71036</cdr:y>
    </cdr:from>
    <cdr:to>
      <cdr:x>0.31532</cdr:x>
      <cdr:y>0.77085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7322" y="3071834"/>
          <a:ext cx="114300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0.5045</cdr:x>
      <cdr:y>0</cdr:y>
    </cdr:from>
    <cdr:to>
      <cdr:x>0.62162</cdr:x>
      <cdr:y>0.0605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00528" y="0"/>
          <a:ext cx="92869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0.31771</cdr:x>
      <cdr:y>0.43796</cdr:y>
    </cdr:from>
    <cdr:to>
      <cdr:x>0.34015</cdr:x>
      <cdr:y>0.49846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4602" y="18938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0.21191</cdr:x>
      <cdr:y>0.1895</cdr:y>
    </cdr:from>
    <cdr:to>
      <cdr:x>0.6923</cdr:x>
      <cdr:y>0.3105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10544" y="819472"/>
          <a:ext cx="4104431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2800" dirty="0"/>
            <a:t>161,7   млн. руб.</a:t>
          </a:r>
        </a:p>
      </cdr:txBody>
    </cdr:sp>
  </cdr:relSizeAnchor>
  <cdr:relSizeAnchor xmlns:cdr="http://schemas.openxmlformats.org/drawingml/2006/chartDrawing">
    <cdr:from>
      <cdr:x>0.33833</cdr:x>
      <cdr:y>0</cdr:y>
    </cdr:from>
    <cdr:to>
      <cdr:x>0.52374</cdr:x>
      <cdr:y>0.20615</cdr:y>
    </cdr:to>
    <cdr:sp macro="" textlink="">
      <cdr:nvSpPr>
        <cdr:cNvPr id="6" name="Стрелка вверх 5"/>
        <cdr:cNvSpPr/>
      </cdr:nvSpPr>
      <cdr:spPr>
        <a:xfrm xmlns:a="http://schemas.openxmlformats.org/drawingml/2006/main">
          <a:off x="2890677" y="0"/>
          <a:ext cx="1584135" cy="891480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/>
            <a:t>+0,9 % к  2020 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0.26439</cdr:x>
      <cdr:y>0.12905</cdr:y>
    </cdr:from>
    <cdr:to>
      <cdr:x>0.41277</cdr:x>
      <cdr:y>0.22271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42064" y="636126"/>
          <a:ext cx="1314392" cy="46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  <cdr:relSizeAnchor xmlns:cdr="http://schemas.openxmlformats.org/drawingml/2006/chartDrawing">
    <cdr:from>
      <cdr:x>0.28065</cdr:x>
      <cdr:y>0.12905</cdr:y>
    </cdr:from>
    <cdr:to>
      <cdr:x>0.42903</cdr:x>
      <cdr:y>0.22271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86080" y="636126"/>
          <a:ext cx="1314392" cy="46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  <cdr:relSizeAnchor xmlns:cdr="http://schemas.openxmlformats.org/drawingml/2006/chartDrawing">
    <cdr:from>
      <cdr:x>0.30504</cdr:x>
      <cdr:y>0</cdr:y>
    </cdr:from>
    <cdr:to>
      <cdr:x>0.40258</cdr:x>
      <cdr:y>0.07062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702104" y="-83954"/>
          <a:ext cx="864037" cy="34810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chemeClr val="tx1"/>
              </a:solidFill>
            </a:rPr>
            <a:t>645,2</a:t>
          </a:r>
        </a:p>
      </cdr:txBody>
    </cdr:sp>
  </cdr:relSizeAnchor>
  <cdr:relSizeAnchor xmlns:cdr="http://schemas.openxmlformats.org/drawingml/2006/chartDrawing">
    <cdr:from>
      <cdr:x>0.75213</cdr:x>
      <cdr:y>0.58191</cdr:y>
    </cdr:from>
    <cdr:to>
      <cdr:x>0.93096</cdr:x>
      <cdr:y>0.87408</cdr:y>
    </cdr:to>
    <cdr:sp macro="" textlink="">
      <cdr:nvSpPr>
        <cdr:cNvPr id="8" name="Стрелка вверх 7"/>
        <cdr:cNvSpPr/>
      </cdr:nvSpPr>
      <cdr:spPr>
        <a:xfrm xmlns:a="http://schemas.openxmlformats.org/drawingml/2006/main">
          <a:off x="6662544" y="2868374"/>
          <a:ext cx="1584176" cy="1440160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/>
            <a:t>+ 319,8 </a:t>
          </a:r>
          <a:r>
            <a:rPr lang="ru-RU" sz="1100" b="1" dirty="0"/>
            <a:t>млн.руб. </a:t>
          </a:r>
          <a:r>
            <a:rPr lang="ru-RU" sz="1100" b="1"/>
            <a:t>(  </a:t>
          </a:r>
          <a:r>
            <a:rPr lang="ru-RU" b="1"/>
            <a:t>49,5</a:t>
          </a:r>
          <a:r>
            <a:rPr lang="ru-RU" sz="1100" b="1"/>
            <a:t> </a:t>
          </a:r>
          <a:r>
            <a:rPr lang="ru-RU" sz="1200" b="1" dirty="0"/>
            <a:t>%)</a:t>
          </a:r>
        </a:p>
      </cdr:txBody>
    </cdr:sp>
  </cdr:relSizeAnchor>
  <cdr:relSizeAnchor xmlns:cdr="http://schemas.openxmlformats.org/drawingml/2006/chartDrawing">
    <cdr:from>
      <cdr:x>0.40258</cdr:x>
      <cdr:y>0.66956</cdr:y>
    </cdr:from>
    <cdr:to>
      <cdr:x>0.53967</cdr:x>
      <cdr:y>0.72753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3566200" y="3300422"/>
          <a:ext cx="1214382" cy="285747"/>
        </a:xfrm>
        <a:prstGeom xmlns:a="http://schemas.openxmlformats.org/drawingml/2006/main" prst="straightConnector1">
          <a:avLst/>
        </a:prstGeom>
        <a:ln xmlns:a="http://schemas.openxmlformats.org/drawingml/2006/main" w="15875" cmpd="sng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i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0.41071</cdr:x>
      <cdr:y>0.50887</cdr:y>
    </cdr:from>
    <cdr:to>
      <cdr:x>0.54077</cdr:x>
      <cdr:y>0.5527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3638208" y="2508316"/>
          <a:ext cx="1152128" cy="216042"/>
        </a:xfrm>
        <a:prstGeom xmlns:a="http://schemas.openxmlformats.org/drawingml/2006/main" prst="straightConnector1">
          <a:avLst/>
        </a:prstGeom>
        <a:ln xmlns:a="http://schemas.openxmlformats.org/drawingml/2006/main" w="15875" cmpd="sng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i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0.41071</cdr:x>
      <cdr:y>0.27514</cdr:y>
    </cdr:from>
    <cdr:to>
      <cdr:x>0.53265</cdr:x>
      <cdr:y>0.30435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3638184" y="1356226"/>
          <a:ext cx="1080179" cy="143983"/>
        </a:xfrm>
        <a:prstGeom xmlns:a="http://schemas.openxmlformats.org/drawingml/2006/main" prst="straightConnector1">
          <a:avLst/>
        </a:prstGeom>
        <a:ln xmlns:a="http://schemas.openxmlformats.org/drawingml/2006/main" w="15875" cmpd="sng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i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0.41071</cdr:x>
      <cdr:y>0.17288</cdr:y>
    </cdr:from>
    <cdr:to>
      <cdr:x>0.54078</cdr:x>
      <cdr:y>0.20209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3638209" y="852150"/>
          <a:ext cx="1152128" cy="144016"/>
        </a:xfrm>
        <a:prstGeom xmlns:a="http://schemas.openxmlformats.org/drawingml/2006/main" prst="straightConnector1">
          <a:avLst/>
        </a:prstGeom>
        <a:ln xmlns:a="http://schemas.openxmlformats.org/drawingml/2006/main" w="15875" cmpd="sng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i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0.41884</cdr:x>
      <cdr:y>0.11444</cdr:y>
    </cdr:from>
    <cdr:to>
      <cdr:x>0.50826</cdr:x>
      <cdr:y>0.17287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710216" y="564118"/>
          <a:ext cx="792107" cy="288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+369 %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0.41071</cdr:x>
      <cdr:y>0.2167</cdr:y>
    </cdr:from>
    <cdr:to>
      <cdr:x>0.50581</cdr:x>
      <cdr:y>0.28974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638208" y="1068174"/>
          <a:ext cx="8423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+13,2 %</a:t>
          </a:r>
        </a:p>
      </cdr:txBody>
    </cdr:sp>
  </cdr:relSizeAnchor>
  <cdr:relSizeAnchor xmlns:cdr="http://schemas.openxmlformats.org/drawingml/2006/chartDrawing">
    <cdr:from>
      <cdr:x>0.42697</cdr:x>
      <cdr:y>0.45044</cdr:y>
    </cdr:from>
    <cdr:to>
      <cdr:x>0.53265</cdr:x>
      <cdr:y>0.53809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782224" y="2220302"/>
          <a:ext cx="936118" cy="432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-0,6</a:t>
          </a:r>
          <a:r>
            <a:rPr lang="ru-RU" sz="1600" b="1" dirty="0" smtClean="0">
              <a:solidFill>
                <a:srgbClr val="FF0000"/>
              </a:solidFill>
            </a:rPr>
            <a:t> </a:t>
          </a:r>
          <a:r>
            <a:rPr lang="ru-RU" sz="1600" b="1" dirty="0">
              <a:solidFill>
                <a:srgbClr val="FF0000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0.42697</cdr:x>
      <cdr:y>0.61113</cdr:y>
    </cdr:from>
    <cdr:to>
      <cdr:x>0.5302</cdr:x>
      <cdr:y>0.68417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782224" y="301239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-2,7 %</a:t>
          </a:r>
        </a:p>
      </cdr:txBody>
    </cdr:sp>
  </cdr:relSizeAnchor>
  <cdr:relSizeAnchor xmlns:cdr="http://schemas.openxmlformats.org/drawingml/2006/chartDrawing">
    <cdr:from>
      <cdr:x>0.42697</cdr:x>
      <cdr:y>0.69878</cdr:y>
    </cdr:from>
    <cdr:to>
      <cdr:x>0.5302</cdr:x>
      <cdr:y>0.75721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782224" y="344443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0.31317</cdr:x>
      <cdr:y>0.11444</cdr:y>
    </cdr:from>
    <cdr:to>
      <cdr:x>0.41639</cdr:x>
      <cdr:y>0.29995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774112" y="5641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117,6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0.56516</cdr:x>
      <cdr:y>0.18749</cdr:y>
    </cdr:from>
    <cdr:to>
      <cdr:x>0.66839</cdr:x>
      <cdr:y>0.37299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5006360" y="9241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434,8</a:t>
          </a:r>
          <a:endParaRPr lang="ru-RU" sz="1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0.12153</cdr:x>
      <cdr:y>0.53091</cdr:y>
    </cdr:from>
    <cdr:to>
      <cdr:x>0.20474</cdr:x>
      <cdr:y>0.58346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0132" y="2643206"/>
          <a:ext cx="684785" cy="261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0.10417</cdr:x>
      <cdr:y>0.37307</cdr:y>
    </cdr:from>
    <cdr:to>
      <cdr:x>0.12662</cdr:x>
      <cdr:y>0.44725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77" y="1857380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0.2691</cdr:x>
      <cdr:y>0.34437</cdr:y>
    </cdr:from>
    <cdr:to>
      <cdr:x>0.29155</cdr:x>
      <cdr:y>0.41855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214585" y="1714493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0.48611</cdr:x>
      <cdr:y>0.45474</cdr:y>
    </cdr:from>
    <cdr:to>
      <cdr:x>0.50856</cdr:x>
      <cdr:y>0.50729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000528" y="22639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0.34722</cdr:x>
      <cdr:y>0.04305</cdr:y>
    </cdr:from>
    <cdr:to>
      <cdr:x>0.41667</cdr:x>
      <cdr:y>0.17287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857482" y="214330"/>
          <a:ext cx="571545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dirty="0"/>
        </a:p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0.39931</cdr:x>
      <cdr:y>0.05499</cdr:y>
    </cdr:from>
    <cdr:to>
      <cdr:x>1</cdr:x>
      <cdr:y>0.12299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215982" y="273782"/>
          <a:ext cx="4943438" cy="3385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0.70479</cdr:x>
      <cdr:y>0.09838</cdr:y>
    </cdr:from>
    <cdr:to>
      <cdr:x>0.94104</cdr:x>
      <cdr:y>0.40211</cdr:y>
    </cdr:to>
    <cdr:sp macro="" textlink="">
      <cdr:nvSpPr>
        <cdr:cNvPr id="9" name="Стрелка вверх 8"/>
        <cdr:cNvSpPr/>
      </cdr:nvSpPr>
      <cdr:spPr>
        <a:xfrm xmlns:a="http://schemas.openxmlformats.org/drawingml/2006/main">
          <a:off x="5800140" y="489798"/>
          <a:ext cx="1944234" cy="1512161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/>
            <a:t>+ 301,3     </a:t>
          </a:r>
          <a:r>
            <a:rPr lang="ru-RU" sz="1100" b="1" dirty="0" err="1"/>
            <a:t>млн.руб</a:t>
          </a:r>
          <a:r>
            <a:rPr lang="ru-RU" sz="1100" b="1" dirty="0"/>
            <a:t>       </a:t>
          </a:r>
          <a:r>
            <a:rPr lang="ru-RU" sz="1200" b="1" dirty="0"/>
            <a:t>(+ 36,5 %)</a:t>
          </a:r>
        </a:p>
        <a:p xmlns:a="http://schemas.openxmlformats.org/drawingml/2006/main">
          <a:endParaRPr lang="ru-RU" sz="12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0.61632</cdr:x>
      <cdr:y>0.5</cdr:y>
    </cdr:from>
    <cdr:to>
      <cdr:x>0.81757</cdr:x>
      <cdr:y>0.6241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72098" y="2357454"/>
          <a:ext cx="1656207" cy="585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0.19744</cdr:x>
      <cdr:y>0.02789</cdr:y>
    </cdr:from>
    <cdr:to>
      <cdr:x>0.47521</cdr:x>
      <cdr:y>0.09969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24834" y="131476"/>
          <a:ext cx="228593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+41,1 % </a:t>
          </a:r>
          <a:r>
            <a:rPr lang="en-US" sz="1600" b="1" dirty="0">
              <a:solidFill>
                <a:srgbClr val="FF0000"/>
              </a:solidFill>
            </a:rPr>
            <a:t>(</a:t>
          </a:r>
          <a:r>
            <a:rPr lang="ru-RU" sz="1600" b="1" dirty="0">
              <a:solidFill>
                <a:srgbClr val="FF0000"/>
              </a:solidFill>
            </a:rPr>
            <a:t>к 2020 году)</a:t>
          </a:r>
        </a:p>
      </cdr:txBody>
    </cdr:sp>
  </cdr:relSizeAnchor>
  <cdr:relSizeAnchor xmlns:cdr="http://schemas.openxmlformats.org/drawingml/2006/chartDrawing">
    <cdr:from>
      <cdr:x>0.48999</cdr:x>
      <cdr:y>0.03054</cdr:y>
    </cdr:from>
    <cdr:to>
      <cdr:x>0.70701</cdr:x>
      <cdr:y>0.10234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32448" y="144016"/>
          <a:ext cx="1785988" cy="338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+295,4 млн.руб.</a:t>
          </a:r>
        </a:p>
      </cdr:txBody>
    </cdr:sp>
  </cdr:relSizeAnchor>
  <cdr:relSizeAnchor xmlns:cdr="http://schemas.openxmlformats.org/drawingml/2006/chartDrawing">
    <cdr:from>
      <cdr:x>0.27619</cdr:x>
      <cdr:y>0.19588</cdr:y>
    </cdr:from>
    <cdr:to>
      <cdr:x>0.38056</cdr:x>
      <cdr:y>0.29066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xmlns="" id="{1490E766-BE8E-475B-A73B-CD8F4303BFEC}"/>
            </a:ext>
          </a:extLst>
        </cdr:cNvPr>
        <cdr:cNvCxnSpPr/>
      </cdr:nvCxnSpPr>
      <cdr:spPr>
        <a:xfrm xmlns:a="http://schemas.openxmlformats.org/drawingml/2006/main" flipV="1">
          <a:off x="2272906" y="923564"/>
          <a:ext cx="858934" cy="446892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headEnd w="sm" len="sm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0.29839</cdr:x>
      <cdr:y>0.34722</cdr:y>
    </cdr:from>
    <cdr:to>
      <cdr:x>0.42742</cdr:x>
      <cdr:y>0.4249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7" y="1785950"/>
          <a:ext cx="1143007" cy="3995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000" b="1" dirty="0"/>
        </a:p>
      </cdr:txBody>
    </cdr:sp>
  </cdr:relSizeAnchor>
  <cdr:relSizeAnchor xmlns:cdr="http://schemas.openxmlformats.org/drawingml/2006/chartDrawing">
    <cdr:from>
      <cdr:x>0.63006</cdr:x>
      <cdr:y>0.41711</cdr:y>
    </cdr:from>
    <cdr:to>
      <cdr:x>0.74501</cdr:x>
      <cdr:y>0.4949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81284" y="2145420"/>
          <a:ext cx="1018227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000" b="1" dirty="0"/>
        </a:p>
      </cdr:txBody>
    </cdr:sp>
  </cdr:relSizeAnchor>
  <cdr:relSizeAnchor xmlns:cdr="http://schemas.openxmlformats.org/drawingml/2006/chartDrawing">
    <cdr:from>
      <cdr:x>0.58942</cdr:x>
      <cdr:y>0.27711</cdr:y>
    </cdr:from>
    <cdr:to>
      <cdr:x>0.71723</cdr:x>
      <cdr:y>0.3549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21244" y="1425340"/>
          <a:ext cx="1132181" cy="400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000" b="1" dirty="0"/>
        </a:p>
      </cdr:txBody>
    </cdr:sp>
  </cdr:relSizeAnchor>
  <cdr:relSizeAnchor xmlns:cdr="http://schemas.openxmlformats.org/drawingml/2006/chartDrawing">
    <cdr:from>
      <cdr:x>0.54839</cdr:x>
      <cdr:y>0.13889</cdr:y>
    </cdr:from>
    <cdr:to>
      <cdr:x>0.63529</cdr:x>
      <cdr:y>0.27778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57810" y="714386"/>
          <a:ext cx="769787" cy="714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000" b="1" dirty="0"/>
        </a:p>
        <a:p xmlns:a="http://schemas.openxmlformats.org/drawingml/2006/main">
          <a:endParaRPr lang="ru-RU" sz="2000" b="1" dirty="0"/>
        </a:p>
      </cdr:txBody>
    </cdr:sp>
  </cdr:relSizeAnchor>
  <cdr:relSizeAnchor xmlns:cdr="http://schemas.openxmlformats.org/drawingml/2006/chartDrawing">
    <cdr:from>
      <cdr:x>0.04839</cdr:x>
      <cdr:y>0.01389</cdr:y>
    </cdr:from>
    <cdr:to>
      <cdr:x>0.37637</cdr:x>
      <cdr:y>0.09168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8628" y="71438"/>
          <a:ext cx="2905349" cy="400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B4E0-A599-4FB3-A77C-BAA9E021CE8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26BC-1E5A-4964-9116-EB20C726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942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44BF-33D1-4629-B1D9-B3372E374FCA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20C8-DEFB-4791-8660-8E66A1146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2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Слайд готов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6514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599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357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7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5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26484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959317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185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476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325804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026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F984CFC6-2F7E-499F-8738-AD178D06FDAE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706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     	</a:t>
            </a:r>
            <a:r>
              <a:rPr lang="ru-RU" sz="2400" b="1" dirty="0">
                <a:latin typeface="+mn-lt"/>
              </a:rPr>
              <a:t>Нязепетровский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14282" y="2285992"/>
            <a:ext cx="8750206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О проекте бюджета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Нязепетровского муниципального района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на 2021 год и на плановый период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2022 и 2023  годов</a:t>
            </a:r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28926" y="1285860"/>
            <a:ext cx="3643338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/>
              <a:t>       Публичные слушания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4414" y="5286388"/>
            <a:ext cx="7715304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dirty="0"/>
              <a:t>Докладчик: </a:t>
            </a:r>
          </a:p>
          <a:p>
            <a:r>
              <a:rPr lang="ru-RU" sz="1600" dirty="0"/>
              <a:t>Заместитель главы муниципального района по финансовым вопросам Л.В.Нечаева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3306" y="6429396"/>
            <a:ext cx="128588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6072206"/>
            <a:ext cx="197278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14 декабря 2020 г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665168" cy="432048"/>
          </a:xfrm>
        </p:spPr>
        <p:txBody>
          <a:bodyPr anchor="ctr">
            <a:normAutofit/>
          </a:bodyPr>
          <a:lstStyle/>
          <a:p>
            <a:pPr algn="ctr"/>
            <a:r>
              <a:rPr lang="ru-RU" sz="2400" b="1" cap="none" dirty="0">
                <a:latin typeface="+mn-lt"/>
              </a:rPr>
              <a:t>Нязепетровский муниципальный район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435280" cy="49768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84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17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Ожидаемое исполнение за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2023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160 195,9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161 671,6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167 352,4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173 350,7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141 312,7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145 786,6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151 614,7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158 178,8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120 562,6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124 832,1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130 672,6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136 739,2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120 562,6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124 832,1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130 672,6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136 739,2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8 297,2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8 686,8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9 092,2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с   физических лиц по другим доходам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Дополнительные нормативы отчислений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112 445,0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116 428,8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121 876,6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127 535,4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уплаты акцизов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9 978,2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10 554,1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10 721,6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9 295,1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9 315,0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8 676,9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8 969,3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УСН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8 259,9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8 350,6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8 669,5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налог на вмененный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744538" cy="7445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59632" y="692696"/>
            <a:ext cx="691276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Структура собственных доходов </a:t>
            </a:r>
            <a:r>
              <a:rPr lang="ru-RU" b="1"/>
              <a:t>бюджета муниципального </a:t>
            </a:r>
            <a:r>
              <a:rPr lang="ru-RU" b="1" dirty="0"/>
              <a:t>района на 2020 год и на плановый период 2021-2022 годов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6632"/>
          <a:ext cx="8568953" cy="64928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14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06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06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06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Ожидаемое исполнение за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2023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Единый сельскохозяйственный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Патентная система налогообложения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/>
                        <a:t>Государственная пошлина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1 661,3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1 748,7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Госпошлина суда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1 656,3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1 743,7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Госпошлина за </a:t>
                      </a:r>
                      <a:r>
                        <a:rPr lang="ru-RU" sz="1200" u="none" strike="noStrike" dirty="0" err="1"/>
                        <a:t>гос.регистрацию</a:t>
                      </a:r>
                      <a:r>
                        <a:rPr lang="ru-RU" sz="1200" u="none" strike="noStrike" dirty="0"/>
                        <a:t>, а также за совершение прочих юридически значимых действий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Госпошлина за выдачу разрешения на установку рекламной конструкции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sng" strike="noStrike" dirty="0"/>
                        <a:t>Неналоговые доходы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18 883,2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15 885,0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15 737,7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15 171,9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3 893,4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3 768,4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3 258,4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Доходы, получаемые в виде арендной платы за земельные участки, государственная собственность на которые не разграничена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Доходы, получаемые в виде арендной платы за земельные участки, находящиеся в собственности муниципальных районов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 от аренды имущества, находящегося в оперативном управлении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Доходы от сдачу в аренду имущества казны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6632"/>
          <a:ext cx="8568953" cy="63747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14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06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06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06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Ожидаемое исполнение за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2022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 на 2023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Платежи от государственных и муниципальных унитарных предприятий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Прочие доходы от сдачи в аренду имущества, находящегося в собственности муниципальных районов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10 254,8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9 992,6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9 992,6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9 992,6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8 914,8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9 992,6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9 992,6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9 992,6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1 095,7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имущества, находящегося в муниципальной собственности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 земельных участков, государственная собственность на которые не разграничена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Доходы, от продажи  земельных участков после разграничения государственной собственности на землю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приватизации имущества, находящегося в государственной и муниципальной </a:t>
                      </a:r>
                      <a:r>
                        <a:rPr lang="ru-RU" sz="115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собственноcти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1 583,0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683568" y="692696"/>
            <a:ext cx="8329642" cy="10081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800" b="1" dirty="0"/>
              <a:t> </a:t>
            </a:r>
            <a:br>
              <a:rPr lang="ru-RU" sz="2800" b="1" dirty="0"/>
            </a:br>
            <a:r>
              <a:rPr lang="ru-RU" sz="2800" b="1" dirty="0"/>
              <a:t>Структура безвозмездных поступлений из бюджетов других уровней  в 2021 году в сравнении  с 2020 годом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400" b="1" dirty="0"/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671135124"/>
              </p:ext>
            </p:extLst>
          </p:nvPr>
        </p:nvGraphicFramePr>
        <p:xfrm>
          <a:off x="285720" y="1928778"/>
          <a:ext cx="885828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484687" y="1624281"/>
            <a:ext cx="1423902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/>
              <a:t>МЛН.</a:t>
            </a:r>
            <a:r>
              <a:rPr lang="ru-RU" sz="1400" b="1" dirty="0"/>
              <a:t> </a:t>
            </a:r>
            <a:r>
              <a:rPr lang="ru-RU" sz="1600" b="1" dirty="0"/>
              <a:t>РУБ.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92080" y="1916832"/>
            <a:ext cx="923565" cy="408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2000" b="1" dirty="0"/>
              <a:t>965,0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84643" y="1028624"/>
            <a:ext cx="8229600" cy="9602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Безвозмездные поступления в бюджет Нязепетровского муниципального района в 2021 году и на плановый период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 2022 и 2023 годов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60893" y="2365016"/>
            <a:ext cx="8822214" cy="5039233"/>
          </a:xfrm>
          <a:ln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C00000"/>
                </a:solidFill>
              </a:rPr>
              <a:t>В 2021-2023 годах предусмотрены субсидии за счёт областной финансовой помощи: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 капитальные вложения в объекты физкультуры и спорта  (строительство ФСК) в 2021 г. – 132,2 млн. 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 строительство и реконструкцию объектов питьевого водоснабжения в 2021 г. – 100,0 млн. руб., в 2022 году – 41,2 </a:t>
            </a:r>
            <a:r>
              <a:rPr lang="ru-RU" sz="1600" b="1" dirty="0" err="1">
                <a:solidFill>
                  <a:srgbClr val="C00000"/>
                </a:solidFill>
              </a:rPr>
              <a:t>млн.руб</a:t>
            </a:r>
            <a:r>
              <a:rPr lang="ru-RU" sz="1600" b="1" dirty="0">
                <a:solidFill>
                  <a:srgbClr val="C00000"/>
                </a:solidFill>
              </a:rPr>
              <a:t>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обеспечение мероприятий по переселению граждан из аварийного жилищного фонда в 2021 году – 70,2 млн. руб., в 2022 году  – 8,6 млн.руб.;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создание комфортной городской среды в малых городах и исторических поселениях (победителям Всероссийского конкурса лучших проектов создания комфортной городской среды) в 2021 году– 50,0 млн. 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строительство и реконструкцию автомобильных дорог общего пользования местного значения (на мост ч/</a:t>
            </a:r>
            <a:r>
              <a:rPr lang="ru-RU" sz="1600" b="1" dirty="0" err="1">
                <a:solidFill>
                  <a:srgbClr val="C00000"/>
                </a:solidFill>
              </a:rPr>
              <a:t>з</a:t>
            </a:r>
            <a:r>
              <a:rPr lang="ru-RU" sz="1600" b="1" dirty="0">
                <a:solidFill>
                  <a:srgbClr val="C00000"/>
                </a:solidFill>
              </a:rPr>
              <a:t> р.Уфа) в 2021 г. – 29,6 млн. руб.;  в 2022 году – 50,0 млн.руб., в 2023 году – 70,0 млн. руб.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проведение капитального ремонта, ремонта и содержание автомобильных дорог общего пользования местного значения в 2021 году – 24,5 млн. руб.;  в 2022 году – 22,1 млн.руб., в 2023 году – 22,9 млн. руб.</a:t>
            </a:r>
          </a:p>
          <a:p>
            <a:pPr>
              <a:buFont typeface="Wingdings" pitchFamily="2" charset="2"/>
              <a:buChar char="ü"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611560" y="33265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xmlns="" val="4099428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84643" y="1028624"/>
            <a:ext cx="8229600" cy="9602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Безвозмездные поступления в бюджет Нязепетровского муниципального района в 2021 году и на плановый период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 2022 и 2023 годов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60893" y="2420888"/>
            <a:ext cx="8822214" cy="4983361"/>
          </a:xfrm>
          <a:ln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 строительство газопроводов и газовых сетей в 2022 году – 30, млн.руб., в 2023 году – 30 млн. 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модернизацию, реконструкцию, капитальный ремонт и строительство котельных, систем водоснабжения, водоотведения, систем электроснабжения, теплоснабжения, включая центральные тепловые пункты, в том числе проектно-изыскательские работы в 2022 году – 23,3 млн.руб., в 2023 году – 23,3 млн. руб.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осуществление полномочий  органами местного самоуправления по решению вопросов местного значения, основанных на инициативных проектах, внесенных в  местную администрацию в соответствии с Федеральным законом от 20.07.2020 г. 236-ФЗ в 2021 году – 3,5 млн. руб.; .;  в 2022 году – 6,9 млн.руб., в 2023 году – 6,9 млн. руб.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благоустройство территорий рекреационного назначения в 2022 году – 9,4 млн. руб., в 2023 году – 6,8 млн.руб.;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на внедрение целевой модели цифровой образовательной среды в школах в 2021 году– 6,1 млн. руб., в 2022 году 11,6 млн.руб.</a:t>
            </a:r>
          </a:p>
          <a:p>
            <a:pPr>
              <a:buFont typeface="Wingdings" pitchFamily="2" charset="2"/>
              <a:buChar char="ü"/>
            </a:pPr>
            <a:endParaRPr lang="ru-RU" sz="16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611560" y="33265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xmlns="" val="4099428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8715436" cy="73488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Расходы бюджета муниципального района 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 на 2021 год в сравнении с 2020 годом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6954311"/>
              </p:ext>
            </p:extLst>
          </p:nvPr>
        </p:nvGraphicFramePr>
        <p:xfrm>
          <a:off x="500034" y="1643050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285728"/>
            <a:ext cx="8229600" cy="500066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58228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	</a:t>
            </a:r>
            <a:r>
              <a:rPr lang="ru-RU" sz="2200" b="1" dirty="0">
                <a:latin typeface="+mn-lt"/>
              </a:rPr>
              <a:t>Общая направленность расходов бюджета муниципального  района в 2021 году 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2849411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17</a:t>
            </a:fld>
            <a:endParaRPr lang="ru-RU" dirty="0"/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457200" y="285728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9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00042"/>
            <a:ext cx="744538" cy="744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47759229"/>
      </p:ext>
    </p:extLst>
  </p:cSld>
  <p:clrMapOvr>
    <a:masterClrMapping/>
  </p:clrMapOvr>
  <p:transition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+mn-lt"/>
              </a:rPr>
              <a:t>Расходы по муниципальным программам на 2021 год и плановый период 2022 и 2023 годов в сравнении с 2020 годом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0723018"/>
              </p:ext>
            </p:extLst>
          </p:nvPr>
        </p:nvGraphicFramePr>
        <p:xfrm>
          <a:off x="683568" y="1844824"/>
          <a:ext cx="822960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1000100" y="285728"/>
            <a:ext cx="7686700" cy="500066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744538" cy="744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78823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920880" cy="9543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b="1" cap="none" dirty="0">
                <a:latin typeface="+mn-lt"/>
              </a:rPr>
              <a:t/>
            </a:r>
            <a:br>
              <a:rPr lang="ru-RU" sz="2400" b="1" cap="none" dirty="0">
                <a:latin typeface="+mn-lt"/>
              </a:rPr>
            </a:br>
            <a:r>
              <a:rPr lang="ru-RU" sz="2400" b="1" cap="none" dirty="0" err="1">
                <a:solidFill>
                  <a:srgbClr val="FF0000"/>
                </a:solidFill>
                <a:latin typeface="+mn-lt"/>
              </a:rPr>
              <a:t>Нязепетровский</a:t>
            </a:r>
            <a:r>
              <a:rPr lang="ru-RU" sz="2400" b="1" cap="none" dirty="0">
                <a:solidFill>
                  <a:srgbClr val="FF0000"/>
                </a:solidFill>
                <a:latin typeface="+mn-lt"/>
              </a:rPr>
              <a:t> муниципальный район</a:t>
            </a:r>
            <a:br>
              <a:rPr lang="ru-RU" sz="2400" b="1" cap="none" dirty="0">
                <a:solidFill>
                  <a:srgbClr val="FF0000"/>
                </a:solidFill>
                <a:latin typeface="+mn-lt"/>
              </a:rPr>
            </a:br>
            <a:endParaRPr lang="ru-RU" sz="24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640960" cy="51426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80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10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31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2020</a:t>
                      </a:r>
                      <a:r>
                        <a:rPr lang="ru-RU" sz="1100" baseline="0" dirty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2021</a:t>
                      </a:r>
                      <a:r>
                        <a:rPr lang="ru-RU" sz="1100" baseline="0" dirty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2023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6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«Сохранение и развитие культуры Нязепетровского муниципального района»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52 215,1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52 180,6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53 252,8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53 203,5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7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"Управление муниципальной собственностью на территории Нязепетровского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1 809,6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1 845,1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1 768,5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1 168,5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6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"Автоматизация бюджетного процесса и развитие информационных систем управления финансами в Нязепетровском муниципальном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2 842,0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3 311,6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3 361,6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3 361,6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6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«Управление муниципальными финансами и муниципальным долгом Нязепетровского муниципального района»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26 584,0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27 131,5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9 742,9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9 742,9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830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граждан Нязепетровского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166 753,1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166 078,2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171 246,0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177 378,2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46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дорожного хозяйства в Нязепетровском муниципальном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28 293,3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64 083,2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72 134,4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92 930,3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59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транспортного обслуживания населения Нязепетровского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1 515,5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432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туризма на территории Нязепетровского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71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«Развитие дошкольного образования в Нязепетровском муниципальном районе»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102 074,4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94 166,8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95 626,2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95 626,2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71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«Развитие образования в Нязепетровском муниципальном районе»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233 554,2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229 014,4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232 566,3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220 974,0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744538" cy="7445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48035" y="476672"/>
            <a:ext cx="7925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cs typeface="Arial" pitchFamily="34" charset="0"/>
              </a:rPr>
              <a:t>Распределение расходов бюджета по муниципальным программам</a:t>
            </a:r>
          </a:p>
          <a:p>
            <a:pPr algn="ctr"/>
            <a:r>
              <a:rPr lang="ru-RU" sz="2000" b="1" dirty="0">
                <a:cs typeface="Arial" pitchFamily="34" charset="0"/>
              </a:rPr>
              <a:t>в 2020 году и  на 2021  - 2023 гг.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8715436" cy="7143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+mn-lt"/>
              </a:rPr>
              <a:t>Основные нормативные документы используемые для подготовки</a:t>
            </a:r>
            <a:br>
              <a:rPr lang="ru-RU" sz="2000" b="1" dirty="0">
                <a:latin typeface="+mn-lt"/>
              </a:rPr>
            </a:br>
            <a:r>
              <a:rPr lang="ru-RU" sz="2000" b="1" dirty="0">
                <a:latin typeface="+mn-lt"/>
              </a:rPr>
              <a:t> проекта бюджета муниципального района на 2021-2023 годы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78634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/>
              <a:t>Бюджетный кодекс Российской Федерации;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Федеральный Закон «Об общих принципах организации местного самоуправления в Российской Федерации»;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Устав Нязепетровского муниципального района;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Решение Собрания депутатов Нязепетровского муниципального района «О бюджетном процессе в Нязепетровском муниципальном районе»;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Постановление администрации Нязепетровского муниципального района«О порядке разработки, реализации и оценки эффективности муниципальных программ»;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Постановление администрации Нязепетровского муниципального района «Методика и порядок  планирования бюджетных ассигнований»;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Основные направления бюджетной и налоговой политики Нязепетровского муниципального района на 2021-2023 годы.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  <a:p>
            <a:pPr>
              <a:buFont typeface="Wingdings" pitchFamily="2" charset="2"/>
              <a:buChar char="Ø"/>
            </a:pPr>
            <a:endParaRPr lang="ru-RU" sz="2000" dirty="0"/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0" y="188640"/>
            <a:ext cx="8858280" cy="357190"/>
          </a:xfrm>
          <a:prstGeom prst="rect">
            <a:avLst/>
          </a:prstGeom>
        </p:spPr>
        <p:txBody>
          <a:bodyPr vert="horz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4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642910" cy="642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40768"/>
          <a:ext cx="8640960" cy="46818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2020</a:t>
                      </a:r>
                      <a:r>
                        <a:rPr lang="ru-RU" sz="1100" baseline="0" dirty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2021</a:t>
                      </a:r>
                      <a:r>
                        <a:rPr lang="ru-RU" sz="1100" baseline="0" dirty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2023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доступным и комфортным жильем граждан Российской Федерации в Нязепетровском муниципальном районе Челябинской области"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17 146,0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71 144,9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62 826,2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54 205,8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сельского хозяйства Нязепетровского муниципального района Челябинской области"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337,3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412,1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"Природоохранные мероприятия по оздоровлению экологической обстановки в Нязепетровском муниципальном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1 648,4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1 864,1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1 498,7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605,7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«Чистая вода» на территории Нязепетровского муниципального района Челябинской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10 792,2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107 080,0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41 310,0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"Разработка градостроительной документации Нязепетровского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физической культуры и спорта в Нязепетровском муниципальном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65 160,1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137 652,9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5 697,6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6 117,8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"Реализация молодежной политики в Нязепетровском муниципальном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509,9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384,9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"Повышение безопасности дорожного движения в Нязепетровском муниципальном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преступлений и иных правонарушений в Нязепетровском муниципальном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кадрового потенциала бюджетной сферы Нязепетровского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экстремизма и терроризма на территории Нязепетровского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07704" y="188641"/>
            <a:ext cx="540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</a:rPr>
              <a:t>   </a:t>
            </a:r>
            <a:r>
              <a:rPr lang="ru-RU" sz="2200" b="1" dirty="0" err="1">
                <a:solidFill>
                  <a:srgbClr val="FF0000"/>
                </a:solidFill>
              </a:rPr>
              <a:t>Нязепетровский</a:t>
            </a:r>
            <a:r>
              <a:rPr lang="ru-RU" sz="2200" b="1" dirty="0">
                <a:solidFill>
                  <a:srgbClr val="FF0000"/>
                </a:solidFill>
              </a:rPr>
              <a:t> муниципальный район</a:t>
            </a:r>
            <a:r>
              <a:rPr lang="ru-RU" sz="2200" b="1" dirty="0"/>
              <a:t/>
            </a:r>
            <a:br>
              <a:rPr lang="ru-RU" sz="2200" b="1" dirty="0"/>
            </a:b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48680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cs typeface="Arial" pitchFamily="34" charset="0"/>
              </a:rPr>
              <a:t>Распределение расходов бюджета по муниципальным программам</a:t>
            </a:r>
          </a:p>
          <a:p>
            <a:pPr algn="ctr"/>
            <a:r>
              <a:rPr lang="ru-RU" sz="2000" b="1" dirty="0">
                <a:cs typeface="Arial" pitchFamily="34" charset="0"/>
              </a:rPr>
              <a:t>в 2020 году и  на 2021  - 2023 гг.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268760"/>
          <a:ext cx="8640960" cy="373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2020</a:t>
                      </a:r>
                      <a:r>
                        <a:rPr lang="ru-RU" sz="1100" baseline="0" dirty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2021</a:t>
                      </a:r>
                      <a:r>
                        <a:rPr lang="ru-RU" sz="1100" baseline="0" dirty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2023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безопасности жизнедеятельности населения Нязепетровского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наркомании и противодействие незаконному обороту наркотических и психотропных средств на территории Нязепетровского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муниципальной службы в Нязепетровском муниципальном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сельского хозяйства Нязепетровского муниципального района Челябинской области"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337,3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412,1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"Природоохранные мероприятия по оздоровлению экологической обстановки в Нязепетровском муниципальном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1 648,4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1 864,1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1 498,7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605,7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«Чистая вода» на территории Нязепетровского муниципального района Челябинской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10 792,2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107 080,0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41 310,0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"Формирование современной городской среды в Нязепетровском муниципальном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5 565,1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54 328,9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15 198,2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12 633,7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и поддержка социально-ориентированных некоммерческих организаций на территории Нязепетровского муниципального района"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1 163,6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1 163,6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91680" y="260648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</a:rPr>
              <a:t>    </a:t>
            </a:r>
            <a:r>
              <a:rPr lang="ru-RU" sz="2200" b="1" dirty="0" err="1">
                <a:solidFill>
                  <a:srgbClr val="FF0000"/>
                </a:solidFill>
              </a:rPr>
              <a:t>Нязепетровский</a:t>
            </a:r>
            <a:r>
              <a:rPr lang="ru-RU" sz="2200" b="1" dirty="0">
                <a:solidFill>
                  <a:srgbClr val="FF0000"/>
                </a:solidFill>
              </a:rPr>
              <a:t> муниципальный район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dirty="0"/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744538" cy="74453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54868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cs typeface="Arial" pitchFamily="34" charset="0"/>
              </a:rPr>
              <a:t>Распределение расходов бюджета по муниципальным программам</a:t>
            </a:r>
          </a:p>
          <a:p>
            <a:pPr algn="ctr"/>
            <a:r>
              <a:rPr lang="ru-RU" sz="2000" b="1" dirty="0">
                <a:cs typeface="Arial" pitchFamily="34" charset="0"/>
              </a:rPr>
              <a:t>в 2020 году и  на 2021  - 2023 гг.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58228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	</a:t>
            </a:r>
            <a:r>
              <a:rPr lang="ru-RU" sz="2200" b="1" dirty="0">
                <a:latin typeface="+mn-lt"/>
              </a:rPr>
              <a:t>Структура расходов бюджета муниципального района</a:t>
            </a:r>
            <a:br>
              <a:rPr lang="ru-RU" sz="2200" b="1" dirty="0">
                <a:latin typeface="+mn-lt"/>
              </a:rPr>
            </a:br>
            <a:r>
              <a:rPr lang="ru-RU" sz="2200" b="1" dirty="0">
                <a:latin typeface="+mn-lt"/>
              </a:rPr>
              <a:t> в 2021 году  - 1126,7 млн. руб.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9853643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22</a:t>
            </a:fld>
            <a:endParaRPr lang="ru-RU" dirty="0"/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744538" cy="744538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457200" y="285728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xmlns="" val="251463635"/>
      </p:ext>
    </p:extLst>
  </p:cSld>
  <p:clrMapOvr>
    <a:masterClrMapping/>
  </p:clrMapOvr>
  <p:transition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785794"/>
            <a:ext cx="8658228" cy="7143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	</a:t>
            </a:r>
            <a:r>
              <a:rPr lang="ru-RU" sz="2200" b="1" dirty="0">
                <a:latin typeface="+mn-lt"/>
              </a:rPr>
              <a:t>Объем межбюджетных трансфертов бюджетам поселений в 2021 году – </a:t>
            </a:r>
            <a:r>
              <a:rPr lang="ru-RU" sz="2200" b="1" dirty="0" smtClean="0">
                <a:latin typeface="+mn-lt"/>
              </a:rPr>
              <a:t>149 022,0  тыс</a:t>
            </a:r>
            <a:r>
              <a:rPr lang="ru-RU" sz="2200" b="1" dirty="0">
                <a:latin typeface="+mn-lt"/>
              </a:rPr>
              <a:t>. руб.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6158893"/>
              </p:ext>
            </p:extLst>
          </p:nvPr>
        </p:nvGraphicFramePr>
        <p:xfrm>
          <a:off x="0" y="155679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500034" y="0"/>
            <a:ext cx="8229600" cy="71438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9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42852"/>
            <a:ext cx="744538" cy="744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1194960"/>
      </p:ext>
    </p:extLst>
  </p:cSld>
  <p:clrMapOvr>
    <a:masterClrMapping/>
  </p:clrMapOvr>
  <p:transition>
    <p:cover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	</a:t>
            </a:r>
            <a:r>
              <a:rPr lang="ru-RU" sz="2700" b="1" dirty="0">
                <a:latin typeface="+mn-lt"/>
              </a:rPr>
              <a:t>Нязепетровский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85143" y="2428875"/>
            <a:ext cx="6929803" cy="17541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tx1"/>
                </a:solidFill>
              </a:rPr>
              <a:t>Благодарю за внимание!</a:t>
            </a:r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346050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>
                <a:latin typeface="+mn-lt"/>
              </a:rPr>
              <a:t>Нязепетровский муниципальный район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6400962"/>
              </p:ext>
            </p:extLst>
          </p:nvPr>
        </p:nvGraphicFramePr>
        <p:xfrm>
          <a:off x="683568" y="1916832"/>
          <a:ext cx="7467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60648"/>
            <a:ext cx="642910" cy="64291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27584" y="836712"/>
            <a:ext cx="72008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Основные направления бюджетной политики Нязепетровского муниципального района на 2021 год и на плановый период </a:t>
            </a:r>
          </a:p>
          <a:p>
            <a:pPr algn="ctr"/>
            <a:r>
              <a:rPr lang="ru-RU" b="1" dirty="0"/>
              <a:t>2022 и 2023 годов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346050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>
                <a:latin typeface="+mn-lt"/>
              </a:rPr>
              <a:t>Нязепетровский муниципальный район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1307424"/>
              </p:ext>
            </p:extLst>
          </p:nvPr>
        </p:nvGraphicFramePr>
        <p:xfrm>
          <a:off x="683568" y="1916832"/>
          <a:ext cx="7467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60648"/>
            <a:ext cx="642910" cy="64291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27584" y="836712"/>
            <a:ext cx="7704856" cy="52014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CC3300"/>
                </a:solidFill>
              </a:rPr>
              <a:t>Внедрение практики инициативного бюджетирования</a:t>
            </a:r>
          </a:p>
          <a:p>
            <a:pPr algn="ctr"/>
            <a:endParaRPr lang="ru-RU" sz="800" b="1" dirty="0">
              <a:solidFill>
                <a:srgbClr val="CC3300"/>
              </a:solidFill>
            </a:endParaRPr>
          </a:p>
          <a:p>
            <a:pPr algn="just"/>
            <a:r>
              <a:rPr lang="ru-RU" b="1" dirty="0">
                <a:solidFill>
                  <a:srgbClr val="CC3300"/>
                </a:solidFill>
              </a:rPr>
              <a:t>	С 2021 года в составе расходов бюджета будут предусматриваться целевые средства, направленные на внедрение практики инициативного бюджетирования в муниципальном образовании.</a:t>
            </a:r>
          </a:p>
          <a:p>
            <a:pPr algn="just"/>
            <a:r>
              <a:rPr lang="ru-RU" b="1" dirty="0">
                <a:solidFill>
                  <a:srgbClr val="CC3300"/>
                </a:solidFill>
              </a:rPr>
              <a:t>	Местным бюджетам в виде субсидий будут предоставлены средства для реализации инициативных проектов граждан, исходя из численности проживающих граждан.</a:t>
            </a:r>
          </a:p>
          <a:p>
            <a:pPr algn="just"/>
            <a:r>
              <a:rPr lang="ru-RU" b="1" dirty="0">
                <a:solidFill>
                  <a:srgbClr val="CC3300"/>
                </a:solidFill>
              </a:rPr>
              <a:t>	Основной целью внедряемой практики является повышение качества жизни населения за счёт вовлечения населения в осуществление местного самоуправления и в развитие территории, а так же для решения вопросов местного значения, имеющих приоритетное значение для жителей района, связанных с изношенностью объектов инфраструктуры дорожного хозяйства, местами захоронений, объектами по сбору и хранению ТКО, неудовлетворительным состоянием учреждений образования, культуры, отсутствием детских игровых площадок, общедоступных зон и объектов отдыха, площадок для занятий физкультурой и спортом и других важных для населения проблем.</a:t>
            </a:r>
          </a:p>
        </p:txBody>
      </p:sp>
    </p:spTree>
    <p:extLst>
      <p:ext uri="{BB962C8B-B14F-4D97-AF65-F5344CB8AC3E}">
        <p14:creationId xmlns:p14="http://schemas.microsoft.com/office/powerpoint/2010/main" xmlns="" val="12436198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836712"/>
            <a:ext cx="740664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Инициативный проект: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1121294"/>
              </p:ext>
            </p:extLst>
          </p:nvPr>
        </p:nvGraphicFramePr>
        <p:xfrm>
          <a:off x="827584" y="1340769"/>
          <a:ext cx="7404100" cy="113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4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870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3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 проблемы, имеющей приоритетное значение для жителей;</a:t>
                      </a:r>
                    </a:p>
                    <a:p>
                      <a:pPr marL="342900" indent="-342900">
                        <a:buNone/>
                      </a:pPr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Описание ожидаемых результатов реализации;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70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3.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Предварительный расчёт расходов и планируемые сроки реализации.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67744" y="260648"/>
            <a:ext cx="5646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Нязепетровский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муниципальный район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642910" cy="642910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60" y="3140969"/>
          <a:ext cx="7992888" cy="3305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064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Инициативный проект подлежит обязательному рассмотрению местной администрацией в течение 30 дней со дня его внесения.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429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Инициаторами могут выступать группы численностью не менее 10 граждан, достигших 16-летнего возраста и проживающие на территории муниципального района, органы территориального общественного самоуправления, а также староста населённого пункта.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82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распределения местных бюджетов с участием населения должна в перспективе достигнуть 5%, согласно поручению Президента в Бюджетном Послании 2020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429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Важная новация - в законодательстве определены вопросы финансового обеспечения инициативных проектов за счёт средств местного бюджета, в числе которых будут и областные межбюджетные трансферты, и добровольные платежи граждан и организаций.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4294">
                <a:tc>
                  <a:txBody>
                    <a:bodyPr/>
                    <a:lstStyle/>
                    <a:p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Инициативные платежи считаются неналоговыми доходами местного бюджета.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263691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Особенности  выдвижения, рассмотрения и принятия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2984"/>
            <a:ext cx="8715436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latin typeface="+mn-lt"/>
              </a:rPr>
              <a:t>Основные параметры бюджета муниципального района </a:t>
            </a:r>
            <a:br>
              <a:rPr lang="ru-RU" sz="2200" b="1" dirty="0">
                <a:latin typeface="+mn-lt"/>
              </a:rPr>
            </a:br>
            <a:r>
              <a:rPr lang="ru-RU" sz="2200" b="1" dirty="0">
                <a:latin typeface="+mn-lt"/>
              </a:rPr>
              <a:t>на 2021 год и на плановый период 2022 и 2023 годов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0437204"/>
              </p:ext>
            </p:extLst>
          </p:nvPr>
        </p:nvGraphicFramePr>
        <p:xfrm>
          <a:off x="642910" y="1500174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85728"/>
            <a:ext cx="642910" cy="64291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571636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715436" cy="7143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+mn-lt"/>
              </a:rPr>
              <a:t>Основные параметры бюджета муниципального района</a:t>
            </a:r>
            <a:br>
              <a:rPr lang="ru-RU" sz="2000" b="1" dirty="0">
                <a:latin typeface="+mn-lt"/>
              </a:rPr>
            </a:br>
            <a:r>
              <a:rPr lang="ru-RU" sz="2000" b="1" dirty="0">
                <a:latin typeface="+mn-lt"/>
              </a:rPr>
              <a:t>на 2021 год в сравнении с планом 2020 года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8153552"/>
              </p:ext>
            </p:extLst>
          </p:nvPr>
        </p:nvGraphicFramePr>
        <p:xfrm>
          <a:off x="785786" y="1879364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extBox 9"/>
          <p:cNvSpPr txBox="1"/>
          <p:nvPr/>
        </p:nvSpPr>
        <p:spPr>
          <a:xfrm>
            <a:off x="500034" y="1785926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00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Прогнозируемая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структура доходов бюджета муниципального района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на 2021 год и на плановый период 2022 и 2023 годов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3093828"/>
              </p:ext>
            </p:extLst>
          </p:nvPr>
        </p:nvGraphicFramePr>
        <p:xfrm>
          <a:off x="357126" y="1916832"/>
          <a:ext cx="8786874" cy="4610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6"/>
          <p:cNvSpPr txBox="1">
            <a:spLocks/>
          </p:cNvSpPr>
          <p:nvPr/>
        </p:nvSpPr>
        <p:spPr>
          <a:xfrm>
            <a:off x="457200" y="357166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extBox 9"/>
          <p:cNvSpPr txBox="1"/>
          <p:nvPr/>
        </p:nvSpPr>
        <p:spPr>
          <a:xfrm>
            <a:off x="500034" y="1785926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.</a:t>
            </a:r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611560" y="404664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Нязепетровский муниципальный район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00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n-lt"/>
              </a:rPr>
              <a:t>Собственные доходные источники бюджета муниципального района в 2021 году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6682414"/>
              </p:ext>
            </p:extLst>
          </p:nvPr>
        </p:nvGraphicFramePr>
        <p:xfrm>
          <a:off x="457200" y="2249488"/>
          <a:ext cx="8543956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8022</TotalTime>
  <Words>2420</Words>
  <Application>Microsoft Office PowerPoint</Application>
  <PresentationFormat>Экран (4:3)</PresentationFormat>
  <Paragraphs>607</Paragraphs>
  <Slides>24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Базис</vt:lpstr>
      <vt:lpstr>       Нязепетровский муниципальный район</vt:lpstr>
      <vt:lpstr>Основные нормативные документы используемые для подготовки  проекта бюджета муниципального района на 2021-2023 годы</vt:lpstr>
      <vt:lpstr>Нязепетровский муниципальный район</vt:lpstr>
      <vt:lpstr>Нязепетровский муниципальный район</vt:lpstr>
      <vt:lpstr>Инициативный проект:</vt:lpstr>
      <vt:lpstr>Основные параметры бюджета муниципального района  на 2021 год и на плановый период 2022 и 2023 годов</vt:lpstr>
      <vt:lpstr>Основные параметры бюджета муниципального района на 2021 год в сравнении с планом 2020 года</vt:lpstr>
      <vt:lpstr>Прогнозируемая структура доходов бюджета муниципального района на 2021 год и на плановый период 2022 и 2023 годов</vt:lpstr>
      <vt:lpstr>Собственные доходные источники бюджета муниципального района в 2021 году</vt:lpstr>
      <vt:lpstr>Нязепетровский муниципальный район</vt:lpstr>
      <vt:lpstr>Слайд 11</vt:lpstr>
      <vt:lpstr>Слайд 12</vt:lpstr>
      <vt:lpstr>     Структура безвозмездных поступлений из бюджетов других уровней  в 2021 году в сравнении  с 2020 годом      </vt:lpstr>
      <vt:lpstr>Безвозмездные поступления в бюджет Нязепетровского муниципального района в 2021 году и на плановый период  2022 и 2023 годов</vt:lpstr>
      <vt:lpstr>Безвозмездные поступления в бюджет Нязепетровского муниципального района в 2021 году и на плановый период  2022 и 2023 годов</vt:lpstr>
      <vt:lpstr>Расходы бюджета муниципального района   на 2021 год в сравнении с 2020 годом</vt:lpstr>
      <vt:lpstr> Общая направленность расходов бюджета муниципального  района в 2021 году </vt:lpstr>
      <vt:lpstr>Расходы по муниципальным программам на 2021 год и плановый период 2022 и 2023 годов в сравнении с 2020 годом</vt:lpstr>
      <vt:lpstr> Нязепетровский муниципальный район </vt:lpstr>
      <vt:lpstr>Слайд 20</vt:lpstr>
      <vt:lpstr>Слайд 21</vt:lpstr>
      <vt:lpstr> Структура расходов бюджета муниципального района  в 2021 году  - 1126,7 млн. руб.</vt:lpstr>
      <vt:lpstr> Объем межбюджетных трансфертов бюджетам поселений в 2021 году – 149 022,0  тыс. руб.</vt:lpstr>
      <vt:lpstr>       Нязепетровский муниципальный район</vt:lpstr>
    </vt:vector>
  </TitlesOfParts>
  <Company>Nzp_Finupr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nachfo</dc:creator>
  <cp:lastModifiedBy>fu_user</cp:lastModifiedBy>
  <cp:revision>1398</cp:revision>
  <cp:lastPrinted>2019-11-24T19:30:16Z</cp:lastPrinted>
  <dcterms:created xsi:type="dcterms:W3CDTF">2012-11-19T09:39:56Z</dcterms:created>
  <dcterms:modified xsi:type="dcterms:W3CDTF">2020-12-14T04:40:21Z</dcterms:modified>
</cp:coreProperties>
</file>