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5"/>
  </p:notesMasterIdLst>
  <p:handoutMasterIdLst>
    <p:handoutMasterId r:id="rId6"/>
  </p:handoutMasterIdLst>
  <p:sldIdLst>
    <p:sldId id="447" r:id="rId2"/>
    <p:sldId id="448" r:id="rId3"/>
    <p:sldId id="450" r:id="rId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FE9700"/>
    <a:srgbClr val="FF5050"/>
    <a:srgbClr val="FF9966"/>
    <a:srgbClr val="7A7146"/>
    <a:srgbClr val="677A2A"/>
    <a:srgbClr val="958A55"/>
    <a:srgbClr val="A79C65"/>
    <a:srgbClr val="C4BD97"/>
    <a:srgbClr val="7E95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86" autoAdjust="0"/>
    <p:restoredTop sz="99647" autoAdjust="0"/>
  </p:normalViewPr>
  <p:slideViewPr>
    <p:cSldViewPr snapToGrid="0">
      <p:cViewPr>
        <p:scale>
          <a:sx n="100" d="100"/>
          <a:sy n="100" d="100"/>
        </p:scale>
        <p:origin x="-1482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CA3CDE-DEF2-44BC-B8CC-8D1585113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4127"/>
            <a:ext cx="5438775" cy="44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5F956D-5BC5-4197-93CE-AEA6E6285A1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66825" y="1724025"/>
            <a:ext cx="6100763" cy="1081088"/>
          </a:xfrm>
        </p:spPr>
        <p:txBody>
          <a:bodyPr anchor="b"/>
          <a:lstStyle>
            <a:lvl1pPr>
              <a:lnSpc>
                <a:spcPct val="110000"/>
              </a:lnSpc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1632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60475" y="2949575"/>
            <a:ext cx="4548188" cy="1330325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9725" y="152400"/>
            <a:ext cx="2130425" cy="56499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5275" y="152400"/>
            <a:ext cx="6242050" cy="56499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059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152400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 dirty="0"/>
              <a:t>Page </a:t>
            </a:r>
            <a:r>
              <a:rPr lang="de-DE" sz="1000" dirty="0">
                <a:sym typeface="Wingdings" pitchFamily="2" charset="2"/>
              </a:rPr>
              <a:t></a:t>
            </a:r>
            <a:r>
              <a:rPr lang="de-DE" sz="1000" dirty="0"/>
              <a:t> </a:t>
            </a:r>
            <a:fld id="{5F175FD9-0690-4555-800B-07BD906A25A9}" type="slidenum">
              <a:rPr lang="de-DE" sz="1000"/>
              <a:pPr>
                <a:defRPr/>
              </a:pPr>
              <a:t>‹#›</a:t>
            </a:fld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82550"/>
            <a:ext cx="566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834390" y="0"/>
            <a:ext cx="8116940" cy="84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9700" dist="38100" dir="3600000" algn="ctr" rotWithShape="0">
              <a:schemeClr val="tx1"/>
            </a:outerShdw>
          </a:effec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качества управления муниципальными финансами по итогам 2021 года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2400" b="1" i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0" y="6381560"/>
            <a:ext cx="9144000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>
                <a:latin typeface="Times New Roman" pitchFamily="18" charset="0"/>
                <a:cs typeface="Times New Roman" pitchFamily="18" charset="0"/>
              </a:rPr>
              <a:t>Министерство финансов Челябинской области          </a:t>
            </a:r>
          </a:p>
        </p:txBody>
      </p:sp>
      <p:pic>
        <p:nvPicPr>
          <p:cNvPr id="33" name="Content Placeholder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914400"/>
            <a:ext cx="2305051" cy="171688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5" name="TextBox 34"/>
          <p:cNvSpPr txBox="1"/>
          <p:nvPr/>
        </p:nvSpPr>
        <p:spPr>
          <a:xfrm>
            <a:off x="1123950" y="1333500"/>
            <a:ext cx="97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29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71700" y="1143000"/>
            <a:ext cx="6324600" cy="10849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Городские округа и муниципальные районы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 высоким качеством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бюджетного процесса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(в алфавитном порядке)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7250" y="1981201"/>
            <a:ext cx="1362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территорий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42900" y="2660650"/>
          <a:ext cx="4219575" cy="3529774"/>
        </p:xfrm>
        <a:graphic>
          <a:graphicData uri="http://schemas.openxmlformats.org/drawingml/2006/table">
            <a:tbl>
              <a:tblPr/>
              <a:tblGrid>
                <a:gridCol w="4219575"/>
              </a:tblGrid>
              <a:tr h="2400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Аргаяшский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Брединский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Верхнеуральский муниципальный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5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Верхнеуфалейский городской округ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3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Еманжелинский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муниципальный район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Еткульский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Златоустовский городской округ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3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Карталинский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Коркинский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Красноармейский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Кунашакский муниципальный район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83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Кыштымский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95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Локомотивный городской округ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Магнитогорский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Миасский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714875" y="2660650"/>
          <a:ext cx="4219575" cy="3529774"/>
        </p:xfrm>
        <a:graphic>
          <a:graphicData uri="http://schemas.openxmlformats.org/drawingml/2006/table">
            <a:tbl>
              <a:tblPr/>
              <a:tblGrid>
                <a:gridCol w="4219575"/>
              </a:tblGrid>
              <a:tr h="2400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Нязепетровский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Пластовский 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5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Саткинский 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3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Трехгорный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6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Троицкий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Троицкий 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3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Увельский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Уйский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Усть-Катавский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городской округ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Чебаркульский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83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Челябинский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95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Чесменский муниципальный район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Южноуральский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82550"/>
            <a:ext cx="566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Content Placeholder 14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24" y="1038226"/>
            <a:ext cx="2241551" cy="18097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6" name="TextBox 25"/>
          <p:cNvSpPr txBox="1"/>
          <p:nvPr/>
        </p:nvSpPr>
        <p:spPr>
          <a:xfrm>
            <a:off x="1143000" y="1485900"/>
            <a:ext cx="981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19324" y="1457325"/>
            <a:ext cx="6229351" cy="10849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Городские округа и муниципальные районы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 надлежащим качеством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бюджетного процесса </a:t>
            </a:r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(в алфавитном порядке)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gray">
          <a:xfrm>
            <a:off x="853440" y="0"/>
            <a:ext cx="8116940" cy="84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9700" dist="38100" dir="3600000" algn="ctr" rotWithShape="0">
              <a:schemeClr val="tx1"/>
            </a:outerShdw>
          </a:effec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качества управления муниципальными финансами по итогам 2021 года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2400" b="1" i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6381560"/>
            <a:ext cx="9144000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/>
              <a:t>Министерство финансов Челябинской области   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3450" y="2143125"/>
            <a:ext cx="1273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территории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400050" y="3190877"/>
          <a:ext cx="4086225" cy="2140211"/>
        </p:xfrm>
        <a:graphic>
          <a:graphicData uri="http://schemas.openxmlformats.org/drawingml/2006/table">
            <a:tbl>
              <a:tblPr/>
              <a:tblGrid>
                <a:gridCol w="4086225"/>
              </a:tblGrid>
              <a:tr h="2983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Агаповский муниципальный район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Ашинский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Варненский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Карабашский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городской округ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Каслинский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Катав-Ивановский муниципальный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Кизильский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62500" y="3200402"/>
          <a:ext cx="4086225" cy="2140211"/>
        </p:xfrm>
        <a:graphic>
          <a:graphicData uri="http://schemas.openxmlformats.org/drawingml/2006/table">
            <a:tbl>
              <a:tblPr/>
              <a:tblGrid>
                <a:gridCol w="4086225"/>
              </a:tblGrid>
              <a:tr h="2983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Копейский городской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округ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Кусинский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Нагайбакский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Озерский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Снежинский городской округ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Сосновский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Content Placeholder 1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C00000">
                <a:tint val="45000"/>
                <a:satMod val="400000"/>
              </a:srgbClr>
            </a:duotone>
            <a:lum bright="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700" y="1131094"/>
            <a:ext cx="2260600" cy="169544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9" name="Pictur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8" y="82550"/>
            <a:ext cx="566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857250" y="1514475"/>
            <a:ext cx="108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62199" y="1247775"/>
            <a:ext cx="6438901" cy="15081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Городские округа и муниципальные районы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 низким качеством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бюджетного процесса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связи с наличием фактов, приводящих к присвоению территориям низкого качества независимо от общей оценки бюджетного процесса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gray">
          <a:xfrm>
            <a:off x="853440" y="0"/>
            <a:ext cx="8116940" cy="84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9700" dist="38100" dir="3600000" algn="ctr" rotWithShape="0">
              <a:schemeClr val="tx1"/>
            </a:outerShdw>
          </a:effec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качества управления муниципальными финансами по итогам 2021 года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2400" b="1" i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628" y="2162175"/>
            <a:ext cx="1225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территория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1450" y="3057524"/>
            <a:ext cx="86487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Утверждение в решении о местном бюджете (путем принятия такого решения или внесения изменения в ранее принятое решение) плана поступлений налоговых и неналоговых доходов, который на момент утверждения превышал более чем на 5 % оценку Министерства финансов Челябинской области ожидаемого поступления налоговых и неналоговых доходов в местный бюджет, а последующая оценка Министерства финансов Челябинской области ожидаемого поступления налоговых и неналоговых доходов в местный бюджет не превышала данный утвержденный план (при условии, что фактическое поступление налоговых и неналоговых доходов в местный бюджет по итогам финансового года составило менее 95 % данного утвержденного плана)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619376" y="4867277"/>
          <a:ext cx="3790950" cy="428624"/>
        </p:xfrm>
        <a:graphic>
          <a:graphicData uri="http://schemas.openxmlformats.org/drawingml/2006/table">
            <a:tbl>
              <a:tblPr/>
              <a:tblGrid>
                <a:gridCol w="3790950"/>
              </a:tblGrid>
              <a:tr h="42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Чебаркульский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381625" y="6381560"/>
            <a:ext cx="3762375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/>
              <a:t>Министерство финансов Челябинской области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81560"/>
            <a:ext cx="9144000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/>
              <a:t>Министерство финансов Челябинской области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E9532"/>
      </a:accent1>
      <a:accent2>
        <a:srgbClr val="07674D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16712</TotalTime>
  <Words>345</Words>
  <Application>Microsoft Office PowerPoint</Application>
  <PresentationFormat>Экран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Standarddesign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Сафронова Е.А.</dc:creator>
  <dc:description>PresentationLoad.com</dc:description>
  <cp:lastModifiedBy>ilenkho.s.v</cp:lastModifiedBy>
  <cp:revision>1440</cp:revision>
  <dcterms:created xsi:type="dcterms:W3CDTF">2007-11-27T23:54:21Z</dcterms:created>
  <dcterms:modified xsi:type="dcterms:W3CDTF">2022-06-22T05:23:58Z</dcterms:modified>
</cp:coreProperties>
</file>